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89" r:id="rId4"/>
    <p:sldId id="264" r:id="rId5"/>
    <p:sldId id="262" r:id="rId6"/>
    <p:sldId id="263" r:id="rId7"/>
    <p:sldId id="261" r:id="rId8"/>
    <p:sldId id="270" r:id="rId9"/>
    <p:sldId id="272" r:id="rId10"/>
    <p:sldId id="271" r:id="rId11"/>
    <p:sldId id="313" r:id="rId12"/>
    <p:sldId id="260" r:id="rId13"/>
    <p:sldId id="267" r:id="rId14"/>
    <p:sldId id="268" r:id="rId15"/>
    <p:sldId id="266" r:id="rId16"/>
    <p:sldId id="269" r:id="rId17"/>
    <p:sldId id="265" r:id="rId18"/>
    <p:sldId id="259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5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9999"/>
    <a:srgbClr val="CCFF33"/>
    <a:srgbClr val="FFCC00"/>
    <a:srgbClr val="CC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102"/>
      </p:cViewPr>
      <p:guideLst>
        <p:guide orient="horz" pos="2160"/>
        <p:guide pos="285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ru-RU" sz="16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Анкетирование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 defTabSz="914400">
            <a:defRPr lang="ru-RU" sz="160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Положительное/Да/Поучаствовал(а) бы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cat>
            <c:strRef>
              <c:f>Лист1!$A$2:$A$5</c:f>
              <c:strCache>
                <c:ptCount val="4"/>
                <c:pt idx="0">
                  <c:v>Какое влияние по вашему мнению оказывает человек на окружающую среду?</c:v>
                </c:pt>
                <c:pt idx="1">
                  <c:v>Как вы думаете влияет ли загрязнение природы на здоровье человека?</c:v>
                </c:pt>
                <c:pt idx="2">
                  <c:v>Согласны ли вы с тем, что хозяйственная деятельность человека в большей степени вредит природе?</c:v>
                </c:pt>
                <c:pt idx="3">
                  <c:v>Если бы вам предложили поучаствовать в мероприятиях по защите природы, что бы вы сделали?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</c:v>
                </c:pt>
                <c:pt idx="1">
                  <c:v>10</c:v>
                </c:pt>
                <c:pt idx="2">
                  <c:v>12</c:v>
                </c:pt>
                <c:pt idx="3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E25-4417-9E17-44F0E8BCE37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Отрицательное/Нет/Прошёл бы мимо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cat>
            <c:strRef>
              <c:f>Лист1!$A$2:$A$5</c:f>
              <c:strCache>
                <c:ptCount val="4"/>
                <c:pt idx="0">
                  <c:v>Какое влияние по вашему мнению оказывает человек на окружающую среду?</c:v>
                </c:pt>
                <c:pt idx="1">
                  <c:v>Как вы думаете влияет ли загрязнение природы на здоровье человека?</c:v>
                </c:pt>
                <c:pt idx="2">
                  <c:v>Согласны ли вы с тем, что хозяйственная деятельность человека в большей степени вредит природе?</c:v>
                </c:pt>
                <c:pt idx="3">
                  <c:v>Если бы вам предложили поучаствовать в мероприятиях по защите природы, что бы вы сделали?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9</c:v>
                </c:pt>
                <c:pt idx="1">
                  <c:v>5</c:v>
                </c:pt>
                <c:pt idx="2">
                  <c:v>7</c:v>
                </c:pt>
                <c:pt idx="3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E25-4417-9E17-44F0E8BCE372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Не знаю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cat>
            <c:strRef>
              <c:f>Лист1!$A$2:$A$5</c:f>
              <c:strCache>
                <c:ptCount val="4"/>
                <c:pt idx="0">
                  <c:v>Какое влияние по вашему мнению оказывает человек на окружающую среду?</c:v>
                </c:pt>
                <c:pt idx="1">
                  <c:v>Как вы думаете влияет ли загрязнение природы на здоровье человека?</c:v>
                </c:pt>
                <c:pt idx="2">
                  <c:v>Согласны ли вы с тем, что хозяйственная деятельность человека в большей степени вредит природе?</c:v>
                </c:pt>
                <c:pt idx="3">
                  <c:v>Если бы вам предложили поучаствовать в мероприятиях по защите природы, что бы вы сделали?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4</c:v>
                </c:pt>
                <c:pt idx="1">
                  <c:v>5</c:v>
                </c:pt>
                <c:pt idx="2">
                  <c:v>1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E25-4417-9E17-44F0E8BCE3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65825792"/>
        <c:axId val="65856256"/>
      </c:barChart>
      <c:catAx>
        <c:axId val="65825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ru-RU"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5856256"/>
        <c:crosses val="autoZero"/>
        <c:auto val="1"/>
        <c:lblAlgn val="ctr"/>
        <c:lblOffset val="100"/>
        <c:noMultiLvlLbl val="0"/>
      </c:catAx>
      <c:valAx>
        <c:axId val="658562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ru-RU"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58257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ru-RU" sz="9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ru-RU"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87308B-4980-473D-A85B-D63EA07ED0E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15C9E0-CB59-4000-AECD-9068325E41DA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A0BB4B-C522-4124-9EDB-4627F00AC692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D6962C-711E-4E60-8527-A65EB2920BE8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4CEFF3-A565-49DC-A5D7-E4E9A433559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C6853E-C517-4F07-9D4C-C105B924293C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67A335-A464-4DCA-81C4-575006422D81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D8E5C6-589E-43E7-89FB-553DC4D85EEB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00E6BE-91D6-4810-81EE-22CC8107CB6B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B0DBD1-7D05-4113-A920-85328007905B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B69674-BC97-4ED6-AC0A-1283BF66203F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00"/>
            </a:gs>
            <a:gs pos="50000">
              <a:srgbClr val="CCFF33"/>
            </a:gs>
            <a:gs pos="100000">
              <a:srgbClr val="FFCC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/>
            </a:lvl1pPr>
          </a:lstStyle>
          <a:p>
            <a:fld id="{5E7CE806-C1E0-42B4-B285-045FC252F29C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0" y="781050"/>
            <a:ext cx="9033510" cy="3937635"/>
          </a:xfrm>
        </p:spPr>
        <p:txBody>
          <a:bodyPr/>
          <a:lstStyle/>
          <a:p>
            <a:r>
              <a:rPr lang="ru-RU" altLang="en-US" b="1" dirty="0"/>
              <a:t>Влияние хозяйственной деятельности человека на окружающую среду Пензенской области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35"/>
            <a:ext cx="9217660" cy="1739265"/>
          </a:xfrm>
        </p:spPr>
        <p:txBody>
          <a:bodyPr/>
          <a:lstStyle/>
          <a:p>
            <a:r>
              <a:rPr lang="ru-RU" altLang="en-US" sz="3600" b="1" dirty="0"/>
              <a:t>Влияние хозяйственной деятельности человека на его здоровье</a:t>
            </a:r>
          </a:p>
        </p:txBody>
      </p:sp>
      <p:sp>
        <p:nvSpPr>
          <p:cNvPr id="5" name="Замещающий текст 4"/>
          <p:cNvSpPr>
            <a:spLocks noGrp="1"/>
          </p:cNvSpPr>
          <p:nvPr>
            <p:ph type="body" sz="quarter" idx="3"/>
          </p:nvPr>
        </p:nvSpPr>
        <p:spPr>
          <a:xfrm>
            <a:off x="398780" y="1289685"/>
            <a:ext cx="3824605" cy="4821555"/>
          </a:xfrm>
        </p:spPr>
        <p:txBody>
          <a:bodyPr/>
          <a:lstStyle/>
          <a:p>
            <a:r>
              <a:rPr lang="ru-RU" altLang="en-US" sz="2800" b="0">
                <a:solidFill>
                  <a:srgbClr val="002060"/>
                </a:solidFill>
              </a:rPr>
              <a:t>В результате хозяйственной деятельности человека происходит ухудшение качества его жизни, усиливается опасность для здоровья и жизни.</a:t>
            </a:r>
          </a:p>
        </p:txBody>
      </p:sp>
      <p:pic>
        <p:nvPicPr>
          <p:cNvPr id="7" name="Замещающее содержимое 6" descr="5183ecb3f1fcca40e6a1ed9ba7de4a07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3996055" y="1628775"/>
            <a:ext cx="5046345" cy="448183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905" y="274955"/>
            <a:ext cx="8921750" cy="1143000"/>
          </a:xfrm>
        </p:spPr>
        <p:txBody>
          <a:bodyPr/>
          <a:lstStyle/>
          <a:p>
            <a:r>
              <a:rPr lang="ru-RU" altLang="en-US" sz="4000" b="1" dirty="0"/>
              <a:t>Способы решения загрязнения природы</a:t>
            </a:r>
          </a:p>
        </p:txBody>
      </p:sp>
      <p:sp>
        <p:nvSpPr>
          <p:cNvPr id="4" name="Замещающее содержимое 3"/>
          <p:cNvSpPr>
            <a:spLocks noGrp="1"/>
          </p:cNvSpPr>
          <p:nvPr>
            <p:ph sz="half" idx="2"/>
          </p:nvPr>
        </p:nvSpPr>
        <p:spPr>
          <a:xfrm>
            <a:off x="457200" y="1671955"/>
            <a:ext cx="8201660" cy="4454525"/>
          </a:xfrm>
        </p:spPr>
        <p:txBody>
          <a:bodyPr/>
          <a:lstStyle/>
          <a:p>
            <a:r>
              <a:rPr lang="ru-RU" altLang="en-US"/>
              <a:t>Важно научиться эффективно использовать природные ресурсы и организовывать деятельность с учётом принципов экологической устойчивости;</a:t>
            </a:r>
          </a:p>
          <a:p>
            <a:r>
              <a:rPr lang="ru-RU" altLang="en-US"/>
              <a:t>Снижение энергопотребления; </a:t>
            </a:r>
          </a:p>
          <a:p>
            <a:r>
              <a:rPr lang="ru-RU" altLang="en-US"/>
              <a:t>Внедрение энергосберегающих технологий;</a:t>
            </a:r>
          </a:p>
          <a:p>
            <a:r>
              <a:rPr lang="ru-RU" altLang="en-US"/>
              <a:t>Переход на возобновляемые источники энергии; </a:t>
            </a:r>
          </a:p>
          <a:p>
            <a:r>
              <a:rPr lang="ru-RU" altLang="en-US"/>
              <a:t>Необходимо также разрабатывать и применять современные технологии очистки воздуха и воды, а также методы утилизации и переработки отходов, чтобы минимизировать их негативное воздействие на природу.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142875" y="274955"/>
            <a:ext cx="9010650" cy="1143000"/>
          </a:xfrm>
        </p:spPr>
        <p:txBody>
          <a:bodyPr/>
          <a:lstStyle/>
          <a:p>
            <a:r>
              <a:rPr lang="ru-RU" altLang="en-US">
                <a:solidFill>
                  <a:srgbClr val="FF0000"/>
                </a:solidFill>
              </a:rPr>
              <a:t>Положительное влияние</a:t>
            </a:r>
          </a:p>
        </p:txBody>
      </p:sp>
      <p:sp>
        <p:nvSpPr>
          <p:cNvPr id="4" name="Замещающий текст 3"/>
          <p:cNvSpPr>
            <a:spLocks noGrp="1"/>
          </p:cNvSpPr>
          <p:nvPr>
            <p:ph type="body" idx="1"/>
          </p:nvPr>
        </p:nvSpPr>
        <p:spPr>
          <a:xfrm>
            <a:off x="232410" y="1099185"/>
            <a:ext cx="4412615" cy="1075690"/>
          </a:xfrm>
        </p:spPr>
        <p:txBody>
          <a:bodyPr/>
          <a:lstStyle/>
          <a:p>
            <a:r>
              <a:rPr lang="ru-RU" altLang="en-US" b="0"/>
              <a:t>Заповедник «Приволжская лесостепь»</a:t>
            </a:r>
          </a:p>
        </p:txBody>
      </p:sp>
      <p:pic>
        <p:nvPicPr>
          <p:cNvPr id="8" name="Замещающее содержимое 7" descr="28557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35585" y="2175510"/>
            <a:ext cx="4262120" cy="3950970"/>
          </a:xfrm>
          <a:prstGeom prst="rect">
            <a:avLst/>
          </a:prstGeom>
        </p:spPr>
      </p:pic>
      <p:sp>
        <p:nvSpPr>
          <p:cNvPr id="6" name="Замещающий текст 5"/>
          <p:cNvSpPr>
            <a:spLocks noGrp="1"/>
          </p:cNvSpPr>
          <p:nvPr>
            <p:ph type="body" sz="quarter" idx="3"/>
          </p:nvPr>
        </p:nvSpPr>
        <p:spPr>
          <a:xfrm>
            <a:off x="5015230" y="1535430"/>
            <a:ext cx="3671570" cy="639445"/>
          </a:xfrm>
        </p:spPr>
        <p:txBody>
          <a:bodyPr/>
          <a:lstStyle/>
          <a:p>
            <a:r>
              <a:rPr lang="ru-RU" altLang="en-US" b="0"/>
              <a:t>Ирригационная система</a:t>
            </a:r>
          </a:p>
        </p:txBody>
      </p:sp>
      <p:pic>
        <p:nvPicPr>
          <p:cNvPr id="9" name="Замещающее содержимое 8" descr="adsboard2326-1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645025" y="2174875"/>
            <a:ext cx="4222115" cy="395097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b="1" dirty="0"/>
              <a:t>Красная книга Пензенской области</a:t>
            </a:r>
          </a:p>
        </p:txBody>
      </p:sp>
      <p:sp>
        <p:nvSpPr>
          <p:cNvPr id="6" name="Замещающее содержимое 5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8329295"/>
          </a:xfrm>
        </p:spPr>
        <p:txBody>
          <a:bodyPr/>
          <a:lstStyle/>
          <a:p>
            <a:pPr marL="0" indent="0">
              <a:buNone/>
            </a:pPr>
            <a:r>
              <a:rPr lang="ru-RU" altLang="en-US" sz="2400"/>
              <a:t>92 вида позвоночных животных занесены в Красную книгу Пензенской области.  В перечне редких птиц - 64 вида, в том числе белый и черный аисты, лебедь-шипун и так далее.Также в региональной Красной книге числятся 13 видов млекопитающих, в числе которых выхухоль, выдра, европейская норка.</a:t>
            </a:r>
          </a:p>
        </p:txBody>
      </p:sp>
      <p:pic>
        <p:nvPicPr>
          <p:cNvPr id="8" name="Замещающее содержимое 7" descr="92ce32f19eab8315e4df356e4174556c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520565" y="1600835"/>
            <a:ext cx="4467860" cy="473138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b="1" dirty="0"/>
              <a:t>Представители Красной книги Пензенской области</a:t>
            </a:r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788670" y="1535430"/>
            <a:ext cx="3709035" cy="639445"/>
          </a:xfrm>
        </p:spPr>
        <p:txBody>
          <a:bodyPr/>
          <a:lstStyle/>
          <a:p>
            <a:r>
              <a:rPr lang="ru-RU" altLang="en-US" b="0"/>
              <a:t>Лебедь- шипун</a:t>
            </a:r>
          </a:p>
        </p:txBody>
      </p:sp>
      <p:pic>
        <p:nvPicPr>
          <p:cNvPr id="7" name="Замещающее содержимое 6" descr="lebship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03200" y="2174875"/>
            <a:ext cx="4294505" cy="3948430"/>
          </a:xfrm>
          <a:prstGeom prst="rect">
            <a:avLst/>
          </a:prstGeom>
        </p:spPr>
      </p:pic>
      <p:sp>
        <p:nvSpPr>
          <p:cNvPr id="5" name="Замещающий текст 4"/>
          <p:cNvSpPr>
            <a:spLocks noGrp="1"/>
          </p:cNvSpPr>
          <p:nvPr>
            <p:ph type="body" sz="quarter" idx="3"/>
          </p:nvPr>
        </p:nvSpPr>
        <p:spPr>
          <a:xfrm>
            <a:off x="5544185" y="1535430"/>
            <a:ext cx="3142615" cy="639445"/>
          </a:xfrm>
        </p:spPr>
        <p:txBody>
          <a:bodyPr/>
          <a:lstStyle/>
          <a:p>
            <a:r>
              <a:rPr lang="ru-RU" altLang="en-US" b="0"/>
              <a:t>Чёрный аист</a:t>
            </a:r>
          </a:p>
        </p:txBody>
      </p:sp>
      <p:pic>
        <p:nvPicPr>
          <p:cNvPr id="8" name="Замещающее содержимое 7" descr="6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645025" y="2174875"/>
            <a:ext cx="4237355" cy="394843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336040" y="-59690"/>
            <a:ext cx="3161665" cy="1341120"/>
          </a:xfrm>
        </p:spPr>
        <p:txBody>
          <a:bodyPr/>
          <a:lstStyle/>
          <a:p>
            <a:r>
              <a:rPr lang="ru-RU" altLang="en-US" b="0"/>
              <a:t>Выдра</a:t>
            </a:r>
          </a:p>
        </p:txBody>
      </p:sp>
      <p:pic>
        <p:nvPicPr>
          <p:cNvPr id="7" name="Замещающее содержимое 6" descr="1580096475_10-p-belogorlaya-vidra-zhivotnie-20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00660" y="1455420"/>
            <a:ext cx="4297045" cy="4671695"/>
          </a:xfrm>
          <a:prstGeom prst="rect">
            <a:avLst/>
          </a:prstGeom>
        </p:spPr>
      </p:pic>
      <p:sp>
        <p:nvSpPr>
          <p:cNvPr id="5" name="Замещающий текст 4"/>
          <p:cNvSpPr>
            <a:spLocks noGrp="1"/>
          </p:cNvSpPr>
          <p:nvPr>
            <p:ph type="body" sz="quarter" idx="3"/>
          </p:nvPr>
        </p:nvSpPr>
        <p:spPr>
          <a:xfrm>
            <a:off x="5219700" y="814070"/>
            <a:ext cx="3618230" cy="528320"/>
          </a:xfrm>
        </p:spPr>
        <p:txBody>
          <a:bodyPr/>
          <a:lstStyle/>
          <a:p>
            <a:r>
              <a:rPr lang="ru-RU" altLang="en-US" b="0"/>
              <a:t>Европейская норка</a:t>
            </a:r>
          </a:p>
        </p:txBody>
      </p:sp>
      <p:pic>
        <p:nvPicPr>
          <p:cNvPr id="8" name="Замещающее содержимое 7" descr="evrpnrk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645025" y="1454785"/>
            <a:ext cx="4308475" cy="467296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754380" y="274955"/>
            <a:ext cx="7932420" cy="1143000"/>
          </a:xfrm>
        </p:spPr>
        <p:txBody>
          <a:bodyPr/>
          <a:lstStyle/>
          <a:p>
            <a:r>
              <a:rPr lang="ru-RU" altLang="en-US"/>
              <a:t>Моё исследование</a:t>
            </a:r>
          </a:p>
        </p:txBody>
      </p:sp>
      <p:sp>
        <p:nvSpPr>
          <p:cNvPr id="6" name="Замещающее содержимое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altLang="en-US"/>
          </a:p>
          <a:p>
            <a:endParaRPr lang="ru-RU" altLang="en-US"/>
          </a:p>
        </p:txBody>
      </p:sp>
      <p:graphicFrame>
        <p:nvGraphicFramePr>
          <p:cNvPr id="12" name="Диаграмма 1"/>
          <p:cNvGraphicFramePr>
            <a:graphicFrameLocks noGrp="1"/>
          </p:cNvGraphicFramePr>
          <p:nvPr>
            <p:ph sz="half" idx="2"/>
          </p:nvPr>
        </p:nvGraphicFramePr>
        <p:xfrm>
          <a:off x="191135" y="1417320"/>
          <a:ext cx="8655685" cy="49606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575" y="274955"/>
            <a:ext cx="8531225" cy="1143000"/>
          </a:xfrm>
        </p:spPr>
        <p:txBody>
          <a:bodyPr/>
          <a:lstStyle/>
          <a:p>
            <a:r>
              <a:rPr lang="ru-RU" altLang="en-US"/>
              <a:t>Вывод: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457200" y="1474470"/>
            <a:ext cx="8229600" cy="4652010"/>
          </a:xfrm>
        </p:spPr>
        <p:txBody>
          <a:bodyPr/>
          <a:lstStyle/>
          <a:p>
            <a:pPr marL="0" indent="0">
              <a:buNone/>
            </a:pPr>
            <a:r>
              <a:rPr lang="ru-RU" altLang="en-US" sz="2400"/>
              <a:t>В заключение своего проекта я могу сделать вывод о том, что человек прямо и косвенно воздействует на природу, вмешиваясь в естественные процессы. Кратко говоря, причиной такого усиленного вмешательства стал научно-технический прогресс в начале ХХ века. Помимо отрицательного влияния человека на природу, существуют и положительные меры, целью которых является сохранение природных богатств и бережное отношение к ним.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430" y="274955"/>
            <a:ext cx="7865745" cy="1143000"/>
          </a:xfrm>
        </p:spPr>
        <p:txBody>
          <a:bodyPr/>
          <a:lstStyle/>
          <a:p>
            <a:r>
              <a:rPr lang="ru-RU" altLang="en-US"/>
              <a:t>Список литературы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en-US"/>
              <a:t>https://obrazovaka.ru/geografiya/vliyanie-cheloveka-na-prirodu.html</a:t>
            </a:r>
          </a:p>
          <a:p>
            <a:r>
              <a:rPr lang="ru-RU" altLang="en-US"/>
              <a:t>https://автомеханика38.рф/fakty/vliyanie-xozyaistvennoi-deyatelnosti-celoveka-na-okruzayushhuyu-sredu</a:t>
            </a:r>
          </a:p>
          <a:p>
            <a:r>
              <a:rPr lang="ru-RU" altLang="en-US"/>
              <a:t>https://wiki.fenix.help/ekologiya/vliyanie-cheloveka-na-prirodu</a:t>
            </a:r>
          </a:p>
          <a:p>
            <a:endParaRPr lang="ru-RU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630" y="189230"/>
            <a:ext cx="8229600" cy="1410335"/>
          </a:xfrm>
        </p:spPr>
        <p:txBody>
          <a:bodyPr/>
          <a:lstStyle/>
          <a:p>
            <a:r>
              <a:rPr lang="ru-RU"/>
              <a:t>Содержание</a:t>
            </a:r>
          </a:p>
        </p:txBody>
      </p:sp>
      <p:sp>
        <p:nvSpPr>
          <p:cNvPr id="2" name="Замещающий 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altLang="en-US"/>
              <a:t>1.Вопросы, на которые я ищу ответ.</a:t>
            </a:r>
          </a:p>
          <a:p>
            <a:pPr marL="0" indent="0">
              <a:buNone/>
            </a:pPr>
            <a:r>
              <a:rPr lang="ru-RU" altLang="en-US"/>
              <a:t>2. Цель и задачи проекта.</a:t>
            </a:r>
          </a:p>
          <a:p>
            <a:pPr marL="0" indent="0">
              <a:buNone/>
            </a:pPr>
            <a:r>
              <a:rPr lang="ru-RU" altLang="en-US"/>
              <a:t>3. Проделанная работа.</a:t>
            </a:r>
          </a:p>
          <a:p>
            <a:pPr marL="0" indent="0">
              <a:buNone/>
            </a:pPr>
            <a:r>
              <a:rPr lang="ru-RU" altLang="en-US"/>
              <a:t>4. Моё исследование.</a:t>
            </a:r>
          </a:p>
          <a:p>
            <a:pPr marL="0" indent="0">
              <a:buNone/>
            </a:pPr>
            <a:r>
              <a:rPr lang="ru-RU" altLang="en-US"/>
              <a:t>5. Вывод.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b="1" dirty="0"/>
              <a:t>Вопросы, на которые я ищу ответ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en-US"/>
              <a:t>Какое влияние человек оказывает на природу?</a:t>
            </a:r>
          </a:p>
          <a:p>
            <a:r>
              <a:rPr lang="ru-RU" altLang="en-US"/>
              <a:t>Какие виды хозяйственной деятельности человека выделяют?</a:t>
            </a:r>
          </a:p>
          <a:p>
            <a:r>
              <a:rPr lang="ru-RU" altLang="en-US"/>
              <a:t>Влияет ли хозяйственная деятельность человека на его здоровье?</a:t>
            </a:r>
          </a:p>
          <a:p>
            <a:r>
              <a:rPr lang="ru-RU" altLang="en-US"/>
              <a:t>Как же человек влияет на окружающую среду Пензенской области?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457200" y="1137920"/>
            <a:ext cx="8559165" cy="4988560"/>
          </a:xfrm>
        </p:spPr>
        <p:txBody>
          <a:bodyPr/>
          <a:lstStyle/>
          <a:p>
            <a:pPr marL="0" indent="0">
              <a:buNone/>
            </a:pPr>
            <a:r>
              <a:rPr lang="ru-RU" altLang="en-US" sz="2400">
                <a:solidFill>
                  <a:srgbClr val="FF0000"/>
                </a:solidFill>
              </a:rPr>
              <a:t>Цель</a:t>
            </a:r>
            <a:r>
              <a:rPr lang="ru-RU" altLang="en-US" sz="2400"/>
              <a:t> - выявить источники загрязнения окружающей среды, показать пользу и вред, наносимый человеком окружающей среде.</a:t>
            </a:r>
          </a:p>
          <a:p>
            <a:pPr marL="0" indent="0">
              <a:buNone/>
            </a:pPr>
            <a:r>
              <a:rPr lang="ru-RU" altLang="en-US" sz="2400">
                <a:solidFill>
                  <a:srgbClr val="FF0000"/>
                </a:solidFill>
              </a:rPr>
              <a:t>Задачи:</a:t>
            </a:r>
            <a:endParaRPr lang="ru-RU" altLang="en-US" sz="2400"/>
          </a:p>
          <a:p>
            <a:pPr marL="0" indent="0">
              <a:buNone/>
            </a:pPr>
            <a:r>
              <a:rPr lang="ru-RU" altLang="en-US" sz="2400"/>
              <a:t>1. Собрать и проанализировать информацию о положительном и отрицательном влиянии человека на окружающую среду Пензенской области;</a:t>
            </a:r>
          </a:p>
          <a:p>
            <a:pPr marL="0" indent="0">
              <a:buNone/>
            </a:pPr>
            <a:r>
              <a:rPr lang="ru-RU" altLang="en-US" sz="2400"/>
              <a:t>2. Прогнозирование возможных изменений состоячния здоровья из-за преобразований внешней среды;</a:t>
            </a:r>
          </a:p>
          <a:p>
            <a:pPr marL="0" indent="0">
              <a:buNone/>
            </a:pPr>
            <a:r>
              <a:rPr lang="ru-RU" altLang="en-US" sz="2400"/>
              <a:t>3. Предположить способы решения загрязнения природы.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8425" y="274955"/>
            <a:ext cx="8815070" cy="1262380"/>
          </a:xfrm>
        </p:spPr>
        <p:txBody>
          <a:bodyPr/>
          <a:lstStyle/>
          <a:p>
            <a:r>
              <a:rPr lang="ru-RU" altLang="en-US" sz="3600" b="1" dirty="0"/>
              <a:t>Виды воздействия человека на окружающую среду</a:t>
            </a:r>
          </a:p>
        </p:txBody>
      </p:sp>
      <p:pic>
        <p:nvPicPr>
          <p:cNvPr id="6" name="Замещающее содержимое 5" descr="ecosistema_cheloveka_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635" y="1623695"/>
            <a:ext cx="9145270" cy="52482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7625" y="-82550"/>
            <a:ext cx="9192260" cy="1893570"/>
          </a:xfrm>
        </p:spPr>
        <p:txBody>
          <a:bodyPr/>
          <a:lstStyle/>
          <a:p>
            <a:r>
              <a:rPr lang="ru-RU" altLang="en-US" sz="3600" b="1" dirty="0"/>
              <a:t>Как же человек влияет на окружающую среду Пензенской области?</a:t>
            </a:r>
          </a:p>
        </p:txBody>
      </p:sp>
      <p:pic>
        <p:nvPicPr>
          <p:cNvPr id="5" name="Замещающее содержимое 4" descr="7e27854580a40a632ecf42aa6dc472a8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23520" y="1600200"/>
            <a:ext cx="4272280" cy="4525645"/>
          </a:xfrm>
          <a:prstGeom prst="rect">
            <a:avLst/>
          </a:prstGeom>
        </p:spPr>
      </p:pic>
      <p:pic>
        <p:nvPicPr>
          <p:cNvPr id="8" name="Замещающее содержимое 7" descr="1649129122_62-vsegda-pomnim-com-p-priroda-penzenskoi-oblasti-foto-64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3755" y="1600200"/>
            <a:ext cx="4232275" cy="452564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0795"/>
            <a:ext cx="8853805" cy="1249680"/>
          </a:xfrm>
        </p:spPr>
        <p:txBody>
          <a:bodyPr/>
          <a:lstStyle/>
          <a:p>
            <a:r>
              <a:rPr lang="ru-RU" altLang="en-US">
                <a:solidFill>
                  <a:srgbClr val="FF0000"/>
                </a:solidFill>
              </a:rPr>
              <a:t>Отрицательное влияние</a:t>
            </a:r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484505" y="1200785"/>
            <a:ext cx="4239260" cy="696595"/>
          </a:xfrm>
        </p:spPr>
        <p:txBody>
          <a:bodyPr/>
          <a:lstStyle/>
          <a:p>
            <a:r>
              <a:rPr lang="ru-RU" altLang="en-US"/>
              <a:t>     </a:t>
            </a:r>
            <a:r>
              <a:rPr lang="ru-RU" altLang="en-US" b="0"/>
              <a:t>Вырубка лесов</a:t>
            </a:r>
          </a:p>
        </p:txBody>
      </p:sp>
      <p:sp>
        <p:nvSpPr>
          <p:cNvPr id="5" name="Замещающий текст 4"/>
          <p:cNvSpPr>
            <a:spLocks noGrp="1"/>
          </p:cNvSpPr>
          <p:nvPr>
            <p:ph type="body" sz="quarter" idx="3"/>
          </p:nvPr>
        </p:nvSpPr>
        <p:spPr>
          <a:xfrm>
            <a:off x="4693920" y="1201420"/>
            <a:ext cx="4357370" cy="770890"/>
          </a:xfrm>
        </p:spPr>
        <p:txBody>
          <a:bodyPr/>
          <a:lstStyle/>
          <a:p>
            <a:r>
              <a:rPr lang="ru-RU" altLang="en-US" sz="2000" b="0"/>
              <a:t>Загрязнение воздуха выхлопными и промышленными газами</a:t>
            </a:r>
          </a:p>
        </p:txBody>
      </p:sp>
      <p:pic>
        <p:nvPicPr>
          <p:cNvPr id="10" name="Замещающее содержимое 9" descr="eb8a2d706139ad91819da95abceb964f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4645025" y="2066290"/>
            <a:ext cx="4284345" cy="4059555"/>
          </a:xfrm>
          <a:prstGeom prst="rect">
            <a:avLst/>
          </a:prstGeom>
        </p:spPr>
      </p:pic>
      <p:pic>
        <p:nvPicPr>
          <p:cNvPr id="9" name="Замещающее содержимое 8" descr="2-38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225425" y="2066925"/>
            <a:ext cx="4272280" cy="405955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553085" y="615950"/>
            <a:ext cx="3944620" cy="1031875"/>
          </a:xfrm>
        </p:spPr>
        <p:txBody>
          <a:bodyPr/>
          <a:lstStyle/>
          <a:p>
            <a:r>
              <a:rPr lang="ru-RU" altLang="en-US" b="0"/>
              <a:t>Сельскохозяйственная деятельность</a:t>
            </a:r>
          </a:p>
        </p:txBody>
      </p:sp>
      <p:pic>
        <p:nvPicPr>
          <p:cNvPr id="7" name="Замещающее содержимое 6" descr="7156230d72447a772a09a46a855b8348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62890" y="1734185"/>
            <a:ext cx="4234815" cy="4658995"/>
          </a:xfrm>
          <a:prstGeom prst="rect">
            <a:avLst/>
          </a:prstGeom>
        </p:spPr>
      </p:pic>
      <p:sp>
        <p:nvSpPr>
          <p:cNvPr id="5" name="Замещающий текст 4"/>
          <p:cNvSpPr>
            <a:spLocks noGrp="1"/>
          </p:cNvSpPr>
          <p:nvPr>
            <p:ph type="body" sz="quarter" idx="3"/>
          </p:nvPr>
        </p:nvSpPr>
        <p:spPr>
          <a:xfrm>
            <a:off x="4577715" y="621030"/>
            <a:ext cx="4762500" cy="1032510"/>
          </a:xfrm>
        </p:spPr>
        <p:txBody>
          <a:bodyPr/>
          <a:lstStyle/>
          <a:p>
            <a:r>
              <a:rPr lang="ru-RU" altLang="en-US" b="0"/>
              <a:t>Выброс промышленных сточных вод</a:t>
            </a:r>
          </a:p>
        </p:txBody>
      </p:sp>
      <p:pic>
        <p:nvPicPr>
          <p:cNvPr id="8" name="Замещающее содержимое 7" descr="promyshlennye_stoki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645025" y="1733550"/>
            <a:ext cx="4237355" cy="465899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Замещающее содержимое 4" descr="001_29_0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2760" y="1342390"/>
            <a:ext cx="8286750" cy="503809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52145" y="274955"/>
            <a:ext cx="7994015" cy="906145"/>
          </a:xfrm>
        </p:spPr>
        <p:txBody>
          <a:bodyPr/>
          <a:lstStyle/>
          <a:p>
            <a:r>
              <a:rPr lang="ru-RU" altLang="en-US"/>
              <a:t>Браконьерство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437</Words>
  <Application>Microsoft Office PowerPoint</Application>
  <PresentationFormat>Экран (4:3)</PresentationFormat>
  <Paragraphs>51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Arial</vt:lpstr>
      <vt:lpstr>Оформление по умолчанию</vt:lpstr>
      <vt:lpstr>Влияние хозяйственной деятельности человека на окружающую среду Пензенской области</vt:lpstr>
      <vt:lpstr>Содержание</vt:lpstr>
      <vt:lpstr>Вопросы, на которые я ищу ответ</vt:lpstr>
      <vt:lpstr>Презентация PowerPoint</vt:lpstr>
      <vt:lpstr>Виды воздействия человека на окружающую среду</vt:lpstr>
      <vt:lpstr>Как же человек влияет на окружающую среду Пензенской области?</vt:lpstr>
      <vt:lpstr>Отрицательное влияние</vt:lpstr>
      <vt:lpstr>Презентация PowerPoint</vt:lpstr>
      <vt:lpstr>Браконьерство</vt:lpstr>
      <vt:lpstr>Влияние хозяйственной деятельности человека на его здоровье</vt:lpstr>
      <vt:lpstr>Способы решения загрязнения природы</vt:lpstr>
      <vt:lpstr>Положительное влияние</vt:lpstr>
      <vt:lpstr>Красная книга Пензенской области</vt:lpstr>
      <vt:lpstr>Представители Красной книги Пензенской области</vt:lpstr>
      <vt:lpstr>Презентация PowerPoint</vt:lpstr>
      <vt:lpstr>Моё исследование</vt:lpstr>
      <vt:lpstr>Вывод:</vt:lpstr>
      <vt:lpstr>Список литературы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Елена Лотоцкая</cp:lastModifiedBy>
  <cp:revision>133</cp:revision>
  <dcterms:created xsi:type="dcterms:W3CDTF">2012-08-05T04:19:00Z</dcterms:created>
  <dcterms:modified xsi:type="dcterms:W3CDTF">2024-06-04T16:11:08Z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7A2C7A96A28C42FE9D4EE960414E29F3</vt:lpwstr>
  </property>
  <property fmtid="{D5CDD505-2E9C-101B-9397-08002B2CF9AE}" pid="3" name="KSOProductBuildVer">
    <vt:lpwstr>1049-11.2.0.11537</vt:lpwstr>
  </property>
</Properties>
</file>