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handoutMasterIdLst>
    <p:handoutMasterId r:id="rId12"/>
  </p:handoutMasterIdLst>
  <p:sldIdLst>
    <p:sldId id="261" r:id="rId2"/>
    <p:sldId id="257" r:id="rId3"/>
    <p:sldId id="269" r:id="rId4"/>
    <p:sldId id="272" r:id="rId5"/>
    <p:sldId id="259" r:id="rId6"/>
    <p:sldId id="263" r:id="rId7"/>
    <p:sldId id="270" r:id="rId8"/>
    <p:sldId id="271" r:id="rId9"/>
    <p:sldId id="273" r:id="rId10"/>
  </p:sldIdLst>
  <p:sldSz cx="9144000" cy="6858000" type="screen4x3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B3C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B301B821-A1FF-4177-AEE7-76D212191A0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66" d="100"/>
          <a:sy n="66" d="100"/>
        </p:scale>
        <p:origin x="-2856" y="-11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Национальности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explosion val="1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728-4B9A-83D5-EECFD0F63CA4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Лист1!$A$2:$A$5</c:f>
              <c:strCache>
                <c:ptCount val="4"/>
                <c:pt idx="0">
                  <c:v>Русские</c:v>
                </c:pt>
                <c:pt idx="1">
                  <c:v>Татары</c:v>
                </c:pt>
                <c:pt idx="2">
                  <c:v>Башкиры</c:v>
                </c:pt>
                <c:pt idx="3">
                  <c:v>Украинцы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3.1</c:v>
                </c:pt>
                <c:pt idx="2">
                  <c:v>1.7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728-4B9A-83D5-EECFD0F63C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fld id="{73F7AA83-DE31-4E93-AB07-EF7FB05F6670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212903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r>
              <a:rPr lang="en-US"/>
              <a:t>01.09.2016</a:t>
            </a:r>
            <a:endParaRPr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/>
          </a:p>
        </p:txBody>
      </p:sp>
      <p:sp>
        <p:nvSpPr>
          <p:cNvPr id="5" name="Заполнитель заме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t>Щелкните, чтобы изменить стили текста образца слайда</a:t>
            </a:r>
          </a:p>
          <a:p>
            <a:pPr lvl="1" rtl="0"/>
            <a:r>
              <a:t>Второй уровень</a:t>
            </a:r>
          </a:p>
          <a:p>
            <a:pPr lvl="2" rtl="0"/>
            <a:r>
              <a:t>Третий уровень</a:t>
            </a:r>
          </a:p>
          <a:p>
            <a:pPr lvl="3" rtl="0"/>
            <a:r>
              <a:t>Четвертый уровень</a:t>
            </a:r>
          </a:p>
          <a:p>
            <a:pPr lvl="4" rtl="0"/>
            <a:r>
              <a:t>Пятый уровень</a:t>
            </a:r>
          </a:p>
        </p:txBody>
      </p:sp>
      <p:sp>
        <p:nvSpPr>
          <p:cNvPr id="6" name="Заполнитель нижне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fld id="{935E2820-AFE1-45FA-949E-17BDB534E1DC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57997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образа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77542409-6A04-4DC6-AC3A-D3758287A8F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9355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935E2820-AFE1-45FA-949E-17BDB534E1D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1491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rtl="0"/>
            <a:r>
              <a:rPr lang="en-US" smtClean="0"/>
              <a:t>01.09.2016</a:t>
            </a:r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rtl="0"/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rtl="0"/>
            <a:fld id="{8FDBFFB2-86D9-4B8F-A59A-553A60B94BB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spd="slow">
    <p:wheel spokes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rtl="0"/>
            <a:r>
              <a:rPr lang="en-US" smtClean="0"/>
              <a:t>01.09.2016</a:t>
            </a: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rt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rtl="0"/>
            <a:fld id="{8FDBFFB2-86D9-4B8F-A59A-553A60B94B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rtl="0"/>
            <a:r>
              <a:rPr lang="en-US" smtClean="0"/>
              <a:t>01.09.2016</a:t>
            </a: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rt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rtl="0"/>
            <a:fld id="{8FDBFFB2-86D9-4B8F-A59A-553A60B94B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rtl="0"/>
            <a:r>
              <a:rPr lang="en-US" smtClean="0"/>
              <a:t>01.09.2016</a:t>
            </a: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rt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rtl="0"/>
            <a:fld id="{8FDBFFB2-86D9-4B8F-A59A-553A60B94B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rtl="0"/>
            <a:r>
              <a:rPr lang="en-US" smtClean="0"/>
              <a:t>01.09.2016</a:t>
            </a: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rt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rtl="0"/>
            <a:fld id="{8FDBFFB2-86D9-4B8F-A59A-553A60B94BB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spd="slow">
    <p:wheel spokes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rtl="0"/>
            <a:r>
              <a:rPr lang="en-US" smtClean="0"/>
              <a:t>01.09.2016</a:t>
            </a: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rt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rtl="0"/>
            <a:fld id="{8FDBFFB2-86D9-4B8F-A59A-553A60B94B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rtl="0"/>
            <a:r>
              <a:rPr lang="en-US" smtClean="0"/>
              <a:t>01.09.2016</a:t>
            </a:r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rtl="0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rtl="0"/>
            <a:fld id="{8FDBFFB2-86D9-4B8F-A59A-553A60B94BBE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 spd="slow">
    <p:wheel spokes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rtl="0"/>
            <a:r>
              <a:rPr lang="en-US" smtClean="0"/>
              <a:t>01.09.2016</a:t>
            </a:r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rtl="0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rtl="0"/>
            <a:fld id="{8FDBFFB2-86D9-4B8F-A59A-553A60B94B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rtl="0"/>
            <a:r>
              <a:rPr lang="en-US" smtClean="0"/>
              <a:t>01.09.2016</a:t>
            </a:r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rt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rtl="0"/>
            <a:fld id="{8FDBFFB2-86D9-4B8F-A59A-553A60B94B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 rtl="0"/>
            <a:r>
              <a:rPr lang="en-US" smtClean="0"/>
              <a:t>01.09.2016</a:t>
            </a: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 rt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 rtl="0"/>
            <a:fld id="{8FDBFFB2-86D9-4B8F-A59A-553A60B94B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pPr rtl="0"/>
            <a:r>
              <a:rPr lang="en-US" smtClean="0"/>
              <a:t>01.09.2016</a:t>
            </a: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pPr rt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pPr rtl="0"/>
            <a:fld id="{8FDBFFB2-86D9-4B8F-A59A-553A60B94BB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 rtl="0"/>
            <a:r>
              <a:rPr lang="en-US" smtClean="0"/>
              <a:t>01.09.2016</a:t>
            </a:r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 rtl="0"/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pPr rtl="0"/>
            <a:fld id="{8FDBFFB2-86D9-4B8F-A59A-553A60B94BB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wheel spokes="1"/>
  </p:transition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915" y="348344"/>
            <a:ext cx="6858000" cy="1012372"/>
          </a:xfrm>
        </p:spPr>
        <p:txBody>
          <a:bodyPr rtlCol="0"/>
          <a:lstStyle/>
          <a:p>
            <a:pPr rtl="0"/>
            <a:r>
              <a:rPr lang="ru" sz="6600" dirty="0" smtClean="0">
                <a:latin typeface="Arial" pitchFamily="34" charset="0"/>
                <a:cs typeface="Arial" pitchFamily="34" charset="0"/>
              </a:rPr>
              <a:t>Челябинск</a:t>
            </a:r>
            <a:endParaRPr lang="ru" sz="6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5" b="199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0914985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9835"/>
            <a:ext cx="7772400" cy="914400"/>
          </a:xfrm>
        </p:spPr>
        <p:txBody>
          <a:bodyPr rtlCol="0"/>
          <a:lstStyle/>
          <a:p>
            <a:pPr algn="ctr" rtl="0"/>
            <a:r>
              <a:rPr lang="ru-RU" sz="4800" b="1" dirty="0" smtClean="0"/>
              <a:t>Информация о городе</a:t>
            </a:r>
            <a:endParaRPr lang="en-US" sz="4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7657" y="1262743"/>
            <a:ext cx="8287657" cy="5595257"/>
          </a:xfrm>
        </p:spPr>
        <p:txBody>
          <a:bodyPr rtlCol="0">
            <a:normAutofit lnSpcReduction="10000"/>
          </a:bodyPr>
          <a:lstStyle/>
          <a:p>
            <a:pPr marL="45720" indent="0">
              <a:buNone/>
            </a:pPr>
            <a:r>
              <a:rPr lang="ru-RU" sz="3900" b="1" dirty="0" smtClean="0"/>
              <a:t>Челябинск</a:t>
            </a:r>
            <a:r>
              <a:rPr lang="ru-RU" dirty="0" smtClean="0"/>
              <a:t> </a:t>
            </a:r>
            <a:r>
              <a:rPr lang="ru-RU" dirty="0" smtClean="0"/>
              <a:t>- </a:t>
            </a:r>
            <a:r>
              <a:rPr lang="ru-RU" dirty="0"/>
              <a:t>седьмой по количеству жителей, пятнадцатый по занимаемой площади город Российской Федерации, административный центр Челябинской области, городской округ с внутригородским </a:t>
            </a:r>
            <a:r>
              <a:rPr lang="ru-RU" dirty="0" smtClean="0"/>
              <a:t>делением. </a:t>
            </a:r>
            <a:endParaRPr lang="ru-RU" dirty="0" smtClean="0"/>
          </a:p>
          <a:p>
            <a:pPr marL="45720" indent="0">
              <a:buNone/>
            </a:pPr>
            <a:r>
              <a:rPr lang="ru-RU" dirty="0" smtClean="0"/>
              <a:t>Население - </a:t>
            </a:r>
            <a:r>
              <a:rPr lang="ru-RU" dirty="0"/>
              <a:t>1 182 517 человек (</a:t>
            </a:r>
            <a:r>
              <a:rPr lang="ru-RU" b="1" dirty="0"/>
              <a:t>2023</a:t>
            </a:r>
            <a:r>
              <a:rPr lang="ru-RU" dirty="0"/>
              <a:t>). Плотность 2357,63 чел./км²</a:t>
            </a:r>
            <a:r>
              <a:rPr lang="ru-RU" dirty="0" smtClean="0"/>
              <a:t>.</a:t>
            </a:r>
            <a:r>
              <a:rPr lang="ru-RU" dirty="0" smtClean="0"/>
              <a:t> </a:t>
            </a:r>
          </a:p>
          <a:p>
            <a:pPr marL="45720" indent="0">
              <a:buNone/>
            </a:pPr>
            <a:r>
              <a:rPr lang="ru-RU" dirty="0" smtClean="0"/>
              <a:t>Челябинск </a:t>
            </a:r>
            <a:r>
              <a:rPr lang="ru-RU" dirty="0"/>
              <a:t>расположен на геологической границе Урала и Сибири, в азиатской части России, на восточном склоне Уральских гор, по обоим берегам реки Миасс (бассейн Тобола</a:t>
            </a:r>
            <a:r>
              <a:rPr lang="ru-RU" dirty="0" smtClean="0"/>
              <a:t>). </a:t>
            </a:r>
            <a:endParaRPr lang="ru-RU" dirty="0" smtClean="0"/>
          </a:p>
          <a:p>
            <a:pPr marL="45720" indent="0">
              <a:buNone/>
            </a:pPr>
            <a:r>
              <a:rPr lang="ru-RU" dirty="0" smtClean="0"/>
              <a:t>Площадь </a:t>
            </a:r>
            <a:r>
              <a:rPr lang="ru-RU" dirty="0"/>
              <a:t>составляет 530 </a:t>
            </a:r>
            <a:r>
              <a:rPr lang="ru-RU" dirty="0" smtClean="0"/>
              <a:t>км².</a:t>
            </a:r>
            <a:endParaRPr lang="ru" dirty="0"/>
          </a:p>
        </p:txBody>
      </p:sp>
    </p:spTree>
    <p:extLst>
      <p:ext uri="{BB962C8B-B14F-4D97-AF65-F5344CB8AC3E}">
        <p14:creationId xmlns:p14="http://schemas.microsoft.com/office/powerpoint/2010/main" val="2083928899"/>
      </p:ext>
    </p:extLst>
  </p:cSld>
  <p:clrMapOvr>
    <a:masterClrMapping/>
  </p:clrMapOvr>
  <p:transition spd="slow">
    <p:wheel spokes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714" y="250807"/>
            <a:ext cx="4230915" cy="914400"/>
          </a:xfrm>
        </p:spPr>
        <p:txBody>
          <a:bodyPr rtlCol="0"/>
          <a:lstStyle/>
          <a:p>
            <a:pPr algn="ctr" rtl="0"/>
            <a:r>
              <a:rPr lang="ru" sz="5400" b="1" dirty="0" smtClean="0"/>
              <a:t>Население</a:t>
            </a:r>
            <a:endParaRPr lang="ru" sz="5400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48343" y="1291771"/>
            <a:ext cx="5413828" cy="5566229"/>
          </a:xfrm>
        </p:spPr>
        <p:txBody>
          <a:bodyPr rtlCol="0">
            <a:noAutofit/>
          </a:bodyPr>
          <a:lstStyle/>
          <a:p>
            <a:pPr marL="45720" indent="0">
              <a:buNone/>
            </a:pPr>
            <a:r>
              <a:rPr lang="ru-RU" sz="2200" b="1" dirty="0" smtClean="0"/>
              <a:t>Население </a:t>
            </a:r>
            <a:r>
              <a:rPr lang="ru-RU" sz="2200" b="1" dirty="0"/>
              <a:t>Челябинска по данным переписи Российской империи 1897 года составляло всего 20 тыс. чел. К 1926 году население утроилось и составило 59 тыс. чел. В послевоенные годы, когда население эвакуировали на Урал и </a:t>
            </a:r>
            <a:r>
              <a:rPr lang="ru-RU" sz="2200" b="1" dirty="0" smtClean="0"/>
              <a:t>Сибирь, население </a:t>
            </a:r>
            <a:r>
              <a:rPr lang="ru-RU" sz="2200" b="1" dirty="0"/>
              <a:t>увеличилось более чем в 10 раз и составило уже к 1959 году 689 тыс. чел. Бурное развитие Челябинска в послевоенные годы привело к быстрому росту населения: 13 октября 1976 года родился миллионный житель города. Почти за три столетия население Челябинска выросло более чем в 1080 </a:t>
            </a:r>
            <a:r>
              <a:rPr lang="ru-RU" sz="2200" b="1" dirty="0" smtClean="0"/>
              <a:t>раз.</a:t>
            </a:r>
            <a:endParaRPr lang="en-US" sz="2200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5937" y="1654627"/>
            <a:ext cx="3202381" cy="3930196"/>
          </a:xfrm>
        </p:spPr>
      </p:pic>
    </p:spTree>
    <p:extLst>
      <p:ext uri="{BB962C8B-B14F-4D97-AF65-F5344CB8AC3E}">
        <p14:creationId xmlns:p14="http://schemas.microsoft.com/office/powerpoint/2010/main" val="3866169098"/>
      </p:ext>
    </p:extLst>
  </p:cSld>
  <p:clrMapOvr>
    <a:masterClrMapping/>
  </p:clrMapOvr>
  <p:transition spd="slow">
    <p:wheel spokes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b="1" dirty="0" smtClean="0"/>
              <a:t>Национальный состав</a:t>
            </a:r>
            <a:endParaRPr lang="ru-RU" sz="5400" b="1" dirty="0"/>
          </a:p>
        </p:txBody>
      </p:sp>
      <p:graphicFrame>
        <p:nvGraphicFramePr>
          <p:cNvPr id="12" name="Объект 11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970795837"/>
              </p:ext>
            </p:extLst>
          </p:nvPr>
        </p:nvGraphicFramePr>
        <p:xfrm>
          <a:off x="870857" y="1505216"/>
          <a:ext cx="4214303" cy="42097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1912982"/>
            <a:ext cx="3698672" cy="4516847"/>
          </a:xfrm>
        </p:spPr>
      </p:pic>
    </p:spTree>
    <p:extLst>
      <p:ext uri="{BB962C8B-B14F-4D97-AF65-F5344CB8AC3E}">
        <p14:creationId xmlns:p14="http://schemas.microsoft.com/office/powerpoint/2010/main" val="2108553534"/>
      </p:ext>
    </p:extLst>
  </p:cSld>
  <p:clrMapOvr>
    <a:masterClrMapping/>
  </p:clrMapOvr>
  <p:transition spd="slow">
    <p:wheel spokes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8001" y="159657"/>
            <a:ext cx="8403770" cy="957943"/>
          </a:xfrm>
        </p:spPr>
        <p:txBody>
          <a:bodyPr rtlCol="0"/>
          <a:lstStyle/>
          <a:p>
            <a:pPr rtl="0"/>
            <a:r>
              <a:rPr lang="ru" sz="5400" b="1" dirty="0" smtClean="0"/>
              <a:t>Экономика</a:t>
            </a:r>
            <a:r>
              <a:rPr lang="ru" sz="4800" b="1" dirty="0" smtClean="0"/>
              <a:t>: </a:t>
            </a:r>
            <a:r>
              <a:rPr lang="ru" b="1" dirty="0" smtClean="0"/>
              <a:t>п</a:t>
            </a:r>
            <a:r>
              <a:rPr lang="ru" b="1" dirty="0" smtClean="0"/>
              <a:t>ромышленность</a:t>
            </a:r>
            <a:endParaRPr lang="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4114" y="1146629"/>
            <a:ext cx="8403772" cy="5711371"/>
          </a:xfrm>
        </p:spPr>
        <p:txBody>
          <a:bodyPr>
            <a:normAutofit fontScale="77500" lnSpcReduction="20000"/>
          </a:bodyPr>
          <a:lstStyle/>
          <a:p>
            <a:pPr marL="45720" indent="0">
              <a:buNone/>
            </a:pPr>
            <a:r>
              <a:rPr lang="ru-RU" b="1" dirty="0"/>
              <a:t>Челябинск является одним из </a:t>
            </a:r>
            <a:r>
              <a:rPr lang="ru-RU" b="1" dirty="0" smtClean="0"/>
              <a:t>крупнейших промышленных городов России, </a:t>
            </a:r>
            <a:r>
              <a:rPr lang="ru-RU" b="1" dirty="0"/>
              <a:t>занимая 13 место по </a:t>
            </a:r>
            <a:r>
              <a:rPr lang="ru-RU" b="1" dirty="0" smtClean="0"/>
              <a:t>объёму промышленного производства.</a:t>
            </a:r>
          </a:p>
          <a:p>
            <a:pPr marL="45720" indent="0">
              <a:buNone/>
            </a:pPr>
            <a:r>
              <a:rPr lang="ru-RU" b="1" dirty="0"/>
              <a:t>Электрометаллургический комбинат является крупнейшим в России заводом ферросплавов, а цинковый завод производит 2 % мирового и 60 % российского </a:t>
            </a:r>
            <a:r>
              <a:rPr lang="ru-RU" b="1" dirty="0" smtClean="0"/>
              <a:t>цинка. Трубопрокатный </a:t>
            </a:r>
            <a:r>
              <a:rPr lang="ru-RU" b="1" dirty="0"/>
              <a:t>завод относится к так называемым трубным заводам «Большой восьмёрки» и занимается производством труб большого </a:t>
            </a:r>
            <a:r>
              <a:rPr lang="ru-RU" b="1" dirty="0" smtClean="0"/>
              <a:t>диаметра. </a:t>
            </a:r>
            <a:r>
              <a:rPr lang="ru-RU" b="1" dirty="0"/>
              <a:t>Металлургический комбинат является крупнейшим производителем нержавеющей стали в </a:t>
            </a:r>
            <a:r>
              <a:rPr lang="ru-RU" b="1" dirty="0" smtClean="0"/>
              <a:t>России. </a:t>
            </a:r>
            <a:r>
              <a:rPr lang="ru-RU" b="1" dirty="0"/>
              <a:t>Другие крупные предприятия: тракторный завод ЧТЗ «</a:t>
            </a:r>
            <a:r>
              <a:rPr lang="ru-RU" b="1" dirty="0" err="1"/>
              <a:t>Уралтрак</a:t>
            </a:r>
            <a:r>
              <a:rPr lang="ru-RU" b="1" dirty="0"/>
              <a:t>», кузнечно-прессовый завод, «Челябинские строительно-дорожные машины», «Сигнал», «Станкомаш», механический завод, часовой завод «Молния», машиностроительный завод автомобильных прицепов «</a:t>
            </a:r>
            <a:r>
              <a:rPr lang="ru-RU" b="1" dirty="0" err="1"/>
              <a:t>Уралавтоприцеп</a:t>
            </a:r>
            <a:r>
              <a:rPr lang="ru-RU" b="1" dirty="0"/>
              <a:t>». В Челябинске активно развиваются инновационные предприятия, в том числе работающие в сфере аддитивных </a:t>
            </a:r>
            <a:r>
              <a:rPr lang="ru-RU" b="1" dirty="0" smtClean="0"/>
              <a:t>технологий.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962506101"/>
      </p:ext>
    </p:extLst>
  </p:cSld>
  <p:clrMapOvr>
    <a:masterClrMapping/>
  </p:clrMapOvr>
  <p:transition spd="slow">
    <p:wheel spokes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714" y="178236"/>
            <a:ext cx="8229600" cy="914400"/>
          </a:xfrm>
        </p:spPr>
        <p:txBody>
          <a:bodyPr rtlCol="0"/>
          <a:lstStyle/>
          <a:p>
            <a:pPr algn="ctr" rtl="0"/>
            <a:r>
              <a:rPr lang="ru-RU" sz="5400" b="1" dirty="0" smtClean="0"/>
              <a:t>Что производится?</a:t>
            </a:r>
            <a:endParaRPr lang="ru" sz="5400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5144" y="1378858"/>
            <a:ext cx="5558970" cy="5164350"/>
          </a:xfrm>
        </p:spPr>
        <p:txBody>
          <a:bodyPr rtlCol="0">
            <a:no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b="1" dirty="0" smtClean="0"/>
              <a:t>Челябинский </a:t>
            </a:r>
            <a:r>
              <a:rPr lang="ru-RU" sz="2400" b="1" dirty="0"/>
              <a:t>металлургический комбинат (Мечел) – промышленное предприятие по выпуску кокса, чугуна, стального проката и пр.;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/>
              <a:t>ОАО </a:t>
            </a:r>
            <a:r>
              <a:rPr lang="ru-RU" sz="2400" b="1" dirty="0"/>
              <a:t>«Челябинский электрометаллургический комбинат» – крупнейший производитель ферросплавов на территории РФ</a:t>
            </a:r>
            <a:r>
              <a:rPr lang="ru-RU" sz="2400" b="1" dirty="0" smtClean="0"/>
              <a:t>;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/>
              <a:t>ОАО </a:t>
            </a:r>
            <a:r>
              <a:rPr lang="ru-RU" sz="2400" b="1" dirty="0"/>
              <a:t>«Челябинский цинковый завод» - предприятие цветной металлургии, один из крупнейших лидеров по производству цинка.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5429" y="2148115"/>
            <a:ext cx="3442269" cy="3643086"/>
          </a:xfrm>
        </p:spPr>
      </p:pic>
    </p:spTree>
    <p:extLst>
      <p:ext uri="{BB962C8B-B14F-4D97-AF65-F5344CB8AC3E}">
        <p14:creationId xmlns:p14="http://schemas.microsoft.com/office/powerpoint/2010/main" val="170201018"/>
      </p:ext>
    </p:extLst>
  </p:cSld>
  <p:clrMapOvr>
    <a:masterClrMapping/>
  </p:clrMapOvr>
  <p:transition spd="slow">
    <p:wheel spokes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172" y="0"/>
            <a:ext cx="8229600" cy="914400"/>
          </a:xfrm>
        </p:spPr>
        <p:txBody>
          <a:bodyPr/>
          <a:lstStyle/>
          <a:p>
            <a:pPr algn="ctr"/>
            <a:r>
              <a:rPr lang="ru-RU" sz="5400" b="1" dirty="0" smtClean="0"/>
              <a:t>Что производится?</a:t>
            </a:r>
            <a:endParaRPr lang="ru-RU" sz="5400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5029" y="1016000"/>
            <a:ext cx="4397941" cy="5842000"/>
          </a:xfrm>
        </p:spPr>
        <p:txBody>
          <a:bodyPr>
            <a:noAutofit/>
          </a:bodyPr>
          <a:lstStyle/>
          <a:p>
            <a:r>
              <a:rPr lang="ru-RU" sz="2200" b="1" dirty="0"/>
              <a:t> ООО «НПП Челябинский инструментальный завод» - предприятие, специализирующееся на производстве качественного измерительного инструмента;</a:t>
            </a:r>
          </a:p>
          <a:p>
            <a:r>
              <a:rPr lang="ru-RU" sz="2200" b="1" dirty="0" smtClean="0"/>
              <a:t>Челябинский </a:t>
            </a:r>
            <a:r>
              <a:rPr lang="ru-RU" sz="2200" b="1" dirty="0"/>
              <a:t>тракторный завод «</a:t>
            </a:r>
            <a:r>
              <a:rPr lang="ru-RU" sz="2200" b="1" dirty="0" err="1"/>
              <a:t>Уралтрак</a:t>
            </a:r>
            <a:r>
              <a:rPr lang="ru-RU" sz="2200" b="1" dirty="0"/>
              <a:t>» - производство и продажа колесной и гусеничной дорожно-строительной техники;</a:t>
            </a:r>
          </a:p>
          <a:p>
            <a:r>
              <a:rPr lang="ru-RU" sz="2200" b="1" dirty="0" smtClean="0"/>
              <a:t>ФГУП </a:t>
            </a:r>
            <a:r>
              <a:rPr lang="ru-RU" sz="2200" b="1" dirty="0"/>
              <a:t>«Челябинский автоматно-механический завод» - производитель оборонной продукции;</a:t>
            </a:r>
          </a:p>
          <a:p>
            <a:endParaRPr lang="ru-RU" sz="2200" b="1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354286" y="1088329"/>
            <a:ext cx="4644571" cy="5769671"/>
          </a:xfrm>
        </p:spPr>
        <p:txBody>
          <a:bodyPr>
            <a:noAutofit/>
          </a:bodyPr>
          <a:lstStyle/>
          <a:p>
            <a:r>
              <a:rPr lang="ru-RU" sz="2200" b="1" dirty="0"/>
              <a:t>ФГУП «Завод «Прибор» - предприятие, занимающееся производством приборов контроля давления для космической техники и военно-морского флота;</a:t>
            </a:r>
          </a:p>
          <a:p>
            <a:r>
              <a:rPr lang="ru-RU" sz="2200" b="1" dirty="0" smtClean="0"/>
              <a:t>ОАО </a:t>
            </a:r>
            <a:r>
              <a:rPr lang="ru-RU" sz="2200" b="1" dirty="0"/>
              <a:t>«Челябинский завод «</a:t>
            </a:r>
            <a:r>
              <a:rPr lang="ru-RU" sz="2200" b="1" dirty="0" err="1"/>
              <a:t>Теплоприбор</a:t>
            </a:r>
            <a:r>
              <a:rPr lang="ru-RU" sz="2200" b="1" dirty="0"/>
              <a:t>» - крупнейшая приборостроительная компания России;</a:t>
            </a:r>
          </a:p>
          <a:p>
            <a:r>
              <a:rPr lang="ru-RU" sz="2200" b="1" dirty="0" smtClean="0"/>
              <a:t>ОАО </a:t>
            </a:r>
            <a:r>
              <a:rPr lang="ru-RU" sz="2200" b="1" dirty="0"/>
              <a:t>«Челябинский радиозавод «Полет» - промышленное предприятие по выпуску радиотехнических средств для нужд военной и гражданской авиации</a:t>
            </a:r>
            <a:r>
              <a:rPr lang="ru-RU" sz="2200" b="1" dirty="0" smtClean="0"/>
              <a:t>.</a:t>
            </a:r>
            <a:endParaRPr lang="ru-RU" sz="2200" b="1" dirty="0"/>
          </a:p>
        </p:txBody>
      </p:sp>
    </p:spTree>
    <p:extLst>
      <p:ext uri="{BB962C8B-B14F-4D97-AF65-F5344CB8AC3E}">
        <p14:creationId xmlns:p14="http://schemas.microsoft.com/office/powerpoint/2010/main" val="2039699022"/>
      </p:ext>
    </p:extLst>
  </p:cSld>
  <p:clrMapOvr>
    <a:masterClrMapping/>
  </p:clrMapOvr>
  <p:transition spd="slow">
    <p:wheel spokes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9836"/>
            <a:ext cx="8229600" cy="914400"/>
          </a:xfrm>
        </p:spPr>
        <p:txBody>
          <a:bodyPr/>
          <a:lstStyle/>
          <a:p>
            <a:pPr algn="ctr"/>
            <a:r>
              <a:rPr lang="ru-RU" sz="5400" b="1" dirty="0" smtClean="0"/>
              <a:t>Что производится?</a:t>
            </a:r>
            <a:endParaRPr lang="ru-RU" sz="5400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152" y="1857828"/>
            <a:ext cx="4701747" cy="4223657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49371" y="1640116"/>
            <a:ext cx="4093027" cy="4975664"/>
          </a:xfrm>
        </p:spPr>
        <p:txBody>
          <a:bodyPr>
            <a:normAutofit/>
          </a:bodyPr>
          <a:lstStyle/>
          <a:p>
            <a:r>
              <a:rPr lang="ru-RU" b="1" dirty="0"/>
              <a:t> ОАО «Челябинская угольная компания» - добыча и обогащение бурого угля;</a:t>
            </a:r>
          </a:p>
          <a:p>
            <a:r>
              <a:rPr lang="ru-RU" b="1" dirty="0" smtClean="0"/>
              <a:t>ОАО </a:t>
            </a:r>
            <a:r>
              <a:rPr lang="ru-RU" b="1" dirty="0"/>
              <a:t>«Челябинский химико-фармацевтический завод» - производство фармацевтических препаратов.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513922856"/>
      </p:ext>
    </p:extLst>
  </p:cSld>
  <p:clrMapOvr>
    <a:masterClrMapping/>
  </p:clrMapOvr>
  <p:transition spd="slow">
    <p:wheel spokes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b="1" dirty="0" smtClean="0"/>
              <a:t>Вывод</a:t>
            </a:r>
            <a:endParaRPr lang="ru-RU" sz="5400" b="1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90287" y="1600200"/>
            <a:ext cx="8606970" cy="4114800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3600" b="1" dirty="0"/>
              <a:t> Основная проблема района </a:t>
            </a:r>
            <a:r>
              <a:rPr lang="ru-RU" sz="3600" b="1" dirty="0" smtClean="0"/>
              <a:t>- </a:t>
            </a:r>
            <a:r>
              <a:rPr lang="ru-RU" sz="3600" b="1" dirty="0"/>
              <a:t>экологическая. </a:t>
            </a:r>
            <a:r>
              <a:rPr lang="ru-RU" sz="3600" b="1" dirty="0" smtClean="0"/>
              <a:t>В атмосферу ежегодно выбрасываются вредные вещества, накапливаются </a:t>
            </a:r>
            <a:r>
              <a:rPr lang="ru-RU" sz="3600" b="1" dirty="0"/>
              <a:t>отходы горнорудного производства, загрязняются почвы и </a:t>
            </a:r>
            <a:r>
              <a:rPr lang="ru-RU" sz="3600" b="1" dirty="0" smtClean="0"/>
              <a:t>водные ресурсы</a:t>
            </a:r>
            <a:r>
              <a:rPr lang="ru-RU" sz="3600" b="1" dirty="0"/>
              <a:t>. </a:t>
            </a:r>
            <a:r>
              <a:rPr lang="ru-RU" sz="3600" b="1" dirty="0" smtClean="0"/>
              <a:t>Челябинск является центром промышленного загрязнения.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2843539301"/>
      </p:ext>
    </p:extLst>
  </p:cSld>
  <p:clrMapOvr>
    <a:masterClrMapping/>
  </p:clrMapOvr>
  <p:transition spd="slow">
    <p:wheel spokes="1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Children Happy">
      <a:dk1>
        <a:srgbClr val="595959"/>
      </a:dk1>
      <a:lt1>
        <a:sysClr val="window" lastClr="FFFFFF"/>
      </a:lt1>
      <a:dk2>
        <a:srgbClr val="000000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9D66D"/>
      </a:accent5>
      <a:accent6>
        <a:srgbClr val="838383"/>
      </a:accent6>
      <a:hlink>
        <a:srgbClr val="F59E00"/>
      </a:hlink>
      <a:folHlink>
        <a:srgbClr val="B2B2B2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267</TotalTime>
  <Words>522</Words>
  <Application>Microsoft Office PowerPoint</Application>
  <PresentationFormat>Экран (4:3)</PresentationFormat>
  <Paragraphs>31</Paragraphs>
  <Slides>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Метро</vt:lpstr>
      <vt:lpstr>Челябинск</vt:lpstr>
      <vt:lpstr>Информация о городе</vt:lpstr>
      <vt:lpstr>Население</vt:lpstr>
      <vt:lpstr>Национальный состав</vt:lpstr>
      <vt:lpstr>Экономика: промышленность</vt:lpstr>
      <vt:lpstr>Что производится?</vt:lpstr>
      <vt:lpstr>Что производится?</vt:lpstr>
      <vt:lpstr>Что производится?</vt:lpstr>
      <vt:lpstr>Вывод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Экономический район - Челябинск</dc:title>
  <dc:creator>й</dc:creator>
  <cp:lastModifiedBy>Пользователь Windows</cp:lastModifiedBy>
  <cp:revision>10</cp:revision>
  <dcterms:created xsi:type="dcterms:W3CDTF">2019-04-16T14:52:03Z</dcterms:created>
  <dcterms:modified xsi:type="dcterms:W3CDTF">2023-08-13T18:25:33Z</dcterms:modified>
</cp:coreProperties>
</file>