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notesMasterIdLst>
    <p:notesMasterId r:id="rId11"/>
  </p:notesMasterIdLst>
  <p:sldIdLst>
    <p:sldId id="256" r:id="rId2"/>
    <p:sldId id="257" r:id="rId3"/>
    <p:sldId id="260" r:id="rId4"/>
    <p:sldId id="261" r:id="rId5"/>
    <p:sldId id="262" r:id="rId6"/>
    <p:sldId id="263" r:id="rId7"/>
    <p:sldId id="264" r:id="rId8"/>
    <p:sldId id="265" r:id="rId9"/>
    <p:sldId id="266" r:id="rId10"/>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08" d="100"/>
          <a:sy n="108" d="100"/>
        </p:scale>
        <p:origin x="-1620" y="-84"/>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E43B253-5E74-4EBF-9F6E-D083EA6F5E18}" type="datetimeFigureOut">
              <a:rPr lang="ru-RU" smtClean="0"/>
              <a:pPr/>
              <a:t>13.08.2023</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AD337F6-FA66-4398-BD11-1678B284BDA7}" type="slidenum">
              <a:rPr lang="ru-RU" smtClean="0"/>
              <a:pPr/>
              <a:t>‹#›</a:t>
            </a:fld>
            <a:endParaRPr lang="ru-RU"/>
          </a:p>
        </p:txBody>
      </p:sp>
    </p:spTree>
    <p:extLst>
      <p:ext uri="{BB962C8B-B14F-4D97-AF65-F5344CB8AC3E}">
        <p14:creationId xmlns:p14="http://schemas.microsoft.com/office/powerpoint/2010/main" val="391699535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FAD337F6-FA66-4398-BD11-1678B284BDA7}" type="slidenum">
              <a:rPr lang="ru-RU" smtClean="0"/>
              <a:pPr/>
              <a:t>2</a:t>
            </a:fld>
            <a:endParaRPr lang="ru-RU"/>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bg>
      <p:bgRef idx="1001">
        <a:schemeClr val="bg1"/>
      </p:bgRef>
    </p:bg>
    <p:spTree>
      <p:nvGrpSpPr>
        <p:cNvPr id="1" name=""/>
        <p:cNvGrpSpPr/>
        <p:nvPr/>
      </p:nvGrpSpPr>
      <p:grpSpPr>
        <a:xfrm>
          <a:off x="0" y="0"/>
          <a:ext cx="0" cy="0"/>
          <a:chOff x="0" y="0"/>
          <a:chExt cx="0" cy="0"/>
        </a:xfrm>
      </p:grpSpPr>
      <p:sp>
        <p:nvSpPr>
          <p:cNvPr id="8" name="Заголовок 7"/>
          <p:cNvSpPr>
            <a:spLocks noGrp="1"/>
          </p:cNvSpPr>
          <p:nvPr>
            <p:ph type="ctrTitle"/>
          </p:nvPr>
        </p:nvSpPr>
        <p:spPr>
          <a:xfrm>
            <a:off x="2286000" y="3124200"/>
            <a:ext cx="6172200" cy="1894362"/>
          </a:xfrm>
        </p:spPr>
        <p:txBody>
          <a:bodyPr/>
          <a:lstStyle>
            <a:lvl1pPr>
              <a:defRPr b="1"/>
            </a:lvl1pPr>
          </a:lstStyle>
          <a:p>
            <a:r>
              <a:rPr kumimoji="0" lang="ru-RU" smtClean="0"/>
              <a:t>Образец заголовка</a:t>
            </a:r>
            <a:endParaRPr kumimoji="0" lang="en-US"/>
          </a:p>
        </p:txBody>
      </p:sp>
      <p:sp>
        <p:nvSpPr>
          <p:cNvPr id="9" name="Подзаголовок 8"/>
          <p:cNvSpPr>
            <a:spLocks noGrp="1"/>
          </p:cNvSpPr>
          <p:nvPr>
            <p:ph type="subTitle" idx="1"/>
          </p:nvPr>
        </p:nvSpPr>
        <p:spPr>
          <a:xfrm>
            <a:off x="2286000" y="5003322"/>
            <a:ext cx="6172200" cy="1371600"/>
          </a:xfrm>
        </p:spPr>
        <p:txBody>
          <a:bodyPr/>
          <a:lstStyle>
            <a:lvl1pPr marL="0" indent="0" algn="l">
              <a:buNone/>
              <a:defRPr sz="1800" b="1">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28" name="Дата 27"/>
          <p:cNvSpPr>
            <a:spLocks noGrp="1"/>
          </p:cNvSpPr>
          <p:nvPr>
            <p:ph type="dt" sz="half" idx="10"/>
          </p:nvPr>
        </p:nvSpPr>
        <p:spPr bwMode="auto">
          <a:xfrm rot="5400000">
            <a:off x="7764621" y="1174097"/>
            <a:ext cx="2286000" cy="381000"/>
          </a:xfrm>
        </p:spPr>
        <p:txBody>
          <a:bodyPr/>
          <a:lstStyle/>
          <a:p>
            <a:fld id="{5FF37F0E-A84F-4585-8D47-9AADD4FEB65F}" type="datetimeFigureOut">
              <a:rPr lang="ru-RU" smtClean="0"/>
              <a:pPr/>
              <a:t>13.08.2023</a:t>
            </a:fld>
            <a:endParaRPr lang="ru-RU"/>
          </a:p>
        </p:txBody>
      </p:sp>
      <p:sp>
        <p:nvSpPr>
          <p:cNvPr id="17" name="Нижний колонтитул 16"/>
          <p:cNvSpPr>
            <a:spLocks noGrp="1"/>
          </p:cNvSpPr>
          <p:nvPr>
            <p:ph type="ftr" sz="quarter" idx="11"/>
          </p:nvPr>
        </p:nvSpPr>
        <p:spPr bwMode="auto">
          <a:xfrm rot="5400000">
            <a:off x="7077269" y="4181669"/>
            <a:ext cx="3657600" cy="384048"/>
          </a:xfrm>
        </p:spPr>
        <p:txBody>
          <a:bodyPr/>
          <a:lstStyle/>
          <a:p>
            <a:endParaRPr lang="ru-RU"/>
          </a:p>
        </p:txBody>
      </p:sp>
      <p:sp>
        <p:nvSpPr>
          <p:cNvPr id="10" name="Прямоугольник 9"/>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Прямоугольник 11"/>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4" name="Прямоугольник 13"/>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9" name="Прямоугольник 18"/>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Прямая соединительная линия 10"/>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Прямая соединительная линия 17"/>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0" name="Прямая соединительная линия 19"/>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Прямая соединительная линия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Прямая соединительная линия 14"/>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2" name="Прямая соединительная линия 21"/>
          <p:cNvSpPr>
            <a:spLocks noChangeShapeType="1"/>
          </p:cNvSpPr>
          <p:nvPr/>
        </p:nvSpPr>
        <p:spPr bwMode="auto">
          <a:xfrm>
            <a:off x="9113856"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7" name="Прямоугольник 26"/>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Овал 20"/>
          <p:cNvSpPr/>
          <p:nvPr/>
        </p:nvSpPr>
        <p:spPr bwMode="auto">
          <a:xfrm>
            <a:off x="609600" y="3429000"/>
            <a:ext cx="1295400" cy="1295400"/>
          </a:xfrm>
          <a:prstGeom prst="ellipse">
            <a:avLst/>
          </a:prstGeom>
          <a:solidFill>
            <a:schemeClr val="accent1"/>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Овал 22"/>
          <p:cNvSpPr/>
          <p:nvPr/>
        </p:nvSpPr>
        <p:spPr bwMode="auto">
          <a:xfrm>
            <a:off x="1309632"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4" name="Овал 23"/>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Овал 25"/>
          <p:cNvSpPr/>
          <p:nvPr/>
        </p:nvSpPr>
        <p:spPr bwMode="auto">
          <a:xfrm>
            <a:off x="1664208" y="5788152"/>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5" name="Овал 24"/>
          <p:cNvSpPr/>
          <p:nvPr/>
        </p:nvSpPr>
        <p:spPr>
          <a:xfrm>
            <a:off x="1905000" y="4495800"/>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9" name="Номер слайда 28"/>
          <p:cNvSpPr>
            <a:spLocks noGrp="1"/>
          </p:cNvSpPr>
          <p:nvPr>
            <p:ph type="sldNum" sz="quarter" idx="12"/>
          </p:nvPr>
        </p:nvSpPr>
        <p:spPr bwMode="auto">
          <a:xfrm>
            <a:off x="1325544" y="4928702"/>
            <a:ext cx="609600" cy="517524"/>
          </a:xfrm>
        </p:spPr>
        <p:txBody>
          <a:bodyPr/>
          <a:lstStyle/>
          <a:p>
            <a:fld id="{FC9D4FCA-DFD3-4FF7-B9EB-354FEB087484}" type="slidenum">
              <a:rPr lang="ru-RU" smtClean="0"/>
              <a:pPr/>
              <a:t>‹#›</a:t>
            </a:fld>
            <a:endParaRPr lang="ru-RU"/>
          </a:p>
        </p:txBody>
      </p:sp>
    </p:spTree>
  </p:cSld>
  <p:clrMapOvr>
    <a:overrideClrMapping bg1="lt1" tx1="dk1" bg2="lt2" tx2="dk2" accent1="accent1" accent2="accent2" accent3="accent3" accent4="accent4" accent5="accent5" accent6="accent6" hlink="hlink" folHlink="folHlink"/>
  </p:clrMapOvr>
  <p:transition>
    <p:dissolv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FF37F0E-A84F-4585-8D47-9AADD4FEB65F}" type="datetimeFigureOut">
              <a:rPr lang="ru-RU" smtClean="0"/>
              <a:pPr/>
              <a:t>13.08.2023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FC9D4FCA-DFD3-4FF7-B9EB-354FEB087484}" type="slidenum">
              <a:rPr lang="ru-RU" smtClean="0"/>
              <a:pPr/>
              <a:t>‹#›</a:t>
            </a:fld>
            <a:endParaRPr lang="ru-RU"/>
          </a:p>
        </p:txBody>
      </p:sp>
    </p:spTree>
  </p:cSld>
  <p:clrMapOvr>
    <a:masterClrMapping/>
  </p:clrMapOvr>
  <p:transition>
    <p:dissolv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9"/>
            <a:ext cx="1676400" cy="5851525"/>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FF37F0E-A84F-4585-8D47-9AADD4FEB65F}" type="datetimeFigureOut">
              <a:rPr lang="ru-RU" smtClean="0"/>
              <a:pPr/>
              <a:t>13.08.2023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FC9D4FCA-DFD3-4FF7-B9EB-354FEB087484}" type="slidenum">
              <a:rPr lang="ru-RU" smtClean="0"/>
              <a:pPr/>
              <a:t>‹#›</a:t>
            </a:fld>
            <a:endParaRPr lang="ru-RU"/>
          </a:p>
        </p:txBody>
      </p:sp>
    </p:spTree>
  </p:cSld>
  <p:clrMapOvr>
    <a:masterClrMapping/>
  </p:clrMapOvr>
  <p:transition>
    <p:dissolv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8" name="Содержимое 7"/>
          <p:cNvSpPr>
            <a:spLocks noGrp="1"/>
          </p:cNvSpPr>
          <p:nvPr>
            <p:ph sz="quarter" idx="1"/>
          </p:nvPr>
        </p:nvSpPr>
        <p:spPr>
          <a:xfrm>
            <a:off x="457200" y="1600200"/>
            <a:ext cx="7467600" cy="4873752"/>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4"/>
          </p:nvPr>
        </p:nvSpPr>
        <p:spPr/>
        <p:txBody>
          <a:bodyPr rtlCol="0"/>
          <a:lstStyle/>
          <a:p>
            <a:fld id="{5FF37F0E-A84F-4585-8D47-9AADD4FEB65F}" type="datetimeFigureOut">
              <a:rPr lang="ru-RU" smtClean="0"/>
              <a:pPr/>
              <a:t>13.08.2023</a:t>
            </a:fld>
            <a:endParaRPr lang="ru-RU"/>
          </a:p>
        </p:txBody>
      </p:sp>
      <p:sp>
        <p:nvSpPr>
          <p:cNvPr id="9" name="Номер слайда 8"/>
          <p:cNvSpPr>
            <a:spLocks noGrp="1"/>
          </p:cNvSpPr>
          <p:nvPr>
            <p:ph type="sldNum" sz="quarter" idx="15"/>
          </p:nvPr>
        </p:nvSpPr>
        <p:spPr/>
        <p:txBody>
          <a:bodyPr rtlCol="0"/>
          <a:lstStyle/>
          <a:p>
            <a:fld id="{FC9D4FCA-DFD3-4FF7-B9EB-354FEB087484}" type="slidenum">
              <a:rPr lang="ru-RU" smtClean="0"/>
              <a:pPr/>
              <a:t>‹#›</a:t>
            </a:fld>
            <a:endParaRPr lang="ru-RU"/>
          </a:p>
        </p:txBody>
      </p:sp>
      <p:sp>
        <p:nvSpPr>
          <p:cNvPr id="10" name="Нижний колонтитул 9"/>
          <p:cNvSpPr>
            <a:spLocks noGrp="1"/>
          </p:cNvSpPr>
          <p:nvPr>
            <p:ph type="ftr" sz="quarter" idx="16"/>
          </p:nvPr>
        </p:nvSpPr>
        <p:spPr/>
        <p:txBody>
          <a:bodyPr rtlCol="0"/>
          <a:lstStyle/>
          <a:p>
            <a:endParaRPr lang="ru-RU"/>
          </a:p>
        </p:txBody>
      </p:sp>
    </p:spTree>
  </p:cSld>
  <p:clrMapOvr>
    <a:masterClrMapping/>
  </p:clrMapOvr>
  <p:transition>
    <p:dissolv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bg>
      <p:bgRef idx="1001">
        <a:schemeClr val="bg2"/>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286000" y="2895600"/>
            <a:ext cx="6172200" cy="2053590"/>
          </a:xfrm>
        </p:spPr>
        <p:txBody>
          <a:bodyPr/>
          <a:lstStyle>
            <a:lvl1pPr algn="l">
              <a:buNone/>
              <a:defRPr sz="3000" b="1" cap="small" baseline="0"/>
            </a:lvl1pPr>
          </a:lstStyle>
          <a:p>
            <a:r>
              <a:rPr kumimoji="0" lang="ru-RU" smtClean="0"/>
              <a:t>Образец заголовка</a:t>
            </a:r>
            <a:endParaRPr kumimoji="0" lang="en-US"/>
          </a:p>
        </p:txBody>
      </p:sp>
      <p:sp>
        <p:nvSpPr>
          <p:cNvPr id="3" name="Текст 2"/>
          <p:cNvSpPr>
            <a:spLocks noGrp="1"/>
          </p:cNvSpPr>
          <p:nvPr>
            <p:ph type="body" idx="1"/>
          </p:nvPr>
        </p:nvSpPr>
        <p:spPr>
          <a:xfrm>
            <a:off x="2286000" y="5010150"/>
            <a:ext cx="6172200" cy="1371600"/>
          </a:xfrm>
        </p:spPr>
        <p:txBody>
          <a:bodyPr anchor="t"/>
          <a:lstStyle>
            <a:lvl1pPr marL="0" indent="0">
              <a:buNone/>
              <a:defRPr sz="1800" b="1">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4" name="Дата 3"/>
          <p:cNvSpPr>
            <a:spLocks noGrp="1"/>
          </p:cNvSpPr>
          <p:nvPr>
            <p:ph type="dt" sz="half" idx="10"/>
          </p:nvPr>
        </p:nvSpPr>
        <p:spPr bwMode="auto">
          <a:xfrm rot="5400000">
            <a:off x="7763256" y="1170432"/>
            <a:ext cx="2286000" cy="381000"/>
          </a:xfrm>
        </p:spPr>
        <p:txBody>
          <a:bodyPr/>
          <a:lstStyle/>
          <a:p>
            <a:fld id="{5FF37F0E-A84F-4585-8D47-9AADD4FEB65F}" type="datetimeFigureOut">
              <a:rPr lang="ru-RU" smtClean="0"/>
              <a:pPr/>
              <a:t>13.08.2023</a:t>
            </a:fld>
            <a:endParaRPr lang="ru-RU"/>
          </a:p>
        </p:txBody>
      </p:sp>
      <p:sp>
        <p:nvSpPr>
          <p:cNvPr id="5" name="Нижний колонтитул 4"/>
          <p:cNvSpPr>
            <a:spLocks noGrp="1"/>
          </p:cNvSpPr>
          <p:nvPr>
            <p:ph type="ftr" sz="quarter" idx="11"/>
          </p:nvPr>
        </p:nvSpPr>
        <p:spPr bwMode="auto">
          <a:xfrm rot="5400000">
            <a:off x="7077456" y="4178808"/>
            <a:ext cx="3657600" cy="384048"/>
          </a:xfrm>
        </p:spPr>
        <p:txBody>
          <a:bodyPr/>
          <a:lstStyle/>
          <a:p>
            <a:endParaRPr lang="ru-RU"/>
          </a:p>
        </p:txBody>
      </p:sp>
      <p:sp>
        <p:nvSpPr>
          <p:cNvPr id="9" name="Прямоугольник 8"/>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Прямоугольник 9"/>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Прямоугольник 10"/>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Прямоугольник 11"/>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Прямая соединительная линия 12"/>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Прямая соединительная линия 13"/>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Прямая соединительная линия 14"/>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Прямая соединительная линия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7" name="Прямая соединительная линия 16"/>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Прямоугольник 17"/>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9" name="Овал 18"/>
          <p:cNvSpPr/>
          <p:nvPr/>
        </p:nvSpPr>
        <p:spPr bwMode="auto">
          <a:xfrm>
            <a:off x="609600" y="3429000"/>
            <a:ext cx="1295400" cy="129540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0" name="Овал 19"/>
          <p:cNvSpPr/>
          <p:nvPr/>
        </p:nvSpPr>
        <p:spPr bwMode="auto">
          <a:xfrm>
            <a:off x="1324704"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Овал 20"/>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Овал 21"/>
          <p:cNvSpPr/>
          <p:nvPr/>
        </p:nvSpPr>
        <p:spPr bwMode="auto">
          <a:xfrm>
            <a:off x="1664208" y="5791200"/>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Овал 22"/>
          <p:cNvSpPr/>
          <p:nvPr/>
        </p:nvSpPr>
        <p:spPr bwMode="auto">
          <a:xfrm>
            <a:off x="1879040" y="4479888"/>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Прямая соединительная линия 25"/>
          <p:cNvSpPr>
            <a:spLocks noChangeShapeType="1"/>
          </p:cNvSpPr>
          <p:nvPr/>
        </p:nvSpPr>
        <p:spPr bwMode="auto">
          <a:xfrm>
            <a:off x="9097944"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Номер слайда 5"/>
          <p:cNvSpPr>
            <a:spLocks noGrp="1"/>
          </p:cNvSpPr>
          <p:nvPr>
            <p:ph type="sldNum" sz="quarter" idx="12"/>
          </p:nvPr>
        </p:nvSpPr>
        <p:spPr bwMode="auto">
          <a:xfrm>
            <a:off x="1340616" y="4928702"/>
            <a:ext cx="609600" cy="517524"/>
          </a:xfrm>
        </p:spPr>
        <p:txBody>
          <a:bodyPr/>
          <a:lstStyle/>
          <a:p>
            <a:fld id="{FC9D4FCA-DFD3-4FF7-B9EB-354FEB087484}" type="slidenum">
              <a:rPr lang="ru-RU" smtClean="0"/>
              <a:pPr/>
              <a:t>‹#›</a:t>
            </a:fld>
            <a:endParaRPr lang="ru-RU"/>
          </a:p>
        </p:txBody>
      </p:sp>
    </p:spTree>
  </p:cSld>
  <p:clrMapOvr>
    <a:overrideClrMapping bg1="dk1" tx1="lt1" bg2="dk2" tx2="lt2" accent1="accent1" accent2="accent2" accent3="accent3" accent4="accent4" accent5="accent5" accent6="accent6" hlink="hlink" folHlink="folHlink"/>
  </p:clrMapOvr>
  <p:transition>
    <p:dissolv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5" name="Дата 4"/>
          <p:cNvSpPr>
            <a:spLocks noGrp="1"/>
          </p:cNvSpPr>
          <p:nvPr>
            <p:ph type="dt" sz="half" idx="10"/>
          </p:nvPr>
        </p:nvSpPr>
        <p:spPr/>
        <p:txBody>
          <a:bodyPr/>
          <a:lstStyle/>
          <a:p>
            <a:fld id="{5FF37F0E-A84F-4585-8D47-9AADD4FEB65F}" type="datetimeFigureOut">
              <a:rPr lang="ru-RU" smtClean="0"/>
              <a:pPr/>
              <a:t>13.08.2023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FC9D4FCA-DFD3-4FF7-B9EB-354FEB087484}" type="slidenum">
              <a:rPr lang="ru-RU" smtClean="0"/>
              <a:pPr/>
              <a:t>‹#›</a:t>
            </a:fld>
            <a:endParaRPr lang="ru-RU"/>
          </a:p>
        </p:txBody>
      </p:sp>
      <p:sp>
        <p:nvSpPr>
          <p:cNvPr id="9" name="Содержимое 8"/>
          <p:cNvSpPr>
            <a:spLocks noGrp="1"/>
          </p:cNvSpPr>
          <p:nvPr>
            <p:ph sz="quarter" idx="1"/>
          </p:nvPr>
        </p:nvSpPr>
        <p:spPr>
          <a:xfrm>
            <a:off x="457200" y="1600200"/>
            <a:ext cx="3657600" cy="4572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1" name="Содержимое 10"/>
          <p:cNvSpPr>
            <a:spLocks noGrp="1"/>
          </p:cNvSpPr>
          <p:nvPr>
            <p:ph sz="quarter" idx="2"/>
          </p:nvPr>
        </p:nvSpPr>
        <p:spPr>
          <a:xfrm>
            <a:off x="4270248" y="1600200"/>
            <a:ext cx="3657600" cy="4572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Tree>
  </p:cSld>
  <p:clrMapOvr>
    <a:masterClrMapping/>
  </p:clrMapOvr>
  <p:transition>
    <p:dissolv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7543800" cy="1143000"/>
          </a:xfrm>
        </p:spPr>
        <p:txBody>
          <a:bodyPr anchor="b"/>
          <a:lstStyle>
            <a:lvl1pPr>
              <a:defRPr/>
            </a:lvl1pPr>
          </a:lstStyle>
          <a:p>
            <a:r>
              <a:rPr kumimoji="0" lang="ru-RU" smtClean="0"/>
              <a:t>Образец заголовка</a:t>
            </a:r>
            <a:endParaRPr kumimoji="0" lang="en-US"/>
          </a:p>
        </p:txBody>
      </p:sp>
      <p:sp>
        <p:nvSpPr>
          <p:cNvPr id="7" name="Дата 6"/>
          <p:cNvSpPr>
            <a:spLocks noGrp="1"/>
          </p:cNvSpPr>
          <p:nvPr>
            <p:ph type="dt" sz="half" idx="10"/>
          </p:nvPr>
        </p:nvSpPr>
        <p:spPr/>
        <p:txBody>
          <a:bodyPr/>
          <a:lstStyle/>
          <a:p>
            <a:fld id="{5FF37F0E-A84F-4585-8D47-9AADD4FEB65F}" type="datetimeFigureOut">
              <a:rPr lang="ru-RU" smtClean="0"/>
              <a:pPr/>
              <a:t>13.08.2023</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FC9D4FCA-DFD3-4FF7-B9EB-354FEB087484}" type="slidenum">
              <a:rPr lang="ru-RU" smtClean="0"/>
              <a:pPr/>
              <a:t>‹#›</a:t>
            </a:fld>
            <a:endParaRPr lang="ru-RU"/>
          </a:p>
        </p:txBody>
      </p:sp>
      <p:sp>
        <p:nvSpPr>
          <p:cNvPr id="11" name="Содержимое 10"/>
          <p:cNvSpPr>
            <a:spLocks noGrp="1"/>
          </p:cNvSpPr>
          <p:nvPr>
            <p:ph sz="quarter" idx="2"/>
          </p:nvPr>
        </p:nvSpPr>
        <p:spPr>
          <a:xfrm>
            <a:off x="457200" y="2362200"/>
            <a:ext cx="3657600" cy="38862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3" name="Содержимое 12"/>
          <p:cNvSpPr>
            <a:spLocks noGrp="1"/>
          </p:cNvSpPr>
          <p:nvPr>
            <p:ph sz="quarter" idx="4"/>
          </p:nvPr>
        </p:nvSpPr>
        <p:spPr>
          <a:xfrm>
            <a:off x="4371975" y="2362200"/>
            <a:ext cx="3657600" cy="38862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2" name="Текст 11"/>
          <p:cNvSpPr>
            <a:spLocks noGrp="1"/>
          </p:cNvSpPr>
          <p:nvPr>
            <p:ph type="body" sz="quarter" idx="1"/>
          </p:nvPr>
        </p:nvSpPr>
        <p:spPr>
          <a:xfrm>
            <a:off x="4572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ru-RU" smtClean="0"/>
              <a:t>Образец текста</a:t>
            </a:r>
          </a:p>
        </p:txBody>
      </p:sp>
      <p:sp>
        <p:nvSpPr>
          <p:cNvPr id="14" name="Текст 13"/>
          <p:cNvSpPr>
            <a:spLocks noGrp="1"/>
          </p:cNvSpPr>
          <p:nvPr>
            <p:ph type="body" sz="quarter" idx="3"/>
          </p:nvPr>
        </p:nvSpPr>
        <p:spPr>
          <a:xfrm>
            <a:off x="43434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ru-RU" smtClean="0"/>
              <a:t>Образец текста</a:t>
            </a:r>
          </a:p>
        </p:txBody>
      </p:sp>
    </p:spTree>
  </p:cSld>
  <p:clrMapOvr>
    <a:masterClrMapping/>
  </p:clrMapOvr>
  <p:transition>
    <p:dissolv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6" name="Дата 5"/>
          <p:cNvSpPr>
            <a:spLocks noGrp="1"/>
          </p:cNvSpPr>
          <p:nvPr>
            <p:ph type="dt" sz="half" idx="10"/>
          </p:nvPr>
        </p:nvSpPr>
        <p:spPr/>
        <p:txBody>
          <a:bodyPr rtlCol="0"/>
          <a:lstStyle/>
          <a:p>
            <a:fld id="{5FF37F0E-A84F-4585-8D47-9AADD4FEB65F}" type="datetimeFigureOut">
              <a:rPr lang="ru-RU" smtClean="0"/>
              <a:pPr/>
              <a:t>13.08.2023</a:t>
            </a:fld>
            <a:endParaRPr lang="ru-RU"/>
          </a:p>
        </p:txBody>
      </p:sp>
      <p:sp>
        <p:nvSpPr>
          <p:cNvPr id="7" name="Номер слайда 6"/>
          <p:cNvSpPr>
            <a:spLocks noGrp="1"/>
          </p:cNvSpPr>
          <p:nvPr>
            <p:ph type="sldNum" sz="quarter" idx="11"/>
          </p:nvPr>
        </p:nvSpPr>
        <p:spPr/>
        <p:txBody>
          <a:bodyPr rtlCol="0"/>
          <a:lstStyle/>
          <a:p>
            <a:fld id="{FC9D4FCA-DFD3-4FF7-B9EB-354FEB087484}" type="slidenum">
              <a:rPr lang="ru-RU" smtClean="0"/>
              <a:pPr/>
              <a:t>‹#›</a:t>
            </a:fld>
            <a:endParaRPr lang="ru-RU"/>
          </a:p>
        </p:txBody>
      </p:sp>
      <p:sp>
        <p:nvSpPr>
          <p:cNvPr id="8" name="Нижний колонтитул 7"/>
          <p:cNvSpPr>
            <a:spLocks noGrp="1"/>
          </p:cNvSpPr>
          <p:nvPr>
            <p:ph type="ftr" sz="quarter" idx="12"/>
          </p:nvPr>
        </p:nvSpPr>
        <p:spPr/>
        <p:txBody>
          <a:bodyPr rtlCol="0"/>
          <a:lstStyle/>
          <a:p>
            <a:endParaRPr lang="ru-RU"/>
          </a:p>
        </p:txBody>
      </p:sp>
    </p:spTree>
  </p:cSld>
  <p:clrMapOvr>
    <a:masterClrMapping/>
  </p:clrMapOvr>
  <p:transition>
    <p:dissolv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FF37F0E-A84F-4585-8D47-9AADD4FEB65F}" type="datetimeFigureOut">
              <a:rPr lang="ru-RU" smtClean="0"/>
              <a:pPr/>
              <a:t>13.08.2023</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FC9D4FCA-DFD3-4FF7-B9EB-354FEB087484}" type="slidenum">
              <a:rPr lang="ru-RU" smtClean="0"/>
              <a:pPr/>
              <a:t>‹#›</a:t>
            </a:fld>
            <a:endParaRPr lang="ru-RU"/>
          </a:p>
        </p:txBody>
      </p:sp>
    </p:spTree>
  </p:cSld>
  <p:clrMapOvr>
    <a:masterClrMapping/>
  </p:clrMapOvr>
  <p:transition>
    <p:dissolv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bg>
      <p:bgRef idx="1001">
        <a:schemeClr val="bg1"/>
      </p:bgRef>
    </p:bg>
    <p:spTree>
      <p:nvGrpSpPr>
        <p:cNvPr id="1" name=""/>
        <p:cNvGrpSpPr/>
        <p:nvPr/>
      </p:nvGrpSpPr>
      <p:grpSpPr>
        <a:xfrm>
          <a:off x="0" y="0"/>
          <a:ext cx="0" cy="0"/>
          <a:chOff x="0" y="0"/>
          <a:chExt cx="0" cy="0"/>
        </a:xfrm>
      </p:grpSpPr>
      <p:sp>
        <p:nvSpPr>
          <p:cNvPr id="10" name="Прямая соединительная линия 9"/>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 name="Заголовок 1"/>
          <p:cNvSpPr>
            <a:spLocks noGrp="1"/>
          </p:cNvSpPr>
          <p:nvPr>
            <p:ph type="title"/>
          </p:nvPr>
        </p:nvSpPr>
        <p:spPr>
          <a:xfrm rot="5400000">
            <a:off x="3371850" y="3200400"/>
            <a:ext cx="6309360" cy="457200"/>
          </a:xfrm>
        </p:spPr>
        <p:txBody>
          <a:bodyPr anchor="b"/>
          <a:lstStyle>
            <a:lvl1pPr algn="l">
              <a:buNone/>
              <a:defRPr sz="2000" b="1" cap="small" baseline="0"/>
            </a:lvl1pPr>
          </a:lstStyle>
          <a:p>
            <a:r>
              <a:rPr kumimoji="0" lang="ru-RU" smtClean="0"/>
              <a:t>Образец заголовка</a:t>
            </a:r>
            <a:endParaRPr kumimoji="0" lang="en-US"/>
          </a:p>
        </p:txBody>
      </p:sp>
      <p:sp>
        <p:nvSpPr>
          <p:cNvPr id="3" name="Текст 2"/>
          <p:cNvSpPr>
            <a:spLocks noGrp="1"/>
          </p:cNvSpPr>
          <p:nvPr>
            <p:ph type="body" idx="2"/>
          </p:nvPr>
        </p:nvSpPr>
        <p:spPr>
          <a:xfrm>
            <a:off x="6812280" y="274320"/>
            <a:ext cx="1527048" cy="4983480"/>
          </a:xfrm>
        </p:spPr>
        <p:txBody>
          <a:bodyPr/>
          <a:lstStyle>
            <a:lvl1pPr marL="0" indent="0">
              <a:spcBef>
                <a:spcPts val="400"/>
              </a:spcBef>
              <a:spcAft>
                <a:spcPts val="1000"/>
              </a:spcAft>
              <a:buNone/>
              <a:defRPr sz="1200"/>
            </a:lvl1pPr>
            <a:lvl2pPr>
              <a:buNone/>
              <a:defRPr sz="1200"/>
            </a:lvl2pPr>
            <a:lvl3pPr>
              <a:buNone/>
              <a:defRPr sz="1000"/>
            </a:lvl3pPr>
            <a:lvl4pPr>
              <a:buNone/>
              <a:defRPr sz="900"/>
            </a:lvl4pPr>
            <a:lvl5pPr>
              <a:buNone/>
              <a:defRPr sz="900"/>
            </a:lvl5pPr>
          </a:lstStyle>
          <a:p>
            <a:pPr lvl="0" eaLnBrk="1" latinLnBrk="0" hangingPunct="1"/>
            <a:r>
              <a:rPr kumimoji="0" lang="ru-RU" smtClean="0"/>
              <a:t>Образец текста</a:t>
            </a:r>
          </a:p>
        </p:txBody>
      </p:sp>
      <p:sp>
        <p:nvSpPr>
          <p:cNvPr id="8" name="Прямая соединительная линия 7"/>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9" name="Прямая соединительная линия 8"/>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1" name="Прямая соединительная линия 10"/>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Прямоугольник 11"/>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Прямая соединительная линия 12"/>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Овал 13"/>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8" name="Содержимое 17"/>
          <p:cNvSpPr>
            <a:spLocks noGrp="1"/>
          </p:cNvSpPr>
          <p:nvPr>
            <p:ph sz="quarter" idx="1"/>
          </p:nvPr>
        </p:nvSpPr>
        <p:spPr>
          <a:xfrm>
            <a:off x="304800" y="274320"/>
            <a:ext cx="5638800" cy="6327648"/>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1" name="Дата 20"/>
          <p:cNvSpPr>
            <a:spLocks noGrp="1"/>
          </p:cNvSpPr>
          <p:nvPr>
            <p:ph type="dt" sz="half" idx="14"/>
          </p:nvPr>
        </p:nvSpPr>
        <p:spPr/>
        <p:txBody>
          <a:bodyPr rtlCol="0"/>
          <a:lstStyle/>
          <a:p>
            <a:fld id="{5FF37F0E-A84F-4585-8D47-9AADD4FEB65F}" type="datetimeFigureOut">
              <a:rPr lang="ru-RU" smtClean="0"/>
              <a:pPr/>
              <a:t>13.08.2023</a:t>
            </a:fld>
            <a:endParaRPr lang="ru-RU"/>
          </a:p>
        </p:txBody>
      </p:sp>
      <p:sp>
        <p:nvSpPr>
          <p:cNvPr id="22" name="Номер слайда 21"/>
          <p:cNvSpPr>
            <a:spLocks noGrp="1"/>
          </p:cNvSpPr>
          <p:nvPr>
            <p:ph type="sldNum" sz="quarter" idx="15"/>
          </p:nvPr>
        </p:nvSpPr>
        <p:spPr/>
        <p:txBody>
          <a:bodyPr rtlCol="0"/>
          <a:lstStyle/>
          <a:p>
            <a:fld id="{FC9D4FCA-DFD3-4FF7-B9EB-354FEB087484}" type="slidenum">
              <a:rPr lang="ru-RU" smtClean="0"/>
              <a:pPr/>
              <a:t>‹#›</a:t>
            </a:fld>
            <a:endParaRPr lang="ru-RU"/>
          </a:p>
        </p:txBody>
      </p:sp>
      <p:sp>
        <p:nvSpPr>
          <p:cNvPr id="23" name="Нижний колонтитул 22"/>
          <p:cNvSpPr>
            <a:spLocks noGrp="1"/>
          </p:cNvSpPr>
          <p:nvPr>
            <p:ph type="ftr" sz="quarter" idx="16"/>
          </p:nvPr>
        </p:nvSpPr>
        <p:spPr/>
        <p:txBody>
          <a:bodyPr rtlCol="0"/>
          <a:lstStyle/>
          <a:p>
            <a:endParaRPr lang="ru-RU"/>
          </a:p>
        </p:txBody>
      </p:sp>
    </p:spTree>
  </p:cSld>
  <p:clrMapOvr>
    <a:overrideClrMapping bg1="lt1" tx1="dk1" bg2="lt2" tx2="dk2" accent1="accent1" accent2="accent2" accent3="accent3" accent4="accent4" accent5="accent5" accent6="accent6" hlink="hlink" folHlink="folHlink"/>
  </p:clrMapOvr>
  <p:transition>
    <p:dissolv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9" name="Прямая соединительная линия 8"/>
          <p:cNvSpPr>
            <a:spLocks noChangeShapeType="1"/>
          </p:cNvSpPr>
          <p:nvPr/>
        </p:nvSpPr>
        <p:spPr bwMode="auto">
          <a:xfrm>
            <a:off x="87630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Овал 12"/>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 name="Заголовок 1"/>
          <p:cNvSpPr>
            <a:spLocks noGrp="1"/>
          </p:cNvSpPr>
          <p:nvPr>
            <p:ph type="title"/>
          </p:nvPr>
        </p:nvSpPr>
        <p:spPr>
          <a:xfrm rot="5400000">
            <a:off x="3350133" y="3200400"/>
            <a:ext cx="6309360" cy="457200"/>
          </a:xfrm>
        </p:spPr>
        <p:txBody>
          <a:bodyPr anchor="b"/>
          <a:lstStyle>
            <a:lvl1pPr algn="l">
              <a:buNone/>
              <a:defRPr sz="2000" b="1"/>
            </a:lvl1pPr>
          </a:lstStyle>
          <a:p>
            <a:r>
              <a:rPr kumimoji="0" lang="ru-RU" smtClean="0"/>
              <a:t>Образец заголовка</a:t>
            </a:r>
            <a:endParaRPr kumimoji="0" lang="en-US"/>
          </a:p>
        </p:txBody>
      </p:sp>
      <p:sp>
        <p:nvSpPr>
          <p:cNvPr id="3" name="Рисунок 2"/>
          <p:cNvSpPr>
            <a:spLocks noGrp="1"/>
          </p:cNvSpPr>
          <p:nvPr>
            <p:ph type="pic" idx="1"/>
          </p:nvPr>
        </p:nvSpPr>
        <p:spPr>
          <a:xfrm>
            <a:off x="0" y="0"/>
            <a:ext cx="6172200" cy="6858000"/>
          </a:xfrm>
          <a:solidFill>
            <a:schemeClr val="bg2"/>
          </a:solidFill>
          <a:ln w="1270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lstStyle>
            <a:lvl1pPr marL="0" indent="0">
              <a:buNone/>
              <a:defRPr sz="3200"/>
            </a:lvl1pPr>
          </a:lstStyle>
          <a:p>
            <a:pPr algn="ctr" eaLnBrk="1" latinLnBrk="0" hangingPunct="1">
              <a:buFontTx/>
              <a:buNone/>
            </a:pPr>
            <a:r>
              <a:rPr kumimoji="0" lang="ru-RU" smtClean="0"/>
              <a:t>Вставка рисунка</a:t>
            </a:r>
            <a:endParaRPr kumimoji="0" lang="en-US" dirty="0"/>
          </a:p>
        </p:txBody>
      </p:sp>
      <p:sp>
        <p:nvSpPr>
          <p:cNvPr id="4" name="Текст 3"/>
          <p:cNvSpPr>
            <a:spLocks noGrp="1"/>
          </p:cNvSpPr>
          <p:nvPr>
            <p:ph type="body" sz="half" idx="2"/>
          </p:nvPr>
        </p:nvSpPr>
        <p:spPr>
          <a:xfrm>
            <a:off x="6765798" y="264795"/>
            <a:ext cx="1524000" cy="4956048"/>
          </a:xfrm>
        </p:spPr>
        <p:txBody>
          <a:bodyPr rot="0" spcFirstLastPara="0" vertOverflow="overflow" horzOverflow="overflow" vert="horz" wrap="square" lIns="91440" tIns="45720" rIns="91440" bIns="45720" numCol="1" spcCol="274320" rtlCol="0" fromWordArt="0" anchor="t" anchorCtr="0" forceAA="0" compatLnSpc="1">
            <a:normAutofit/>
          </a:bodyPr>
          <a:lstStyle>
            <a:lvl1pPr marL="0" indent="0">
              <a:spcBef>
                <a:spcPts val="100"/>
              </a:spcBef>
              <a:spcAft>
                <a:spcPts val="400"/>
              </a:spcAft>
              <a:buFontTx/>
              <a:buNone/>
              <a:defRPr sz="1200"/>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
        <p:nvSpPr>
          <p:cNvPr id="10" name="Прямая соединительная линия 9"/>
          <p:cNvSpPr>
            <a:spLocks noChangeShapeType="1"/>
          </p:cNvSpPr>
          <p:nvPr/>
        </p:nvSpPr>
        <p:spPr bwMode="auto">
          <a:xfrm>
            <a:off x="8991600" y="0"/>
            <a:ext cx="0" cy="6858000"/>
          </a:xfrm>
          <a:prstGeom prst="line">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1" name="Прямоугольник 10"/>
          <p:cNvSpPr/>
          <p:nvPr/>
        </p:nvSpPr>
        <p:spPr bwMode="auto">
          <a:xfrm>
            <a:off x="8839200" y="0"/>
            <a:ext cx="304800" cy="6858000"/>
          </a:xfrm>
          <a:prstGeom prst="rect">
            <a:avLst/>
          </a:prstGeom>
          <a:solidFill>
            <a:schemeClr val="accent1">
              <a:tint val="6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Прямая соединительная линия 11"/>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9" name="Прямая соединительная линия 18"/>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0" name="Прямая соединительная линия 19"/>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7" name="Дата 16"/>
          <p:cNvSpPr>
            <a:spLocks noGrp="1"/>
          </p:cNvSpPr>
          <p:nvPr>
            <p:ph type="dt" sz="half" idx="10"/>
          </p:nvPr>
        </p:nvSpPr>
        <p:spPr/>
        <p:txBody>
          <a:bodyPr rtlCol="0"/>
          <a:lstStyle/>
          <a:p>
            <a:fld id="{5FF37F0E-A84F-4585-8D47-9AADD4FEB65F}" type="datetimeFigureOut">
              <a:rPr lang="ru-RU" smtClean="0"/>
              <a:pPr/>
              <a:t>13.08.2023</a:t>
            </a:fld>
            <a:endParaRPr lang="ru-RU"/>
          </a:p>
        </p:txBody>
      </p:sp>
      <p:sp>
        <p:nvSpPr>
          <p:cNvPr id="18" name="Номер слайда 17"/>
          <p:cNvSpPr>
            <a:spLocks noGrp="1"/>
          </p:cNvSpPr>
          <p:nvPr>
            <p:ph type="sldNum" sz="quarter" idx="11"/>
          </p:nvPr>
        </p:nvSpPr>
        <p:spPr/>
        <p:txBody>
          <a:bodyPr rtlCol="0"/>
          <a:lstStyle/>
          <a:p>
            <a:fld id="{FC9D4FCA-DFD3-4FF7-B9EB-354FEB087484}" type="slidenum">
              <a:rPr lang="ru-RU" smtClean="0"/>
              <a:pPr/>
              <a:t>‹#›</a:t>
            </a:fld>
            <a:endParaRPr lang="ru-RU"/>
          </a:p>
        </p:txBody>
      </p:sp>
      <p:sp>
        <p:nvSpPr>
          <p:cNvPr id="21" name="Нижний колонтитул 20"/>
          <p:cNvSpPr>
            <a:spLocks noGrp="1"/>
          </p:cNvSpPr>
          <p:nvPr>
            <p:ph type="ftr" sz="quarter" idx="12"/>
          </p:nvPr>
        </p:nvSpPr>
        <p:spPr/>
        <p:txBody>
          <a:bodyPr rtlCol="0"/>
          <a:lstStyle/>
          <a:p>
            <a:endParaRPr lang="ru-RU"/>
          </a:p>
        </p:txBody>
      </p:sp>
    </p:spTree>
  </p:cSld>
  <p:clrMapOvr>
    <a:masterClrMapping/>
  </p:clrMapOvr>
  <p:transition>
    <p:dissolv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6" name="Прямая соединительная линия 15"/>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2" name="Заголовок 21"/>
          <p:cNvSpPr>
            <a:spLocks noGrp="1"/>
          </p:cNvSpPr>
          <p:nvPr>
            <p:ph type="title"/>
          </p:nvPr>
        </p:nvSpPr>
        <p:spPr>
          <a:xfrm>
            <a:off x="457200" y="274638"/>
            <a:ext cx="7467600" cy="1143000"/>
          </a:xfrm>
          <a:prstGeom prst="rect">
            <a:avLst/>
          </a:prstGeom>
        </p:spPr>
        <p:txBody>
          <a:bodyPr vert="horz" anchor="b">
            <a:normAutofit/>
          </a:bodyPr>
          <a:lstStyle/>
          <a:p>
            <a:r>
              <a:rPr kumimoji="0" lang="ru-RU" smtClean="0"/>
              <a:t>Образец заголовка</a:t>
            </a:r>
            <a:endParaRPr kumimoji="0" lang="en-US"/>
          </a:p>
        </p:txBody>
      </p:sp>
      <p:sp>
        <p:nvSpPr>
          <p:cNvPr id="13" name="Текст 12"/>
          <p:cNvSpPr>
            <a:spLocks noGrp="1"/>
          </p:cNvSpPr>
          <p:nvPr>
            <p:ph type="body" idx="1"/>
          </p:nvPr>
        </p:nvSpPr>
        <p:spPr>
          <a:xfrm>
            <a:off x="457200" y="1600200"/>
            <a:ext cx="7467600" cy="4873752"/>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4" name="Дата 13"/>
          <p:cNvSpPr>
            <a:spLocks noGrp="1"/>
          </p:cNvSpPr>
          <p:nvPr>
            <p:ph type="dt" sz="half" idx="2"/>
          </p:nvPr>
        </p:nvSpPr>
        <p:spPr>
          <a:xfrm rot="5400000">
            <a:off x="7589520" y="1081851"/>
            <a:ext cx="2011680" cy="384048"/>
          </a:xfrm>
          <a:prstGeom prst="rect">
            <a:avLst/>
          </a:prstGeom>
        </p:spPr>
        <p:txBody>
          <a:bodyPr vert="horz" anchor="ctr" anchorCtr="0"/>
          <a:lstStyle>
            <a:lvl1pPr algn="r" eaLnBrk="1" latinLnBrk="0" hangingPunct="1">
              <a:defRPr kumimoji="0" sz="1200">
                <a:solidFill>
                  <a:schemeClr val="tx2"/>
                </a:solidFill>
              </a:defRPr>
            </a:lvl1pPr>
          </a:lstStyle>
          <a:p>
            <a:fld id="{5FF37F0E-A84F-4585-8D47-9AADD4FEB65F}" type="datetimeFigureOut">
              <a:rPr lang="ru-RU" smtClean="0"/>
              <a:pPr/>
              <a:t>13.08.2023</a:t>
            </a:fld>
            <a:endParaRPr lang="ru-RU"/>
          </a:p>
        </p:txBody>
      </p:sp>
      <p:sp>
        <p:nvSpPr>
          <p:cNvPr id="3" name="Нижний колонтитул 2"/>
          <p:cNvSpPr>
            <a:spLocks noGrp="1"/>
          </p:cNvSpPr>
          <p:nvPr>
            <p:ph type="ftr" sz="quarter" idx="3"/>
          </p:nvPr>
        </p:nvSpPr>
        <p:spPr>
          <a:xfrm rot="5400000">
            <a:off x="6990186" y="3737240"/>
            <a:ext cx="3200400" cy="365760"/>
          </a:xfrm>
          <a:prstGeom prst="rect">
            <a:avLst/>
          </a:prstGeom>
        </p:spPr>
        <p:txBody>
          <a:bodyPr vert="horz" anchor="ctr" anchorCtr="0"/>
          <a:lstStyle>
            <a:lvl1pPr algn="l" eaLnBrk="1" latinLnBrk="0" hangingPunct="1">
              <a:defRPr kumimoji="0" sz="1200">
                <a:solidFill>
                  <a:schemeClr val="tx2"/>
                </a:solidFill>
              </a:defRPr>
            </a:lvl1pPr>
          </a:lstStyle>
          <a:p>
            <a:endParaRPr lang="ru-RU"/>
          </a:p>
        </p:txBody>
      </p:sp>
      <p:sp>
        <p:nvSpPr>
          <p:cNvPr id="7" name="Прямая соединительная линия 6"/>
          <p:cNvSpPr>
            <a:spLocks noChangeShapeType="1"/>
          </p:cNvSpPr>
          <p:nvPr/>
        </p:nvSpPr>
        <p:spPr bwMode="auto">
          <a:xfrm>
            <a:off x="76200"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9" name="Прямая соединительная линия 8"/>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0" name="Прямоугольник 9"/>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Прямая соединительная линия 10"/>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Овал 11"/>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Номер слайда 22"/>
          <p:cNvSpPr>
            <a:spLocks noGrp="1"/>
          </p:cNvSpPr>
          <p:nvPr>
            <p:ph type="sldNum" sz="quarter" idx="4"/>
          </p:nvPr>
        </p:nvSpPr>
        <p:spPr>
          <a:xfrm>
            <a:off x="8129016" y="5734050"/>
            <a:ext cx="609600" cy="521208"/>
          </a:xfrm>
          <a:prstGeom prst="rect">
            <a:avLst/>
          </a:prstGeom>
        </p:spPr>
        <p:txBody>
          <a:bodyPr vert="horz" anchor="ctr"/>
          <a:lstStyle>
            <a:lvl1pPr algn="ctr" eaLnBrk="1" latinLnBrk="0" hangingPunct="1">
              <a:defRPr kumimoji="0" sz="1400" b="1">
                <a:solidFill>
                  <a:srgbClr val="FFFFFF"/>
                </a:solidFill>
              </a:defRPr>
            </a:lvl1pPr>
          </a:lstStyle>
          <a:p>
            <a:fld id="{FC9D4FCA-DFD3-4FF7-B9EB-354FEB087484}"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ransition>
    <p:dissolve/>
  </p:transition>
  <p:txStyles>
    <p:titleStyle>
      <a:lvl1pPr algn="l" rtl="0" eaLnBrk="1" latinLnBrk="0" hangingPunct="1">
        <a:spcBef>
          <a:spcPct val="0"/>
        </a:spcBef>
        <a:buNone/>
        <a:defRPr kumimoji="0" sz="3000" b="0" kern="1200" cap="small" baseline="0">
          <a:solidFill>
            <a:schemeClr val="tx2"/>
          </a:solidFill>
          <a:latin typeface="+mj-lt"/>
          <a:ea typeface="+mj-ea"/>
          <a:cs typeface="+mj-cs"/>
        </a:defRPr>
      </a:lvl1pPr>
    </p:titleStyle>
    <p:bodyStyle>
      <a:lvl1pPr marL="274320" indent="-274320" algn="l" rtl="0" eaLnBrk="1" latinLnBrk="0" hangingPunct="1">
        <a:spcBef>
          <a:spcPts val="600"/>
        </a:spcBef>
        <a:buClr>
          <a:schemeClr val="accent1"/>
        </a:buClr>
        <a:buSzPct val="70000"/>
        <a:buFont typeface="Wingdings"/>
        <a:buChar char=""/>
        <a:defRPr kumimoji="0" sz="2400" kern="1200">
          <a:solidFill>
            <a:schemeClr val="tx1"/>
          </a:solidFill>
          <a:latin typeface="+mn-lt"/>
          <a:ea typeface="+mn-ea"/>
          <a:cs typeface="+mn-cs"/>
        </a:defRPr>
      </a:lvl1pPr>
      <a:lvl2pPr marL="640080" indent="-274320" algn="l" rtl="0" eaLnBrk="1" latinLnBrk="0" hangingPunct="1">
        <a:spcBef>
          <a:spcPct val="20000"/>
        </a:spcBef>
        <a:buClr>
          <a:schemeClr val="accent1"/>
        </a:buClr>
        <a:buSzPct val="80000"/>
        <a:buFont typeface="Wingdings 2"/>
        <a:buChar char=""/>
        <a:defRPr kumimoji="0" sz="2100" kern="1200">
          <a:solidFill>
            <a:schemeClr val="tx1"/>
          </a:solidFill>
          <a:latin typeface="+mn-lt"/>
          <a:ea typeface="+mn-ea"/>
          <a:cs typeface="+mn-cs"/>
        </a:defRPr>
      </a:lvl2pPr>
      <a:lvl3pPr marL="914400" indent="-182880" algn="l" rtl="0" eaLnBrk="1" latinLnBrk="0" hangingPunct="1">
        <a:spcBef>
          <a:spcPct val="20000"/>
        </a:spcBef>
        <a:buClr>
          <a:schemeClr val="accent1">
            <a:shade val="75000"/>
          </a:schemeClr>
        </a:buClr>
        <a:buSzPct val="60000"/>
        <a:buFont typeface="Wingdings"/>
        <a:buChar char=""/>
        <a:defRPr kumimoji="0" sz="1800" kern="1200">
          <a:solidFill>
            <a:schemeClr val="tx1"/>
          </a:solidFill>
          <a:latin typeface="+mn-lt"/>
          <a:ea typeface="+mn-ea"/>
          <a:cs typeface="+mn-cs"/>
        </a:defRPr>
      </a:lvl3pPr>
      <a:lvl4pPr marL="1188720" indent="-182880" algn="l" rtl="0" eaLnBrk="1" latinLnBrk="0" hangingPunct="1">
        <a:spcBef>
          <a:spcPct val="20000"/>
        </a:spcBef>
        <a:buClr>
          <a:schemeClr val="accent1">
            <a:tint val="60000"/>
          </a:schemeClr>
        </a:buClr>
        <a:buSzPct val="60000"/>
        <a:buFont typeface="Wingdings"/>
        <a:buChar char=""/>
        <a:defRPr kumimoji="0" sz="1800" kern="1200">
          <a:solidFill>
            <a:schemeClr val="tx1"/>
          </a:solidFill>
          <a:latin typeface="+mn-lt"/>
          <a:ea typeface="+mn-ea"/>
          <a:cs typeface="+mn-cs"/>
        </a:defRPr>
      </a:lvl4pPr>
      <a:lvl5pPr marL="1463040" indent="-182880" algn="l" rtl="0" eaLnBrk="1" latinLnBrk="0" hangingPunct="1">
        <a:spcBef>
          <a:spcPct val="20000"/>
        </a:spcBef>
        <a:buClr>
          <a:schemeClr val="accent2">
            <a:tint val="60000"/>
          </a:schemeClr>
        </a:buClr>
        <a:buSzPct val="68000"/>
        <a:buFont typeface="Wingdings 2"/>
        <a:buChar char=""/>
        <a:defRPr kumimoji="0" sz="1600" kern="1200">
          <a:solidFill>
            <a:schemeClr val="tx1"/>
          </a:solidFill>
          <a:latin typeface="+mn-lt"/>
          <a:ea typeface="+mn-ea"/>
          <a:cs typeface="+mn-cs"/>
        </a:defRPr>
      </a:lvl5pPr>
      <a:lvl6pPr marL="1737360" indent="-182880" algn="l" rtl="0" eaLnBrk="1" latinLnBrk="0" hangingPunct="1">
        <a:spcBef>
          <a:spcPct val="20000"/>
        </a:spcBef>
        <a:buClr>
          <a:schemeClr val="accent1"/>
        </a:buClr>
        <a:buChar char="•"/>
        <a:defRPr kumimoji="0" sz="1600" kern="1200">
          <a:solidFill>
            <a:schemeClr val="tx2"/>
          </a:solidFill>
          <a:latin typeface="+mn-lt"/>
          <a:ea typeface="+mn-ea"/>
          <a:cs typeface="+mn-cs"/>
        </a:defRPr>
      </a:lvl6pPr>
      <a:lvl7pPr marL="2011680" indent="-182880" algn="l" rtl="0" eaLnBrk="1" latinLnBrk="0" hangingPunct="1">
        <a:spcBef>
          <a:spcPct val="20000"/>
        </a:spcBef>
        <a:buClr>
          <a:schemeClr val="accent1">
            <a:tint val="60000"/>
          </a:schemeClr>
        </a:buClr>
        <a:buSzPct val="60000"/>
        <a:buFont typeface="Wingdings"/>
        <a:buChar char=""/>
        <a:defRPr kumimoji="0" sz="1400" kern="1200" baseline="0">
          <a:solidFill>
            <a:schemeClr val="tx2"/>
          </a:solidFill>
          <a:latin typeface="+mn-lt"/>
          <a:ea typeface="+mn-ea"/>
          <a:cs typeface="+mn-cs"/>
        </a:defRPr>
      </a:lvl7pPr>
      <a:lvl8pPr marL="2286000" indent="-182880" algn="l" rtl="0" eaLnBrk="1" latinLnBrk="0" hangingPunct="1">
        <a:spcBef>
          <a:spcPct val="20000"/>
        </a:spcBef>
        <a:buClr>
          <a:schemeClr val="accent2"/>
        </a:buClr>
        <a:buChar char="•"/>
        <a:defRPr kumimoji="0" sz="1400" kern="1200" cap="small" baseline="0">
          <a:solidFill>
            <a:schemeClr val="tx2"/>
          </a:solidFill>
          <a:latin typeface="+mn-lt"/>
          <a:ea typeface="+mn-ea"/>
          <a:cs typeface="+mn-cs"/>
        </a:defRPr>
      </a:lvl8pPr>
      <a:lvl9pPr marL="2560320" indent="-182880" algn="l" rtl="0" eaLnBrk="1" latinLnBrk="0" hangingPunct="1">
        <a:spcBef>
          <a:spcPct val="20000"/>
        </a:spcBef>
        <a:buClr>
          <a:schemeClr val="accent1">
            <a:shade val="75000"/>
          </a:schemeClr>
        </a:buClr>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hyperlink" Target="http://www.metaprom.ru/factories/chmz.html" TargetMode="External"/><Relationship Id="rId2" Type="http://schemas.openxmlformats.org/officeDocument/2006/relationships/hyperlink" Target="http://www.metaprom.ru/factories/kamkabel.html" TargetMode="External"/><Relationship Id="rId1" Type="http://schemas.openxmlformats.org/officeDocument/2006/relationships/slideLayout" Target="../slideLayouts/slideLayout2.xml"/><Relationship Id="rId4" Type="http://schemas.openxmlformats.org/officeDocument/2006/relationships/hyperlink" Target="http://www.metaprom.ru/factories/votges.html" TargetMode="External"/></Relationships>
</file>

<file path=ppt/slides/_rels/slide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descr="http://maps.at.ua/karta/Permskaya_Obl.jpg"/>
          <p:cNvPicPr>
            <a:picLocks noChangeAspect="1" noChangeArrowheads="1"/>
          </p:cNvPicPr>
          <p:nvPr/>
        </p:nvPicPr>
        <p:blipFill>
          <a:blip r:embed="rId2" cstate="print"/>
          <a:srcRect b="4439"/>
          <a:stretch>
            <a:fillRect/>
          </a:stretch>
        </p:blipFill>
        <p:spPr bwMode="auto">
          <a:xfrm>
            <a:off x="5143472" y="0"/>
            <a:ext cx="4000528" cy="6735630"/>
          </a:xfrm>
          <a:prstGeom prst="rect">
            <a:avLst/>
          </a:prstGeom>
          <a:noFill/>
          <a:effectLst>
            <a:softEdge rad="127000"/>
          </a:effectLst>
        </p:spPr>
      </p:pic>
      <p:sp>
        <p:nvSpPr>
          <p:cNvPr id="6" name="TextBox 5"/>
          <p:cNvSpPr txBox="1"/>
          <p:nvPr/>
        </p:nvSpPr>
        <p:spPr>
          <a:xfrm>
            <a:off x="1907704" y="2662056"/>
            <a:ext cx="3456384" cy="1754326"/>
          </a:xfrm>
          <a:prstGeom prst="rect">
            <a:avLst/>
          </a:prstGeom>
          <a:noFill/>
        </p:spPr>
        <p:txBody>
          <a:bodyPr wrap="square" rtlCol="0">
            <a:spAutoFit/>
            <a:scene3d>
              <a:camera prst="orthographicFront"/>
              <a:lightRig rig="threePt" dir="t"/>
            </a:scene3d>
            <a:sp3d extrusionH="57150">
              <a:bevelT h="25400" prst="softRound"/>
            </a:sp3d>
          </a:bodyPr>
          <a:lstStyle/>
          <a:p>
            <a:r>
              <a:rPr lang="ru-RU" sz="5400" b="1" dirty="0">
                <a:solidFill>
                  <a:schemeClr val="accent1">
                    <a:lumMod val="50000"/>
                  </a:schemeClr>
                </a:solidFill>
                <a:effectLst>
                  <a:outerShdw blurRad="38100" dist="38100" dir="2700000" algn="tl">
                    <a:srgbClr val="000000">
                      <a:alpha val="43137"/>
                    </a:srgbClr>
                  </a:outerShdw>
                </a:effectLst>
                <a:latin typeface="Times New Roman" pitchFamily="18" charset="0"/>
                <a:cs typeface="Times New Roman" pitchFamily="18" charset="0"/>
              </a:rPr>
              <a:t>Пермский край</a:t>
            </a:r>
          </a:p>
        </p:txBody>
      </p:sp>
    </p:spTree>
  </p:cSld>
  <p:clrMapOvr>
    <a:masterClrMapping/>
  </p:clrMapOvr>
  <p:transition>
    <p:dissolv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6" name="Picture 4" descr="http://molodost.ru/upload/image/04_03_2010/Perm.jpg"/>
          <p:cNvPicPr>
            <a:picLocks noChangeAspect="1" noChangeArrowheads="1"/>
          </p:cNvPicPr>
          <p:nvPr/>
        </p:nvPicPr>
        <p:blipFill>
          <a:blip r:embed="rId3" cstate="print"/>
          <a:srcRect/>
          <a:stretch>
            <a:fillRect/>
          </a:stretch>
        </p:blipFill>
        <p:spPr bwMode="auto">
          <a:xfrm>
            <a:off x="3786150" y="26740"/>
            <a:ext cx="5357850" cy="6831260"/>
          </a:xfrm>
          <a:prstGeom prst="rect">
            <a:avLst/>
          </a:prstGeom>
          <a:noFill/>
          <a:effectLst>
            <a:softEdge rad="635000"/>
          </a:effectLst>
        </p:spPr>
      </p:pic>
      <p:sp>
        <p:nvSpPr>
          <p:cNvPr id="2" name="TextBox 1"/>
          <p:cNvSpPr txBox="1"/>
          <p:nvPr/>
        </p:nvSpPr>
        <p:spPr>
          <a:xfrm>
            <a:off x="179512" y="30531"/>
            <a:ext cx="4429156" cy="5970865"/>
          </a:xfrm>
          <a:prstGeom prst="rect">
            <a:avLst/>
          </a:prstGeom>
          <a:noFill/>
        </p:spPr>
        <p:txBody>
          <a:bodyPr wrap="square" rtlCol="0">
            <a:spAutoFit/>
          </a:bodyPr>
          <a:lstStyle/>
          <a:p>
            <a:endParaRPr lang="ru-RU" b="1" dirty="0">
              <a:latin typeface="Times New Roman" pitchFamily="18" charset="0"/>
              <a:cs typeface="Times New Roman" pitchFamily="18" charset="0"/>
            </a:endParaRPr>
          </a:p>
          <a:p>
            <a:pPr algn="ctr"/>
            <a:r>
              <a:rPr lang="ru-RU" sz="4000" b="1" dirty="0">
                <a:latin typeface="Times New Roman" pitchFamily="18" charset="0"/>
                <a:cs typeface="Times New Roman" pitchFamily="18" charset="0"/>
              </a:rPr>
              <a:t>Пермский край </a:t>
            </a:r>
          </a:p>
          <a:p>
            <a:endParaRPr lang="ru-RU" dirty="0" smtClean="0">
              <a:latin typeface="Times New Roman" pitchFamily="18" charset="0"/>
              <a:cs typeface="Times New Roman" pitchFamily="18" charset="0"/>
            </a:endParaRPr>
          </a:p>
          <a:p>
            <a:endParaRPr lang="ru-RU" dirty="0">
              <a:latin typeface="Times New Roman" pitchFamily="18" charset="0"/>
              <a:cs typeface="Times New Roman" pitchFamily="18" charset="0"/>
            </a:endParaRPr>
          </a:p>
          <a:p>
            <a:r>
              <a:rPr lang="ru-RU" dirty="0">
                <a:latin typeface="Times New Roman" pitchFamily="18" charset="0"/>
                <a:cs typeface="Times New Roman" pitchFamily="18" charset="0"/>
              </a:rPr>
              <a:t>Входит в состав Приволжского федерального округа. </a:t>
            </a:r>
          </a:p>
          <a:p>
            <a:r>
              <a:rPr lang="ru-RU" dirty="0">
                <a:latin typeface="Times New Roman" pitchFamily="18" charset="0"/>
                <a:cs typeface="Times New Roman" pitchFamily="18" charset="0"/>
              </a:rPr>
              <a:t>Административный центр </a:t>
            </a:r>
            <a:r>
              <a:rPr lang="ru-RU" dirty="0" smtClean="0">
                <a:latin typeface="Times New Roman" pitchFamily="18" charset="0"/>
                <a:cs typeface="Times New Roman" pitchFamily="18" charset="0"/>
              </a:rPr>
              <a:t>- </a:t>
            </a:r>
            <a:r>
              <a:rPr lang="ru-RU" dirty="0">
                <a:latin typeface="Times New Roman" pitchFamily="18" charset="0"/>
                <a:cs typeface="Times New Roman" pitchFamily="18" charset="0"/>
              </a:rPr>
              <a:t>город </a:t>
            </a:r>
            <a:r>
              <a:rPr lang="ru-RU" dirty="0" smtClean="0">
                <a:latin typeface="Times New Roman" pitchFamily="18" charset="0"/>
                <a:cs typeface="Times New Roman" pitchFamily="18" charset="0"/>
              </a:rPr>
              <a:t>Пермь. </a:t>
            </a:r>
            <a:endParaRPr lang="ru-RU" dirty="0">
              <a:latin typeface="Times New Roman" pitchFamily="18" charset="0"/>
              <a:cs typeface="Times New Roman" pitchFamily="18" charset="0"/>
            </a:endParaRPr>
          </a:p>
          <a:p>
            <a:r>
              <a:rPr lang="ru-RU" dirty="0">
                <a:latin typeface="Times New Roman" pitchFamily="18" charset="0"/>
                <a:cs typeface="Times New Roman" pitchFamily="18" charset="0"/>
              </a:rPr>
              <a:t>Граничит с:</a:t>
            </a:r>
          </a:p>
          <a:p>
            <a:pPr>
              <a:buFont typeface="Wingdings" pitchFamily="2" charset="2"/>
              <a:buChar char="v"/>
            </a:pPr>
            <a:r>
              <a:rPr lang="ru-RU" dirty="0">
                <a:latin typeface="Times New Roman" pitchFamily="18" charset="0"/>
                <a:cs typeface="Times New Roman" pitchFamily="18" charset="0"/>
              </a:rPr>
              <a:t> республикой Башкортостан;</a:t>
            </a:r>
          </a:p>
          <a:p>
            <a:pPr>
              <a:buFont typeface="Wingdings" pitchFamily="2" charset="2"/>
              <a:buChar char="v"/>
            </a:pPr>
            <a:r>
              <a:rPr lang="ru-RU" dirty="0">
                <a:latin typeface="Times New Roman" pitchFamily="18" charset="0"/>
                <a:cs typeface="Times New Roman" pitchFamily="18" charset="0"/>
              </a:rPr>
              <a:t> республикой Удмуртией;</a:t>
            </a:r>
          </a:p>
          <a:p>
            <a:pPr>
              <a:buFont typeface="Wingdings" pitchFamily="2" charset="2"/>
              <a:buChar char="v"/>
            </a:pPr>
            <a:r>
              <a:rPr lang="ru-RU" dirty="0">
                <a:latin typeface="Times New Roman" pitchFamily="18" charset="0"/>
                <a:cs typeface="Times New Roman" pitchFamily="18" charset="0"/>
              </a:rPr>
              <a:t> республикой Коми;</a:t>
            </a:r>
          </a:p>
          <a:p>
            <a:pPr>
              <a:buFont typeface="Wingdings" pitchFamily="2" charset="2"/>
              <a:buChar char="v"/>
            </a:pPr>
            <a:r>
              <a:rPr lang="ru-RU" dirty="0">
                <a:latin typeface="Times New Roman" pitchFamily="18" charset="0"/>
                <a:cs typeface="Times New Roman" pitchFamily="18" charset="0"/>
              </a:rPr>
              <a:t> Кировской областью;</a:t>
            </a:r>
          </a:p>
          <a:p>
            <a:pPr>
              <a:buFont typeface="Wingdings" pitchFamily="2" charset="2"/>
              <a:buChar char="v"/>
            </a:pPr>
            <a:r>
              <a:rPr lang="ru-RU" dirty="0">
                <a:latin typeface="Times New Roman" pitchFamily="18" charset="0"/>
                <a:cs typeface="Times New Roman" pitchFamily="18" charset="0"/>
              </a:rPr>
              <a:t> Свердловской областью.</a:t>
            </a:r>
          </a:p>
          <a:p>
            <a:r>
              <a:rPr lang="ru-RU" dirty="0">
                <a:latin typeface="Times New Roman" pitchFamily="18" charset="0"/>
                <a:cs typeface="Times New Roman" pitchFamily="18" charset="0"/>
              </a:rPr>
              <a:t/>
            </a:r>
            <a:br>
              <a:rPr lang="ru-RU" dirty="0">
                <a:latin typeface="Times New Roman" pitchFamily="18" charset="0"/>
                <a:cs typeface="Times New Roman" pitchFamily="18" charset="0"/>
              </a:rPr>
            </a:br>
            <a:r>
              <a:rPr lang="ru-RU" dirty="0">
                <a:latin typeface="Times New Roman" pitchFamily="18" charset="0"/>
                <a:cs typeface="Times New Roman" pitchFamily="18" charset="0"/>
              </a:rPr>
              <a:t>Образован 1 декабря 2005 года в результате </a:t>
            </a:r>
          </a:p>
          <a:p>
            <a:r>
              <a:rPr lang="ru-RU" dirty="0">
                <a:latin typeface="Times New Roman" pitchFamily="18" charset="0"/>
                <a:cs typeface="Times New Roman" pitchFamily="18" charset="0"/>
              </a:rPr>
              <a:t>объединения Пермской области и </a:t>
            </a:r>
          </a:p>
          <a:p>
            <a:r>
              <a:rPr lang="ru-RU" dirty="0" smtClean="0">
                <a:latin typeface="Times New Roman" pitchFamily="18" charset="0"/>
                <a:cs typeface="Times New Roman" pitchFamily="18" charset="0"/>
              </a:rPr>
              <a:t>Коми-</a:t>
            </a:r>
            <a:r>
              <a:rPr lang="ru-RU" dirty="0" err="1" smtClean="0">
                <a:latin typeface="Times New Roman" pitchFamily="18" charset="0"/>
                <a:cs typeface="Times New Roman" pitchFamily="18" charset="0"/>
              </a:rPr>
              <a:t>Пермятского</a:t>
            </a:r>
            <a:r>
              <a:rPr lang="ru-RU" dirty="0" smtClean="0">
                <a:latin typeface="Times New Roman" pitchFamily="18" charset="0"/>
                <a:cs typeface="Times New Roman" pitchFamily="18" charset="0"/>
              </a:rPr>
              <a:t> </a:t>
            </a:r>
            <a:r>
              <a:rPr lang="ru-RU" dirty="0">
                <a:latin typeface="Times New Roman" pitchFamily="18" charset="0"/>
                <a:cs typeface="Times New Roman" pitchFamily="18" charset="0"/>
              </a:rPr>
              <a:t>автономного округа в </a:t>
            </a:r>
          </a:p>
          <a:p>
            <a:r>
              <a:rPr lang="ru-RU" dirty="0">
                <a:latin typeface="Times New Roman" pitchFamily="18" charset="0"/>
                <a:cs typeface="Times New Roman" pitchFamily="18" charset="0"/>
              </a:rPr>
              <a:t>соответствии с результатами референдума, </a:t>
            </a:r>
          </a:p>
          <a:p>
            <a:r>
              <a:rPr lang="ru-RU" dirty="0">
                <a:latin typeface="Times New Roman" pitchFamily="18" charset="0"/>
                <a:cs typeface="Times New Roman" pitchFamily="18" charset="0"/>
              </a:rPr>
              <a:t>проведённого 7 декабря 2003 года.</a:t>
            </a:r>
          </a:p>
        </p:txBody>
      </p:sp>
    </p:spTree>
  </p:cSld>
  <p:clrMapOvr>
    <a:masterClrMapping/>
  </p:clrMapOvr>
  <p:transition>
    <p:dissolv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descr="http://webmandry.com/images/stories/2013/prirodnyje-zony/010-polupustynj/1229771741.jpg"/>
          <p:cNvPicPr>
            <a:picLocks noChangeAspect="1" noChangeArrowheads="1"/>
          </p:cNvPicPr>
          <p:nvPr/>
        </p:nvPicPr>
        <p:blipFill>
          <a:blip r:embed="rId2" cstate="print">
            <a:lum bright="10000"/>
          </a:blip>
          <a:srcRect/>
          <a:stretch>
            <a:fillRect/>
          </a:stretch>
        </p:blipFill>
        <p:spPr bwMode="auto">
          <a:xfrm>
            <a:off x="-4413" y="0"/>
            <a:ext cx="9148413" cy="6858000"/>
          </a:xfrm>
          <a:prstGeom prst="rect">
            <a:avLst/>
          </a:prstGeom>
          <a:noFill/>
          <a:effectLst>
            <a:softEdge rad="635000"/>
          </a:effectLst>
        </p:spPr>
      </p:pic>
      <p:sp>
        <p:nvSpPr>
          <p:cNvPr id="2" name="TextBox 1"/>
          <p:cNvSpPr txBox="1"/>
          <p:nvPr/>
        </p:nvSpPr>
        <p:spPr>
          <a:xfrm>
            <a:off x="285720" y="214290"/>
            <a:ext cx="8501122" cy="6617196"/>
          </a:xfrm>
          <a:prstGeom prst="rect">
            <a:avLst/>
          </a:prstGeom>
          <a:noFill/>
        </p:spPr>
        <p:txBody>
          <a:bodyPr wrap="square" rtlCol="0">
            <a:spAutoFit/>
          </a:bodyPr>
          <a:lstStyle/>
          <a:p>
            <a:r>
              <a:rPr lang="ru-RU" sz="3200" b="1" dirty="0" smtClean="0">
                <a:latin typeface="Times New Roman" pitchFamily="18" charset="0"/>
                <a:cs typeface="Times New Roman" pitchFamily="18" charset="0"/>
              </a:rPr>
              <a:t>Климат </a:t>
            </a:r>
            <a:r>
              <a:rPr lang="ru-RU" sz="3200" b="1" dirty="0">
                <a:latin typeface="Times New Roman" pitchFamily="18" charset="0"/>
                <a:cs typeface="Times New Roman" pitchFamily="18" charset="0"/>
              </a:rPr>
              <a:t>Пермского края</a:t>
            </a:r>
            <a:r>
              <a:rPr lang="ru-RU" sz="2000" dirty="0">
                <a:latin typeface="Times New Roman" pitchFamily="18" charset="0"/>
                <a:cs typeface="Times New Roman" pitchFamily="18" charset="0"/>
              </a:rPr>
              <a:t> </a:t>
            </a:r>
            <a:r>
              <a:rPr lang="ru-RU" sz="2000" dirty="0" smtClean="0">
                <a:latin typeface="Times New Roman" pitchFamily="18" charset="0"/>
                <a:cs typeface="Times New Roman" pitchFamily="18" charset="0"/>
              </a:rPr>
              <a:t>- </a:t>
            </a:r>
            <a:r>
              <a:rPr lang="ru-RU" sz="2000" dirty="0">
                <a:latin typeface="Times New Roman" pitchFamily="18" charset="0"/>
                <a:cs typeface="Times New Roman" pitchFamily="18" charset="0"/>
              </a:rPr>
              <a:t>умеренно-континентальный.</a:t>
            </a:r>
          </a:p>
          <a:p>
            <a:r>
              <a:rPr lang="ru-RU" sz="2000" dirty="0">
                <a:latin typeface="Times New Roman" pitchFamily="18" charset="0"/>
                <a:cs typeface="Times New Roman" pitchFamily="18" charset="0"/>
              </a:rPr>
              <a:t>Зима продолжительная, снежная. Средняя температура января на северо-востоке края −18,5 °C, на юго-западе −15 °C. Минимальная температура (на севере края) составила −53 °C, летом до +42 °C.</a:t>
            </a:r>
          </a:p>
          <a:p>
            <a:endParaRPr lang="ru-RU" sz="2000" dirty="0">
              <a:latin typeface="Times New Roman" pitchFamily="18" charset="0"/>
              <a:cs typeface="Times New Roman" pitchFamily="18" charset="0"/>
            </a:endParaRPr>
          </a:p>
          <a:p>
            <a:endParaRPr lang="ru-RU" sz="2000" dirty="0">
              <a:latin typeface="Times New Roman" pitchFamily="18" charset="0"/>
              <a:cs typeface="Times New Roman" pitchFamily="18" charset="0"/>
            </a:endParaRPr>
          </a:p>
          <a:p>
            <a:endParaRPr lang="ru-RU" sz="2000" dirty="0">
              <a:latin typeface="Times New Roman" pitchFamily="18" charset="0"/>
              <a:cs typeface="Times New Roman" pitchFamily="18" charset="0"/>
            </a:endParaRPr>
          </a:p>
          <a:p>
            <a:endParaRPr lang="ru-RU" sz="2000" dirty="0">
              <a:latin typeface="Times New Roman" pitchFamily="18" charset="0"/>
              <a:cs typeface="Times New Roman" pitchFamily="18" charset="0"/>
            </a:endParaRPr>
          </a:p>
          <a:p>
            <a:endParaRPr lang="ru-RU" sz="2000" dirty="0" smtClean="0">
              <a:latin typeface="Times New Roman" pitchFamily="18" charset="0"/>
              <a:cs typeface="Times New Roman" pitchFamily="18" charset="0"/>
            </a:endParaRPr>
          </a:p>
          <a:p>
            <a:endParaRPr lang="ru-RU" sz="2000" dirty="0">
              <a:latin typeface="Times New Roman" pitchFamily="18" charset="0"/>
              <a:cs typeface="Times New Roman" pitchFamily="18" charset="0"/>
            </a:endParaRPr>
          </a:p>
          <a:p>
            <a:endParaRPr lang="ru-RU" sz="2000" dirty="0">
              <a:latin typeface="Times New Roman" pitchFamily="18" charset="0"/>
              <a:cs typeface="Times New Roman" pitchFamily="18" charset="0"/>
            </a:endParaRPr>
          </a:p>
          <a:p>
            <a:r>
              <a:rPr lang="ru-RU" sz="3200" b="1" dirty="0" smtClean="0">
                <a:latin typeface="Times New Roman" pitchFamily="18" charset="0"/>
                <a:cs typeface="Times New Roman" pitchFamily="18" charset="0"/>
              </a:rPr>
              <a:t>Рельеф </a:t>
            </a:r>
            <a:r>
              <a:rPr lang="ru-RU" sz="3200" b="1" dirty="0">
                <a:latin typeface="Times New Roman" pitchFamily="18" charset="0"/>
                <a:cs typeface="Times New Roman" pitchFamily="18" charset="0"/>
              </a:rPr>
              <a:t>Пермского края</a:t>
            </a:r>
            <a:r>
              <a:rPr lang="ru-RU" sz="2000" b="1" dirty="0">
                <a:latin typeface="Times New Roman" pitchFamily="18" charset="0"/>
                <a:cs typeface="Times New Roman" pitchFamily="18" charset="0"/>
              </a:rPr>
              <a:t> </a:t>
            </a:r>
            <a:r>
              <a:rPr lang="ru-RU" sz="2000" dirty="0">
                <a:latin typeface="Times New Roman" pitchFamily="18" charset="0"/>
                <a:cs typeface="Times New Roman" pitchFamily="18" charset="0"/>
              </a:rPr>
              <a:t>сформировался при образовании Уральских гор около 250 миллионов лет назад и в ходе последующего накопления осадочных пород на кристаллическом фундаменте платформы. В западной части края (около 80 % его территории), расположенной на восточной окраине Русской равнины, преобладает низменный и равнинный рельеф. В восточной части края (около 20 % его территории), где проходят Уральские горы, рельеф имеет горный характер: среднегорный для Северного Урала и низкогорный для Среднего Урала. Граница между ними проводится по подножию горы Ослянка (59 с. </a:t>
            </a:r>
            <a:r>
              <a:rPr lang="ru-RU" sz="2000" dirty="0" err="1">
                <a:latin typeface="Times New Roman" pitchFamily="18" charset="0"/>
                <a:cs typeface="Times New Roman" pitchFamily="18" charset="0"/>
              </a:rPr>
              <a:t>ш</a:t>
            </a:r>
            <a:r>
              <a:rPr lang="ru-RU" sz="2000" dirty="0">
                <a:latin typeface="Times New Roman" pitchFamily="18" charset="0"/>
                <a:cs typeface="Times New Roman" pitchFamily="18" charset="0"/>
              </a:rPr>
              <a:t>.). </a:t>
            </a:r>
          </a:p>
        </p:txBody>
      </p:sp>
    </p:spTree>
  </p:cSld>
  <p:clrMapOvr>
    <a:masterClrMapping/>
  </p:clrMapOvr>
  <p:transition>
    <p:dissolv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descr="http://copypast.ru/uploads/posts/thumbs/1305355521_vishera.jpg"/>
          <p:cNvPicPr>
            <a:picLocks noChangeAspect="1" noChangeArrowheads="1"/>
          </p:cNvPicPr>
          <p:nvPr/>
        </p:nvPicPr>
        <p:blipFill>
          <a:blip r:embed="rId2" cstate="print"/>
          <a:srcRect/>
          <a:stretch>
            <a:fillRect/>
          </a:stretch>
        </p:blipFill>
        <p:spPr bwMode="auto">
          <a:xfrm>
            <a:off x="357158" y="285728"/>
            <a:ext cx="8382027" cy="6286520"/>
          </a:xfrm>
          <a:prstGeom prst="rect">
            <a:avLst/>
          </a:prstGeom>
          <a:noFill/>
          <a:effectLst>
            <a:softEdge rad="635000"/>
          </a:effectLst>
        </p:spPr>
      </p:pic>
      <p:sp>
        <p:nvSpPr>
          <p:cNvPr id="2" name="TextBox 1"/>
          <p:cNvSpPr txBox="1"/>
          <p:nvPr/>
        </p:nvSpPr>
        <p:spPr>
          <a:xfrm>
            <a:off x="357158" y="188640"/>
            <a:ext cx="8175282" cy="2523768"/>
          </a:xfrm>
          <a:prstGeom prst="rect">
            <a:avLst/>
          </a:prstGeom>
          <a:noFill/>
        </p:spPr>
        <p:txBody>
          <a:bodyPr wrap="square" rtlCol="0">
            <a:spAutoFit/>
          </a:bodyPr>
          <a:lstStyle/>
          <a:p>
            <a:r>
              <a:rPr lang="ru-RU" sz="3200" b="1" dirty="0">
                <a:latin typeface="Times New Roman" pitchFamily="18" charset="0"/>
                <a:cs typeface="Times New Roman" pitchFamily="18" charset="0"/>
              </a:rPr>
              <a:t>Реки Пермского края </a:t>
            </a:r>
            <a:r>
              <a:rPr lang="ru-RU" dirty="0">
                <a:latin typeface="Times New Roman" pitchFamily="18" charset="0"/>
                <a:cs typeface="Times New Roman" pitchFamily="18" charset="0"/>
              </a:rPr>
              <a:t>относятся к бассейну реки Камы, крупнейшего левого притока Волги. Две реки в Пермском крае относятся к большим рекам (то есть имеют длину более 500 км): Кама (1805 км) и её левый приток Чусовая (592 км). Всего в Пермском крае более 29 тысяч рек общей длиной свыше 90 тысяч километров. Малые реки (длиной менее 100 км) составляют подавляющее большинство рек края. Некоторые из них имеют историческое значение, например, река </a:t>
            </a:r>
            <a:r>
              <a:rPr lang="ru-RU" dirty="0" err="1">
                <a:latin typeface="Times New Roman" pitchFamily="18" charset="0"/>
                <a:cs typeface="Times New Roman" pitchFamily="18" charset="0"/>
              </a:rPr>
              <a:t>Егошиха</a:t>
            </a:r>
            <a:r>
              <a:rPr lang="ru-RU" dirty="0">
                <a:latin typeface="Times New Roman" pitchFamily="18" charset="0"/>
                <a:cs typeface="Times New Roman" pitchFamily="18" charset="0"/>
              </a:rPr>
              <a:t>, в устье которой был основан город Пермь. </a:t>
            </a:r>
          </a:p>
        </p:txBody>
      </p:sp>
    </p:spTree>
  </p:cSld>
  <p:clrMapOvr>
    <a:masterClrMapping/>
  </p:clrMapOvr>
  <p:transition>
    <p:dissolv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 descr="http://s47.radikal.ru/i118/0911/a7/5bd06d6af3ac.jpg"/>
          <p:cNvPicPr>
            <a:picLocks noChangeAspect="1" noChangeArrowheads="1"/>
          </p:cNvPicPr>
          <p:nvPr/>
        </p:nvPicPr>
        <p:blipFill>
          <a:blip r:embed="rId2" cstate="print">
            <a:lum bright="30000"/>
          </a:blip>
          <a:srcRect/>
          <a:stretch>
            <a:fillRect/>
          </a:stretch>
        </p:blipFill>
        <p:spPr bwMode="auto">
          <a:xfrm>
            <a:off x="0" y="285728"/>
            <a:ext cx="9152868" cy="6341631"/>
          </a:xfrm>
          <a:prstGeom prst="rect">
            <a:avLst/>
          </a:prstGeom>
          <a:noFill/>
          <a:effectLst>
            <a:softEdge rad="635000"/>
          </a:effectLst>
        </p:spPr>
      </p:pic>
      <p:sp>
        <p:nvSpPr>
          <p:cNvPr id="2" name="TextBox 1"/>
          <p:cNvSpPr txBox="1"/>
          <p:nvPr/>
        </p:nvSpPr>
        <p:spPr>
          <a:xfrm>
            <a:off x="323528" y="188640"/>
            <a:ext cx="8280920" cy="4124206"/>
          </a:xfrm>
          <a:prstGeom prst="rect">
            <a:avLst/>
          </a:prstGeom>
          <a:noFill/>
        </p:spPr>
        <p:txBody>
          <a:bodyPr wrap="square" rtlCol="0">
            <a:spAutoFit/>
          </a:bodyPr>
          <a:lstStyle/>
          <a:p>
            <a:r>
              <a:rPr lang="ru-RU" dirty="0">
                <a:latin typeface="Times New Roman" pitchFamily="18" charset="0"/>
                <a:cs typeface="Times New Roman" pitchFamily="18" charset="0"/>
              </a:rPr>
              <a:t>Пермский край богат разнообразными </a:t>
            </a:r>
            <a:r>
              <a:rPr lang="ru-RU" sz="2800" b="1" dirty="0">
                <a:latin typeface="Times New Roman" pitchFamily="18" charset="0"/>
                <a:cs typeface="Times New Roman" pitchFamily="18" charset="0"/>
              </a:rPr>
              <a:t>полезными ископаемыми</a:t>
            </a:r>
            <a:r>
              <a:rPr lang="ru-RU" dirty="0">
                <a:latin typeface="Times New Roman" pitchFamily="18" charset="0"/>
                <a:cs typeface="Times New Roman" pitchFamily="18" charset="0"/>
              </a:rPr>
              <a:t>, что объясняется сложным рельефом горной и равнинной частей края. Здесь добываются: </a:t>
            </a:r>
          </a:p>
          <a:p>
            <a:pPr>
              <a:buFont typeface="Wingdings" pitchFamily="2" charset="2"/>
              <a:buChar char="v"/>
            </a:pPr>
            <a:r>
              <a:rPr lang="ru-RU" dirty="0">
                <a:latin typeface="Times New Roman" pitchFamily="18" charset="0"/>
                <a:cs typeface="Times New Roman" pitchFamily="18" charset="0"/>
              </a:rPr>
              <a:t>нефть, </a:t>
            </a:r>
          </a:p>
          <a:p>
            <a:pPr>
              <a:buFont typeface="Wingdings" pitchFamily="2" charset="2"/>
              <a:buChar char="v"/>
            </a:pPr>
            <a:r>
              <a:rPr lang="ru-RU" dirty="0">
                <a:latin typeface="Times New Roman" pitchFamily="18" charset="0"/>
                <a:cs typeface="Times New Roman" pitchFamily="18" charset="0"/>
              </a:rPr>
              <a:t>газ,</a:t>
            </a:r>
          </a:p>
          <a:p>
            <a:pPr>
              <a:buFont typeface="Wingdings" pitchFamily="2" charset="2"/>
              <a:buChar char="v"/>
            </a:pPr>
            <a:r>
              <a:rPr lang="ru-RU" dirty="0">
                <a:latin typeface="Times New Roman" pitchFamily="18" charset="0"/>
                <a:cs typeface="Times New Roman" pitchFamily="18" charset="0"/>
              </a:rPr>
              <a:t>каменный уголь, </a:t>
            </a:r>
          </a:p>
          <a:p>
            <a:pPr>
              <a:buFont typeface="Wingdings" pitchFamily="2" charset="2"/>
              <a:buChar char="v"/>
            </a:pPr>
            <a:r>
              <a:rPr lang="ru-RU" dirty="0">
                <a:latin typeface="Times New Roman" pitchFamily="18" charset="0"/>
                <a:cs typeface="Times New Roman" pitchFamily="18" charset="0"/>
              </a:rPr>
              <a:t>минеральные соли, </a:t>
            </a:r>
          </a:p>
          <a:p>
            <a:pPr>
              <a:buFont typeface="Wingdings" pitchFamily="2" charset="2"/>
              <a:buChar char="v"/>
            </a:pPr>
            <a:r>
              <a:rPr lang="ru-RU" dirty="0">
                <a:latin typeface="Times New Roman" pitchFamily="18" charset="0"/>
                <a:cs typeface="Times New Roman" pitchFamily="18" charset="0"/>
              </a:rPr>
              <a:t>золото, </a:t>
            </a:r>
          </a:p>
          <a:p>
            <a:pPr>
              <a:buFont typeface="Wingdings" pitchFamily="2" charset="2"/>
              <a:buChar char="v"/>
            </a:pPr>
            <a:r>
              <a:rPr lang="ru-RU" dirty="0">
                <a:latin typeface="Times New Roman" pitchFamily="18" charset="0"/>
                <a:cs typeface="Times New Roman" pitchFamily="18" charset="0"/>
              </a:rPr>
              <a:t>алмазы, </a:t>
            </a:r>
          </a:p>
          <a:p>
            <a:pPr>
              <a:buFont typeface="Wingdings" pitchFamily="2" charset="2"/>
              <a:buChar char="v"/>
            </a:pPr>
            <a:r>
              <a:rPr lang="ru-RU" dirty="0" err="1">
                <a:latin typeface="Times New Roman" pitchFamily="18" charset="0"/>
                <a:cs typeface="Times New Roman" pitchFamily="18" charset="0"/>
              </a:rPr>
              <a:t>хромитовые</a:t>
            </a:r>
            <a:r>
              <a:rPr lang="ru-RU" dirty="0">
                <a:latin typeface="Times New Roman" pitchFamily="18" charset="0"/>
                <a:cs typeface="Times New Roman" pitchFamily="18" charset="0"/>
              </a:rPr>
              <a:t> руды и бурые железняки, </a:t>
            </a:r>
          </a:p>
          <a:p>
            <a:pPr>
              <a:buFont typeface="Wingdings" pitchFamily="2" charset="2"/>
              <a:buChar char="v"/>
            </a:pPr>
            <a:r>
              <a:rPr lang="ru-RU" dirty="0">
                <a:latin typeface="Times New Roman" pitchFamily="18" charset="0"/>
                <a:cs typeface="Times New Roman" pitchFamily="18" charset="0"/>
              </a:rPr>
              <a:t>торф, </a:t>
            </a:r>
          </a:p>
          <a:p>
            <a:pPr>
              <a:buFont typeface="Wingdings" pitchFamily="2" charset="2"/>
              <a:buChar char="v"/>
            </a:pPr>
            <a:r>
              <a:rPr lang="ru-RU" dirty="0">
                <a:latin typeface="Times New Roman" pitchFamily="18" charset="0"/>
                <a:cs typeface="Times New Roman" pitchFamily="18" charset="0"/>
              </a:rPr>
              <a:t>известняк, </a:t>
            </a:r>
          </a:p>
          <a:p>
            <a:pPr>
              <a:buFont typeface="Wingdings" pitchFamily="2" charset="2"/>
              <a:buChar char="v"/>
            </a:pPr>
            <a:r>
              <a:rPr lang="ru-RU" dirty="0">
                <a:latin typeface="Times New Roman" pitchFamily="18" charset="0"/>
                <a:cs typeface="Times New Roman" pitchFamily="18" charset="0"/>
              </a:rPr>
              <a:t>драгоценные, поделочные и облицовочные камни, </a:t>
            </a:r>
          </a:p>
          <a:p>
            <a:pPr>
              <a:buFont typeface="Wingdings" pitchFamily="2" charset="2"/>
              <a:buChar char="v"/>
            </a:pPr>
            <a:r>
              <a:rPr lang="ru-RU" dirty="0">
                <a:latin typeface="Times New Roman" pitchFamily="18" charset="0"/>
                <a:cs typeface="Times New Roman" pitchFamily="18" charset="0"/>
              </a:rPr>
              <a:t>строительные материалы. </a:t>
            </a:r>
          </a:p>
        </p:txBody>
      </p:sp>
    </p:spTree>
  </p:cSld>
  <p:clrMapOvr>
    <a:masterClrMapping/>
  </p:clrMapOvr>
  <p:transition>
    <p:dissolv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www.permecology.ru/gis_internet/dangerous/plotn_nas.jpg"/>
          <p:cNvPicPr>
            <a:picLocks noChangeAspect="1" noChangeArrowheads="1"/>
          </p:cNvPicPr>
          <p:nvPr/>
        </p:nvPicPr>
        <p:blipFill>
          <a:blip r:embed="rId2" cstate="print">
            <a:lum bright="10000"/>
          </a:blip>
          <a:srcRect/>
          <a:stretch>
            <a:fillRect/>
          </a:stretch>
        </p:blipFill>
        <p:spPr bwMode="auto">
          <a:xfrm>
            <a:off x="2571736" y="-5776"/>
            <a:ext cx="6572264" cy="6863776"/>
          </a:xfrm>
          <a:prstGeom prst="rect">
            <a:avLst/>
          </a:prstGeom>
          <a:noFill/>
          <a:effectLst>
            <a:softEdge rad="127000"/>
          </a:effectLst>
        </p:spPr>
      </p:pic>
      <p:sp>
        <p:nvSpPr>
          <p:cNvPr id="2" name="TextBox 1"/>
          <p:cNvSpPr txBox="1"/>
          <p:nvPr/>
        </p:nvSpPr>
        <p:spPr>
          <a:xfrm>
            <a:off x="214282" y="285728"/>
            <a:ext cx="8358246" cy="5293757"/>
          </a:xfrm>
          <a:prstGeom prst="rect">
            <a:avLst/>
          </a:prstGeom>
          <a:noFill/>
        </p:spPr>
        <p:txBody>
          <a:bodyPr wrap="square" rtlCol="0">
            <a:spAutoFit/>
          </a:bodyPr>
          <a:lstStyle/>
          <a:p>
            <a:r>
              <a:rPr lang="ru-RU" sz="3200" b="1" dirty="0">
                <a:latin typeface="Times New Roman" pitchFamily="18" charset="0"/>
                <a:cs typeface="Times New Roman" pitchFamily="18" charset="0"/>
              </a:rPr>
              <a:t>Население</a:t>
            </a:r>
          </a:p>
          <a:p>
            <a:endParaRPr lang="ru-RU" b="1" dirty="0">
              <a:latin typeface="Times New Roman" pitchFamily="18" charset="0"/>
              <a:cs typeface="Times New Roman" pitchFamily="18" charset="0"/>
            </a:endParaRPr>
          </a:p>
          <a:p>
            <a:r>
              <a:rPr lang="ru-RU" dirty="0">
                <a:latin typeface="Times New Roman" pitchFamily="18" charset="0"/>
                <a:cs typeface="Times New Roman" pitchFamily="18" charset="0"/>
              </a:rPr>
              <a:t>Численность населения края составляет 2 634 461 чел. (2013). </a:t>
            </a:r>
          </a:p>
          <a:p>
            <a:r>
              <a:rPr lang="ru-RU" dirty="0">
                <a:latin typeface="Times New Roman" pitchFamily="18" charset="0"/>
                <a:cs typeface="Times New Roman" pitchFamily="18" charset="0"/>
              </a:rPr>
              <a:t>Плотность населения — 16,44 чел./км</a:t>
            </a:r>
            <a:r>
              <a:rPr lang="ru-RU" baseline="30000" dirty="0">
                <a:latin typeface="Times New Roman" pitchFamily="18" charset="0"/>
                <a:cs typeface="Times New Roman" pitchFamily="18" charset="0"/>
              </a:rPr>
              <a:t>2</a:t>
            </a:r>
            <a:r>
              <a:rPr lang="ru-RU" dirty="0">
                <a:latin typeface="Times New Roman" pitchFamily="18" charset="0"/>
                <a:cs typeface="Times New Roman" pitchFamily="18" charset="0"/>
              </a:rPr>
              <a:t>. Городское население — 75,1 %. </a:t>
            </a:r>
          </a:p>
          <a:p>
            <a:endParaRPr lang="ru-RU" dirty="0">
              <a:latin typeface="Times New Roman" pitchFamily="18" charset="0"/>
              <a:cs typeface="Times New Roman" pitchFamily="18" charset="0"/>
            </a:endParaRPr>
          </a:p>
          <a:p>
            <a:r>
              <a:rPr lang="ru-RU" dirty="0">
                <a:latin typeface="Times New Roman" pitchFamily="18" charset="0"/>
                <a:cs typeface="Times New Roman" pitchFamily="18" charset="0"/>
              </a:rPr>
              <a:t>Национальный состав:</a:t>
            </a:r>
          </a:p>
          <a:p>
            <a:r>
              <a:rPr lang="ru-RU" dirty="0">
                <a:latin typeface="Times New Roman" pitchFamily="18" charset="0"/>
                <a:cs typeface="Times New Roman" pitchFamily="18" charset="0"/>
              </a:rPr>
              <a:t>Русские — 2 191 423 (87,1 %)</a:t>
            </a:r>
          </a:p>
          <a:p>
            <a:r>
              <a:rPr lang="ru-RU" dirty="0">
                <a:latin typeface="Times New Roman" pitchFamily="18" charset="0"/>
                <a:cs typeface="Times New Roman" pitchFamily="18" charset="0"/>
              </a:rPr>
              <a:t>Татары — 115 544 (4,6 %)</a:t>
            </a:r>
          </a:p>
          <a:p>
            <a:r>
              <a:rPr lang="ru-RU" dirty="0">
                <a:latin typeface="Times New Roman" pitchFamily="18" charset="0"/>
                <a:cs typeface="Times New Roman" pitchFamily="18" charset="0"/>
              </a:rPr>
              <a:t>Коми-пермяки — 81 084 (3,2 %)</a:t>
            </a:r>
          </a:p>
          <a:p>
            <a:r>
              <a:rPr lang="ru-RU" dirty="0">
                <a:latin typeface="Times New Roman" pitchFamily="18" charset="0"/>
                <a:cs typeface="Times New Roman" pitchFamily="18" charset="0"/>
              </a:rPr>
              <a:t>Башкиры — 32 730 (1,3 %)</a:t>
            </a:r>
          </a:p>
          <a:p>
            <a:r>
              <a:rPr lang="ru-RU" dirty="0">
                <a:latin typeface="Times New Roman" pitchFamily="18" charset="0"/>
                <a:cs typeface="Times New Roman" pitchFamily="18" charset="0"/>
              </a:rPr>
              <a:t>Удмурты — 20 819 (0,8 %)</a:t>
            </a:r>
          </a:p>
          <a:p>
            <a:r>
              <a:rPr lang="ru-RU" dirty="0">
                <a:latin typeface="Times New Roman" pitchFamily="18" charset="0"/>
                <a:cs typeface="Times New Roman" pitchFamily="18" charset="0"/>
              </a:rPr>
              <a:t>Украинцы — 16 269 (0,6 %)</a:t>
            </a:r>
          </a:p>
          <a:p>
            <a:r>
              <a:rPr lang="ru-RU" dirty="0">
                <a:latin typeface="Times New Roman" pitchFamily="18" charset="0"/>
                <a:cs typeface="Times New Roman" pitchFamily="18" charset="0"/>
              </a:rPr>
              <a:t>Белорусы — 6 570 (0,3 %)</a:t>
            </a:r>
          </a:p>
          <a:p>
            <a:r>
              <a:rPr lang="ru-RU" dirty="0">
                <a:latin typeface="Times New Roman" pitchFamily="18" charset="0"/>
                <a:cs typeface="Times New Roman" pitchFamily="18" charset="0"/>
              </a:rPr>
              <a:t>Немцы — 6 252 (0,3 %)</a:t>
            </a:r>
          </a:p>
          <a:p>
            <a:r>
              <a:rPr lang="ru-RU" dirty="0">
                <a:latin typeface="Times New Roman" pitchFamily="18" charset="0"/>
                <a:cs typeface="Times New Roman" pitchFamily="18" charset="0"/>
              </a:rPr>
              <a:t>Чуваши — 4 715 (0,2 %)</a:t>
            </a:r>
          </a:p>
          <a:p>
            <a:r>
              <a:rPr lang="ru-RU" dirty="0">
                <a:latin typeface="Times New Roman" pitchFamily="18" charset="0"/>
                <a:cs typeface="Times New Roman" pitchFamily="18" charset="0"/>
              </a:rPr>
              <a:t>Марийцы — 4 121 (0,2 %)</a:t>
            </a:r>
          </a:p>
          <a:p>
            <a:endParaRPr lang="ru-RU" dirty="0">
              <a:latin typeface="Times New Roman" pitchFamily="18" charset="0"/>
              <a:cs typeface="Times New Roman" pitchFamily="18" charset="0"/>
            </a:endParaRPr>
          </a:p>
          <a:p>
            <a:r>
              <a:rPr lang="ru-RU" dirty="0">
                <a:latin typeface="Times New Roman" pitchFamily="18" charset="0"/>
                <a:cs typeface="Times New Roman" pitchFamily="18" charset="0"/>
              </a:rPr>
              <a:t>Всего в Пермском крае проживают представители 125 национальностей.</a:t>
            </a:r>
          </a:p>
        </p:txBody>
      </p:sp>
    </p:spTree>
  </p:cSld>
  <p:clrMapOvr>
    <a:masterClrMapping/>
  </p:clrMapOvr>
  <p:transition>
    <p:dissolv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7504" y="0"/>
            <a:ext cx="4114800" cy="490066"/>
          </a:xfrm>
        </p:spPr>
        <p:txBody>
          <a:bodyPr>
            <a:normAutofit fontScale="90000"/>
          </a:bodyPr>
          <a:lstStyle/>
          <a:p>
            <a:r>
              <a:rPr lang="ru-RU" sz="1800" b="1" dirty="0" smtClean="0">
                <a:solidFill>
                  <a:schemeClr val="tx1"/>
                </a:solidFill>
              </a:rPr>
              <a:t>Промышленность Пермского края</a:t>
            </a:r>
            <a:endParaRPr lang="ru-RU" sz="1800" dirty="0">
              <a:solidFill>
                <a:schemeClr val="tx1"/>
              </a:solidFill>
            </a:endParaRPr>
          </a:p>
        </p:txBody>
      </p:sp>
      <p:sp>
        <p:nvSpPr>
          <p:cNvPr id="3" name="Содержимое 2"/>
          <p:cNvSpPr>
            <a:spLocks noGrp="1"/>
          </p:cNvSpPr>
          <p:nvPr>
            <p:ph sz="quarter" idx="1"/>
          </p:nvPr>
        </p:nvSpPr>
        <p:spPr>
          <a:xfrm>
            <a:off x="179512" y="548680"/>
            <a:ext cx="8568952" cy="6309320"/>
          </a:xfrm>
          <a:ln>
            <a:solidFill>
              <a:schemeClr val="tx1"/>
            </a:solidFill>
          </a:ln>
        </p:spPr>
        <p:txBody>
          <a:bodyPr>
            <a:normAutofit lnSpcReduction="10000"/>
          </a:bodyPr>
          <a:lstStyle/>
          <a:p>
            <a:pPr>
              <a:buNone/>
            </a:pPr>
            <a:r>
              <a:rPr lang="ru-RU" sz="1600" b="1" dirty="0" smtClean="0"/>
              <a:t>Пермский край</a:t>
            </a:r>
            <a:r>
              <a:rPr lang="ru-RU" sz="1600" dirty="0" smtClean="0"/>
              <a:t> – экономически развитый регион нашей страны. Наиболее развитые отрасли промышленности края: нефтяная, химическая и нефтехимическая, машиностроение, черная и цветная металлургия, лесопромышленный комплекс.</a:t>
            </a:r>
            <a:br>
              <a:rPr lang="ru-RU" sz="1600" dirty="0" smtClean="0"/>
            </a:br>
            <a:r>
              <a:rPr lang="ru-RU" sz="1600" b="1" dirty="0" smtClean="0"/>
              <a:t>Нефтегазовая промышленность Пермского края</a:t>
            </a:r>
            <a:r>
              <a:rPr lang="ru-RU" sz="1600" dirty="0" smtClean="0"/>
              <a:t/>
            </a:r>
            <a:br>
              <a:rPr lang="ru-RU" sz="1600" dirty="0" smtClean="0"/>
            </a:br>
            <a:r>
              <a:rPr lang="ru-RU" sz="1600" dirty="0" smtClean="0"/>
              <a:t>Добыча нефти в регионе составляет до 10 млн. тонн в год. Ведущая компания, занимающаяся нефтедобычей в Пермском крае - ООО «</a:t>
            </a:r>
            <a:r>
              <a:rPr lang="ru-RU" sz="1600" dirty="0" err="1" smtClean="0"/>
              <a:t>ЛУКойл</a:t>
            </a:r>
            <a:r>
              <a:rPr lang="ru-RU" sz="1600" dirty="0" smtClean="0"/>
              <a:t> - Пермь».</a:t>
            </a:r>
          </a:p>
          <a:p>
            <a:pPr>
              <a:buNone/>
            </a:pPr>
            <a:r>
              <a:rPr lang="ru-RU" sz="1600" b="1" dirty="0" smtClean="0"/>
              <a:t>    Машиностроение и металлообработка</a:t>
            </a:r>
            <a:r>
              <a:rPr lang="ru-RU" sz="1600" dirty="0" smtClean="0"/>
              <a:t/>
            </a:r>
            <a:br>
              <a:rPr lang="ru-RU" sz="1600" dirty="0" smtClean="0"/>
            </a:br>
            <a:r>
              <a:rPr lang="ru-RU" sz="1600" dirty="0" smtClean="0"/>
              <a:t>Центром машиностроительной промышленности региона является г. Пермь, административный центр области.</a:t>
            </a:r>
            <a:br>
              <a:rPr lang="ru-RU" sz="1600" dirty="0" smtClean="0"/>
            </a:br>
            <a:r>
              <a:rPr lang="ru-RU" sz="1600" dirty="0" smtClean="0"/>
              <a:t>АО "Пермские моторы", АО "</a:t>
            </a:r>
            <a:r>
              <a:rPr lang="ru-RU" sz="1600" dirty="0" err="1" smtClean="0"/>
              <a:t>Мотовилихинские</a:t>
            </a:r>
            <a:r>
              <a:rPr lang="ru-RU" sz="1600" dirty="0" smtClean="0"/>
              <a:t> заводы", машиностроительный завод имени Дзержинского, ПО "</a:t>
            </a:r>
            <a:r>
              <a:rPr lang="ru-RU" sz="1600" dirty="0" err="1" smtClean="0"/>
              <a:t>Велта</a:t>
            </a:r>
            <a:r>
              <a:rPr lang="ru-RU" sz="1600" dirty="0" smtClean="0"/>
              <a:t>", </a:t>
            </a:r>
            <a:r>
              <a:rPr lang="ru-RU" sz="1600" dirty="0" smtClean="0">
                <a:hlinkClick r:id="rId2"/>
              </a:rPr>
              <a:t>АО "</a:t>
            </a:r>
            <a:r>
              <a:rPr lang="ru-RU" sz="1600" dirty="0" err="1" smtClean="0">
                <a:hlinkClick r:id="rId2"/>
              </a:rPr>
              <a:t>Камкабель</a:t>
            </a:r>
            <a:r>
              <a:rPr lang="ru-RU" sz="1600" dirty="0" smtClean="0">
                <a:hlinkClick r:id="rId2"/>
              </a:rPr>
              <a:t>"</a:t>
            </a:r>
            <a:r>
              <a:rPr lang="ru-RU" sz="1600" dirty="0" smtClean="0"/>
              <a:t>(г. Пермь), НПО "Турбобур" (г. Кунгур), АО "Привод" (г. Лысьва).</a:t>
            </a:r>
          </a:p>
          <a:p>
            <a:pPr>
              <a:buNone/>
            </a:pPr>
            <a:r>
              <a:rPr lang="ru-RU" sz="1600" b="1" dirty="0" smtClean="0"/>
              <a:t>    Химическая промышленность</a:t>
            </a:r>
            <a:r>
              <a:rPr lang="ru-RU" sz="1600" dirty="0" smtClean="0"/>
              <a:t/>
            </a:r>
            <a:br>
              <a:rPr lang="ru-RU" sz="1600" dirty="0" smtClean="0"/>
            </a:br>
            <a:r>
              <a:rPr lang="ru-RU" sz="1600" dirty="0" smtClean="0"/>
              <a:t>Крупные предприятия, занимающиеся добычей и руды и производством калийных удобрений: ОАО «Сильвинит» (Соликамск), ОАО «</a:t>
            </a:r>
            <a:r>
              <a:rPr lang="ru-RU" sz="1600" dirty="0" err="1" smtClean="0"/>
              <a:t>Уралкалий</a:t>
            </a:r>
            <a:r>
              <a:rPr lang="ru-RU" sz="1600" dirty="0" smtClean="0"/>
              <a:t>» (Березники).</a:t>
            </a:r>
            <a:r>
              <a:rPr lang="ru-RU" sz="1600" b="1" dirty="0" smtClean="0"/>
              <a:t> </a:t>
            </a:r>
          </a:p>
          <a:p>
            <a:pPr>
              <a:buNone/>
            </a:pPr>
            <a:r>
              <a:rPr lang="ru-RU" sz="1600" b="1" dirty="0" smtClean="0"/>
              <a:t>    Металлургическая промышленность </a:t>
            </a:r>
            <a:r>
              <a:rPr lang="ru-RU" sz="1600" dirty="0" smtClean="0"/>
              <a:t/>
            </a:r>
            <a:br>
              <a:rPr lang="ru-RU" sz="1600" dirty="0" smtClean="0"/>
            </a:br>
            <a:r>
              <a:rPr lang="ru-RU" sz="1600" dirty="0" smtClean="0"/>
              <a:t>Чёрная металлургия - металлургические заводы в городах Лысьва, Нытва и Чусовой. </a:t>
            </a:r>
            <a:r>
              <a:rPr lang="ru-RU" sz="1600" dirty="0" smtClean="0">
                <a:hlinkClick r:id="rId3"/>
              </a:rPr>
              <a:t>ОАО «</a:t>
            </a:r>
            <a:r>
              <a:rPr lang="ru-RU" sz="1600" dirty="0" err="1" smtClean="0">
                <a:hlinkClick r:id="rId3"/>
              </a:rPr>
              <a:t>Чусовский</a:t>
            </a:r>
            <a:r>
              <a:rPr lang="ru-RU" sz="1600" dirty="0" smtClean="0">
                <a:hlinkClick r:id="rId3"/>
              </a:rPr>
              <a:t> металлургический завод»</a:t>
            </a:r>
            <a:r>
              <a:rPr lang="ru-RU" sz="1600" dirty="0" smtClean="0"/>
              <a:t> (г. Чусовой).</a:t>
            </a:r>
            <a:br>
              <a:rPr lang="ru-RU" sz="1600" dirty="0" smtClean="0"/>
            </a:br>
            <a:r>
              <a:rPr lang="ru-RU" sz="1600" dirty="0" smtClean="0"/>
              <a:t>Цветная металлургия - АО "</a:t>
            </a:r>
            <a:r>
              <a:rPr lang="ru-RU" sz="1600" dirty="0" err="1" smtClean="0"/>
              <a:t>Ависма</a:t>
            </a:r>
            <a:r>
              <a:rPr lang="ru-RU" sz="1600" dirty="0" smtClean="0"/>
              <a:t>" (г. Березники) и магниевый завод (г. Соликамск).</a:t>
            </a:r>
            <a:r>
              <a:rPr lang="ru-RU" sz="1600" b="1" dirty="0" smtClean="0"/>
              <a:t> </a:t>
            </a:r>
          </a:p>
          <a:p>
            <a:pPr>
              <a:buNone/>
            </a:pPr>
            <a:r>
              <a:rPr lang="ru-RU" sz="1600" b="1" dirty="0" smtClean="0"/>
              <a:t>    Энергетика</a:t>
            </a:r>
            <a:br>
              <a:rPr lang="ru-RU" sz="1600" b="1" dirty="0" smtClean="0"/>
            </a:br>
            <a:r>
              <a:rPr lang="ru-RU" sz="1600" dirty="0" err="1" smtClean="0">
                <a:hlinkClick r:id="rId4"/>
              </a:rPr>
              <a:t>Воткинская</a:t>
            </a:r>
            <a:r>
              <a:rPr lang="ru-RU" sz="1600" dirty="0" smtClean="0">
                <a:hlinkClick r:id="rId4"/>
              </a:rPr>
              <a:t> ГЭС</a:t>
            </a:r>
            <a:r>
              <a:rPr lang="ru-RU" sz="1600" dirty="0" smtClean="0"/>
              <a:t> – ГЭС на р. Кама, обеспечивает электроснабжение. Входит в Волжско-Камский каскад ГЭС.</a:t>
            </a:r>
            <a:endParaRPr lang="ru-RU" sz="1600" dirty="0"/>
          </a:p>
        </p:txBody>
      </p:sp>
      <p:sp>
        <p:nvSpPr>
          <p:cNvPr id="1026" name="AutoShape 2" descr="C:\Users\%D0%9A%D0%BE%D0%BD%D1%81%D1%82%D0%B0%D0%BD%D1%82%D0%B8%D0%BD\Desktop\i.webp"/>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Tree>
  </p:cSld>
  <p:clrMapOvr>
    <a:masterClrMapping/>
  </p:clrMapOvr>
  <p:transition>
    <p:dissolv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a:spLocks noGrp="1"/>
          </p:cNvSpPr>
          <p:nvPr>
            <p:ph type="title"/>
          </p:nvPr>
        </p:nvSpPr>
        <p:spPr>
          <a:xfrm>
            <a:off x="323527" y="476672"/>
            <a:ext cx="8352928" cy="490066"/>
          </a:xfrm>
        </p:spPr>
        <p:txBody>
          <a:bodyPr>
            <a:noAutofit/>
          </a:bodyPr>
          <a:lstStyle/>
          <a:p>
            <a:pPr algn="ctr"/>
            <a:r>
              <a:rPr lang="ru-RU" sz="3200" b="1" dirty="0" smtClean="0">
                <a:solidFill>
                  <a:schemeClr val="tx1"/>
                </a:solidFill>
              </a:rPr>
              <a:t>Промышленность Пермского края</a:t>
            </a:r>
            <a:endParaRPr lang="ru-RU" sz="3200" dirty="0">
              <a:solidFill>
                <a:schemeClr val="tx1"/>
              </a:solidFill>
            </a:endParaRPr>
          </a:p>
        </p:txBody>
      </p:sp>
      <p:pic>
        <p:nvPicPr>
          <p:cNvPr id="5" name="Рисунок 4" descr="GHRvGSYII88.jpg"/>
          <p:cNvPicPr>
            <a:picLocks noChangeAspect="1"/>
          </p:cNvPicPr>
          <p:nvPr/>
        </p:nvPicPr>
        <p:blipFill>
          <a:blip r:embed="rId2" cstate="print"/>
          <a:stretch>
            <a:fillRect/>
          </a:stretch>
        </p:blipFill>
        <p:spPr>
          <a:xfrm>
            <a:off x="168160" y="1340768"/>
            <a:ext cx="8508295" cy="4965411"/>
          </a:xfrm>
          <a:prstGeom prst="rect">
            <a:avLst/>
          </a:prstGeom>
        </p:spPr>
      </p:pic>
    </p:spTree>
  </p:cSld>
  <p:clrMapOvr>
    <a:masterClrMapping/>
  </p:clrMapOvr>
  <p:transition>
    <p:dissolv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3568" y="260648"/>
            <a:ext cx="7704856" cy="490066"/>
          </a:xfrm>
        </p:spPr>
        <p:txBody>
          <a:bodyPr>
            <a:noAutofit/>
          </a:bodyPr>
          <a:lstStyle/>
          <a:p>
            <a:pPr algn="ctr"/>
            <a:r>
              <a:rPr lang="ru-RU" sz="3200" b="1" dirty="0" smtClean="0">
                <a:solidFill>
                  <a:schemeClr val="tx1"/>
                </a:solidFill>
              </a:rPr>
              <a:t>Транспорт Пермского края</a:t>
            </a:r>
            <a:endParaRPr lang="ru-RU" sz="3200" b="1" dirty="0">
              <a:solidFill>
                <a:schemeClr val="tx1"/>
              </a:solidFill>
            </a:endParaRPr>
          </a:p>
        </p:txBody>
      </p:sp>
      <p:sp>
        <p:nvSpPr>
          <p:cNvPr id="3" name="Содержимое 2"/>
          <p:cNvSpPr>
            <a:spLocks noGrp="1"/>
          </p:cNvSpPr>
          <p:nvPr>
            <p:ph sz="quarter" idx="1"/>
          </p:nvPr>
        </p:nvSpPr>
        <p:spPr>
          <a:xfrm>
            <a:off x="179512" y="908720"/>
            <a:ext cx="8496944" cy="5565232"/>
          </a:xfrm>
        </p:spPr>
        <p:txBody>
          <a:bodyPr>
            <a:normAutofit/>
          </a:bodyPr>
          <a:lstStyle/>
          <a:p>
            <a:pPr>
              <a:buNone/>
            </a:pPr>
            <a:r>
              <a:rPr lang="ru-RU" sz="1900" b="1" dirty="0" smtClean="0"/>
              <a:t>   Транспортная инфраструктура</a:t>
            </a:r>
          </a:p>
          <a:p>
            <a:pPr>
              <a:buNone/>
            </a:pPr>
            <a:r>
              <a:rPr lang="ru-RU" sz="1900" dirty="0" smtClean="0"/>
              <a:t>    Транспортный комплекс является составной частью производственной и социальной инфраструктуры Пермского края и включает автомобильный, воздушный, железнодорожный, речной и трубопроводный виды. Элементами транспортного комплекса края также являются промышленный транспорт и городской общественный транспорт.</a:t>
            </a:r>
          </a:p>
          <a:p>
            <a:pPr>
              <a:buNone/>
            </a:pPr>
            <a:r>
              <a:rPr lang="ru-RU" sz="1900" b="1" dirty="0" smtClean="0"/>
              <a:t>    Инфраструктура автомобильного транспорта</a:t>
            </a:r>
          </a:p>
          <a:p>
            <a:pPr>
              <a:buNone/>
            </a:pPr>
            <a:r>
              <a:rPr lang="ru-RU" sz="1900" dirty="0" smtClean="0"/>
              <a:t>    Автомобильный транспорт является ведущим видом транспорта в Пермском крае по перевозкам грузов и пассажиров. Основой инфраструктуры автомобильного транспорта является автодорожная сеть, характеризующаяся протяженностью и качеством дорожного покрытия. Общая протяженность автомобильных дорог на начало 2006г. в крае составляла 21295км, в том числе с твердым покрытием - 16,2 тыс. км (76,1 %).</a:t>
            </a:r>
          </a:p>
          <a:p>
            <a:endParaRPr lang="ru-RU" dirty="0"/>
          </a:p>
        </p:txBody>
      </p:sp>
    </p:spTree>
  </p:cSld>
  <p:clrMapOvr>
    <a:masterClrMapping/>
  </p:clrMapOvr>
  <p:transition>
    <p:dissolve/>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Эркер">
  <a:themeElements>
    <a:clrScheme name="Эркер">
      <a:dk1>
        <a:sysClr val="windowText" lastClr="000000"/>
      </a:dk1>
      <a:lt1>
        <a:sysClr val="window" lastClr="FFFFFF"/>
      </a:lt1>
      <a:dk2>
        <a:srgbClr val="575F6D"/>
      </a:dk2>
      <a:lt2>
        <a:srgbClr val="FFF39D"/>
      </a:lt2>
      <a:accent1>
        <a:srgbClr val="FE8637"/>
      </a:accent1>
      <a:accent2>
        <a:srgbClr val="7598D9"/>
      </a:accent2>
      <a:accent3>
        <a:srgbClr val="B32C16"/>
      </a:accent3>
      <a:accent4>
        <a:srgbClr val="F5CD2D"/>
      </a:accent4>
      <a:accent5>
        <a:srgbClr val="AEBAD5"/>
      </a:accent5>
      <a:accent6>
        <a:srgbClr val="777C84"/>
      </a:accent6>
      <a:hlink>
        <a:srgbClr val="D2611C"/>
      </a:hlink>
      <a:folHlink>
        <a:srgbClr val="3B435B"/>
      </a:folHlink>
    </a:clrScheme>
    <a:fontScheme name="Эркер">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Эркер">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shade val="58000"/>
                <a:satMod val="125000"/>
              </a:schemeClr>
            </a:gs>
            <a:gs pos="40000">
              <a:schemeClr val="phClr">
                <a:tint val="90000"/>
                <a:shade val="90000"/>
                <a:satMod val="120000"/>
              </a:schemeClr>
            </a:gs>
            <a:gs pos="100000">
              <a:schemeClr val="phClr">
                <a:tint val="50000"/>
              </a:schemeClr>
            </a:gs>
          </a:gsLst>
          <a:lin ang="16200000" scaled="1"/>
        </a:gradFill>
        <a:blipFill>
          <a:blip xmlns:r="http://schemas.openxmlformats.org/officeDocument/2006/relationships" r:embed="rId1">
            <a:duotone>
              <a:schemeClr val="phClr">
                <a:shade val="80000"/>
              </a:schemeClr>
              <a:schemeClr val="phClr">
                <a:tint val="91000"/>
              </a:schemeClr>
            </a:duotone>
          </a:blip>
          <a:tile tx="0" ty="0" sx="40000" sy="50000" flip="y" algn="tl"/>
        </a:blip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Oriel</Template>
  <TotalTime>271</TotalTime>
  <Words>277</Words>
  <Application>Microsoft Office PowerPoint</Application>
  <PresentationFormat>Экран (4:3)</PresentationFormat>
  <Paragraphs>72</Paragraphs>
  <Slides>9</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9</vt:i4>
      </vt:variant>
    </vt:vector>
  </HeadingPairs>
  <TitlesOfParts>
    <vt:vector size="10" baseType="lpstr">
      <vt:lpstr>Эркер</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Промышленность Пермского края</vt:lpstr>
      <vt:lpstr>Промышленность Пермского края</vt:lpstr>
      <vt:lpstr>Транспорт Пермского края</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Акжигитова</dc:creator>
  <cp:lastModifiedBy>Пользователь Windows</cp:lastModifiedBy>
  <cp:revision>28</cp:revision>
  <dcterms:created xsi:type="dcterms:W3CDTF">2013-04-06T11:13:29Z</dcterms:created>
  <dcterms:modified xsi:type="dcterms:W3CDTF">2023-08-13T17:57:58Z</dcterms:modified>
</cp:coreProperties>
</file>