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72" r:id="rId12"/>
    <p:sldId id="265" r:id="rId13"/>
    <p:sldId id="266" r:id="rId14"/>
    <p:sldId id="269" r:id="rId15"/>
    <p:sldId id="268" r:id="rId16"/>
    <p:sldId id="270" r:id="rId17"/>
    <p:sldId id="271" r:id="rId18"/>
    <p:sldId id="275" r:id="rId19"/>
    <p:sldId id="273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860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76AE21-B1C8-4BD4-B15C-D876AF8AD85F}" type="datetimeFigureOut">
              <a:rPr lang="ru-RU" smtClean="0"/>
              <a:pPr/>
              <a:t>13.08.2023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39661C-F6C4-4927-AE9D-C56CAA3E1A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1137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39661C-F6C4-4927-AE9D-C56CAA3E1A83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9FA57-F994-4A17-B534-E7D7CBAC114D}" type="datetimeFigureOut">
              <a:rPr lang="ru-RU" smtClean="0"/>
              <a:pPr/>
              <a:t>13.08.2023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6BC2E-31B7-47A0-8AEA-D973D6CDEB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9FA57-F994-4A17-B534-E7D7CBAC114D}" type="datetimeFigureOut">
              <a:rPr lang="ru-RU" smtClean="0"/>
              <a:pPr/>
              <a:t>13.08.2023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6BC2E-31B7-47A0-8AEA-D973D6CDEB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9FA57-F994-4A17-B534-E7D7CBAC114D}" type="datetimeFigureOut">
              <a:rPr lang="ru-RU" smtClean="0"/>
              <a:pPr/>
              <a:t>13.08.2023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6BC2E-31B7-47A0-8AEA-D973D6CDEB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9FA57-F994-4A17-B534-E7D7CBAC114D}" type="datetimeFigureOut">
              <a:rPr lang="ru-RU" smtClean="0"/>
              <a:pPr/>
              <a:t>13.08.2023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6BC2E-31B7-47A0-8AEA-D973D6CDEB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9FA57-F994-4A17-B534-E7D7CBAC114D}" type="datetimeFigureOut">
              <a:rPr lang="ru-RU" smtClean="0"/>
              <a:pPr/>
              <a:t>13.08.2023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6BC2E-31B7-47A0-8AEA-D973D6CDEB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9FA57-F994-4A17-B534-E7D7CBAC114D}" type="datetimeFigureOut">
              <a:rPr lang="ru-RU" smtClean="0"/>
              <a:pPr/>
              <a:t>13.08.2023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6BC2E-31B7-47A0-8AEA-D973D6CDEB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9FA57-F994-4A17-B534-E7D7CBAC114D}" type="datetimeFigureOut">
              <a:rPr lang="ru-RU" smtClean="0"/>
              <a:pPr/>
              <a:t>13.08.2023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6BC2E-31B7-47A0-8AEA-D973D6CDEB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9FA57-F994-4A17-B534-E7D7CBAC114D}" type="datetimeFigureOut">
              <a:rPr lang="ru-RU" smtClean="0"/>
              <a:pPr/>
              <a:t>13.08.2023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6BC2E-31B7-47A0-8AEA-D973D6CDEB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9FA57-F994-4A17-B534-E7D7CBAC114D}" type="datetimeFigureOut">
              <a:rPr lang="ru-RU" smtClean="0"/>
              <a:pPr/>
              <a:t>13.08.2023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6BC2E-31B7-47A0-8AEA-D973D6CDEB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9FA57-F994-4A17-B534-E7D7CBAC114D}" type="datetimeFigureOut">
              <a:rPr lang="ru-RU" smtClean="0"/>
              <a:pPr/>
              <a:t>13.08.2023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6BC2E-31B7-47A0-8AEA-D973D6CDEB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9FA57-F994-4A17-B534-E7D7CBAC114D}" type="datetimeFigureOut">
              <a:rPr lang="ru-RU" smtClean="0"/>
              <a:pPr/>
              <a:t>13.08.2023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8D6BC2E-31B7-47A0-8AEA-D973D6CDEB6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push dir="u"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BC9FA57-F994-4A17-B534-E7D7CBAC114D}" type="datetimeFigureOut">
              <a:rPr lang="ru-RU" smtClean="0"/>
              <a:pPr/>
              <a:t>13.08.2023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8D6BC2E-31B7-47A0-8AEA-D973D6CDEB61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push dir="u"/>
    <p:sndAc>
      <p:stSnd>
        <p:snd r:embed="rId13" name="chimes.wav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71600" y="1785925"/>
            <a:ext cx="7200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Города </a:t>
            </a:r>
            <a:r>
              <a:rPr lang="ru-RU" sz="6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России</a:t>
            </a:r>
            <a:endParaRPr lang="ru-RU" sz="6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02939" y="3140968"/>
            <a:ext cx="413812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Мурманск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Documents and Settings\Поля\Рабочий стол\вмб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643050"/>
            <a:ext cx="8140021" cy="445763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643042" y="857232"/>
            <a:ext cx="5426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 Мурманске базируются и российские подлодки.</a:t>
            </a:r>
            <a:endParaRPr lang="ru-RU" dirty="0"/>
          </a:p>
        </p:txBody>
      </p:sp>
    </p:spTree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928670"/>
            <a:ext cx="307183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ysClr val="windowText" lastClr="000000"/>
                </a:solidFill>
                <a:latin typeface="Arial"/>
              </a:rPr>
              <a:t>Мурманские  биологи  исследуют состояние биоресурсов морей и проводят экологический мониторинг.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pic>
        <p:nvPicPr>
          <p:cNvPr id="11266" name="Picture 2" descr="C:\Documents and Settings\Поля\Рабочий стол\краб.jpg"/>
          <p:cNvPicPr>
            <a:picLocks noChangeAspect="1" noChangeArrowheads="1"/>
          </p:cNvPicPr>
          <p:nvPr/>
        </p:nvPicPr>
        <p:blipFill>
          <a:blip r:embed="rId3" cstate="print"/>
          <a:srcRect t="22358" r="12862"/>
          <a:stretch>
            <a:fillRect/>
          </a:stretch>
        </p:blipFill>
        <p:spPr bwMode="auto">
          <a:xfrm>
            <a:off x="214282" y="3571876"/>
            <a:ext cx="4314710" cy="2943207"/>
          </a:xfrm>
          <a:prstGeom prst="rect">
            <a:avLst/>
          </a:prstGeom>
          <a:noFill/>
        </p:spPr>
      </p:pic>
      <p:pic>
        <p:nvPicPr>
          <p:cNvPr id="11267" name="Picture 3" descr="C:\Documents and Settings\Поля\Рабочий стол\эко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285728"/>
            <a:ext cx="4729173" cy="3154321"/>
          </a:xfrm>
          <a:prstGeom prst="rect">
            <a:avLst/>
          </a:prstGeom>
          <a:noFill/>
        </p:spPr>
      </p:pic>
      <p:pic>
        <p:nvPicPr>
          <p:cNvPr id="11268" name="Picture 4" descr="C:\Documents and Settings\Поля\Рабочий стол\МГиЗ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3625260"/>
            <a:ext cx="4033858" cy="302906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Поля\Рабочий стол\мос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500042"/>
            <a:ext cx="5929354" cy="314216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282" y="142852"/>
            <a:ext cx="86439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ysClr val="windowText" lastClr="000000"/>
                </a:solidFill>
                <a:latin typeface="Arial"/>
              </a:rPr>
              <a:t>Мост через Кольский залив, ставший самым длинным мостом за Полярным кругом.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721" y="4000504"/>
            <a:ext cx="392908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ysClr val="windowText" lastClr="000000"/>
                </a:solidFill>
                <a:latin typeface="Arial"/>
              </a:rPr>
              <a:t>В городе существуют три музея:</a:t>
            </a:r>
            <a:r>
              <a:rPr lang="ru-RU" u="sng" dirty="0" smtClean="0">
                <a:solidFill>
                  <a:sysClr val="windowText" lastClr="000000"/>
                </a:solidFill>
                <a:latin typeface="Arial"/>
              </a:rPr>
              <a:t> </a:t>
            </a:r>
            <a:r>
              <a:rPr lang="ru-RU" dirty="0" smtClean="0">
                <a:solidFill>
                  <a:sysClr val="windowText" lastClr="000000"/>
                </a:solidFill>
                <a:latin typeface="Arial"/>
              </a:rPr>
              <a:t>краеведческий,  художественный и музей освоения Арктики, расположенный на борту атомного ледокола «Ленин»,  работают три профессиональных театра, филармония. А так же расположены 296 спортивных сооружений.</a:t>
            </a:r>
            <a:endParaRPr lang="ru-RU" dirty="0" smtClean="0">
              <a:solidFill>
                <a:sysClr val="windowText" lastClr="000000"/>
              </a:solidFill>
            </a:endParaRPr>
          </a:p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381750" y="3793222"/>
            <a:ext cx="228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252525"/>
                </a:solidFill>
                <a:latin typeface="Arial"/>
              </a:rPr>
              <a:t> </a:t>
            </a:r>
            <a:endParaRPr lang="ru-RU" dirty="0"/>
          </a:p>
        </p:txBody>
      </p:sp>
      <p:pic>
        <p:nvPicPr>
          <p:cNvPr id="6146" name="Picture 2" descr="C:\Documents and Settings\Поля\Рабочий стол\image7036927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3735675"/>
            <a:ext cx="4357718" cy="2946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142852"/>
            <a:ext cx="79296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252525"/>
                </a:solidFill>
                <a:latin typeface="Arial"/>
              </a:rPr>
              <a:t>В трёх районах города насчитывается более 30 памятников.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6221215"/>
            <a:ext cx="43934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  <a:latin typeface="Arial"/>
              </a:rPr>
              <a:t> памятник защитникам Советского</a:t>
            </a:r>
            <a:r>
              <a:rPr lang="ru-RU" u="sng" dirty="0" smtClean="0">
                <a:solidFill>
                  <a:sysClr val="windowText" lastClr="000000"/>
                </a:solidFill>
                <a:latin typeface="Arial"/>
              </a:rPr>
              <a:t> </a:t>
            </a:r>
            <a:r>
              <a:rPr lang="ru-RU" dirty="0" smtClean="0">
                <a:solidFill>
                  <a:sysClr val="windowText" lastClr="000000"/>
                </a:solidFill>
                <a:latin typeface="Arial"/>
              </a:rPr>
              <a:t>Заполярья (Мурманский </a:t>
            </a:r>
            <a:r>
              <a:rPr lang="ru-RU" dirty="0" smtClean="0">
                <a:solidFill>
                  <a:sysClr val="windowText" lastClr="000000"/>
                </a:solidFill>
                <a:latin typeface="Arial"/>
              </a:rPr>
              <a:t>Алёша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571480"/>
            <a:ext cx="38576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252525"/>
                </a:solidFill>
                <a:latin typeface="Arial"/>
              </a:rPr>
              <a:t>Памятник Кириллу и </a:t>
            </a:r>
            <a:r>
              <a:rPr lang="ru-RU" dirty="0" err="1" smtClean="0">
                <a:solidFill>
                  <a:srgbClr val="252525"/>
                </a:solidFill>
                <a:latin typeface="Arial"/>
              </a:rPr>
              <a:t>Мефодию</a:t>
            </a:r>
            <a:endParaRPr lang="ru-RU" dirty="0"/>
          </a:p>
        </p:txBody>
      </p:sp>
      <p:pic>
        <p:nvPicPr>
          <p:cNvPr id="7170" name="Picture 2" descr="C:\Documents and Settings\Поля\Рабочий стол\па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3571876"/>
            <a:ext cx="4030545" cy="2692404"/>
          </a:xfrm>
          <a:prstGeom prst="rect">
            <a:avLst/>
          </a:prstGeom>
          <a:noFill/>
        </p:spPr>
      </p:pic>
      <p:pic>
        <p:nvPicPr>
          <p:cNvPr id="7171" name="Picture 3" descr="C:\Documents and Settings\Поля\Рабочий стол\пам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2071678"/>
            <a:ext cx="3265737" cy="4357718"/>
          </a:xfrm>
          <a:prstGeom prst="rect">
            <a:avLst/>
          </a:prstGeom>
          <a:noFill/>
        </p:spPr>
      </p:pic>
      <p:pic>
        <p:nvPicPr>
          <p:cNvPr id="7172" name="Picture 4" descr="C:\Documents and Settings\Поля\Рабочий стол\памятн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857232"/>
            <a:ext cx="3956896" cy="264320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138146" y="1433851"/>
            <a:ext cx="34106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  <a:latin typeface="Arial"/>
              </a:rPr>
              <a:t>Памятник морякам, погибшим в мирное время</a:t>
            </a:r>
            <a:endParaRPr lang="ru-RU" dirty="0"/>
          </a:p>
        </p:txBody>
      </p:sp>
    </p:spTree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Documents and Settings\Поля\Рабочий стол\памтн жён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3643314"/>
            <a:ext cx="5352370" cy="3033940"/>
          </a:xfrm>
          <a:prstGeom prst="rect">
            <a:avLst/>
          </a:prstGeom>
          <a:noFill/>
        </p:spPr>
      </p:pic>
      <p:pic>
        <p:nvPicPr>
          <p:cNvPr id="8194" name="Picture 2" descr="C:\Documents and Settings\Поля\Рабочий стол\памят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571480"/>
            <a:ext cx="4933801" cy="329577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219520" y="1196752"/>
            <a:ext cx="38169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252525"/>
                </a:solidFill>
                <a:latin typeface="Arial"/>
              </a:rPr>
              <a:t>Скульптура рыбака у здания морского колледжа имени </a:t>
            </a:r>
            <a:r>
              <a:rPr lang="ru-RU" dirty="0" err="1" smtClean="0">
                <a:solidFill>
                  <a:srgbClr val="252525"/>
                </a:solidFill>
                <a:latin typeface="Arial"/>
              </a:rPr>
              <a:t>И.И.Месяцева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96502" y="4975618"/>
            <a:ext cx="29753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Памятник жёнам </a:t>
            </a:r>
            <a:r>
              <a:rPr lang="ru-RU" dirty="0" smtClean="0"/>
              <a:t>моряков</a:t>
            </a:r>
            <a:endParaRPr lang="ru-RU" dirty="0"/>
          </a:p>
        </p:txBody>
      </p:sp>
    </p:spTree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Поля\Рабочий стол\удив лн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785794"/>
            <a:ext cx="3167058" cy="3167058"/>
          </a:xfrm>
          <a:prstGeom prst="rect">
            <a:avLst/>
          </a:prstGeom>
          <a:noFill/>
        </p:spPr>
      </p:pic>
      <p:pic>
        <p:nvPicPr>
          <p:cNvPr id="9219" name="Picture 3" descr="C:\Documents and Settings\Поля\Рабочий стол\столбы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4071942"/>
            <a:ext cx="6386474" cy="2676513"/>
          </a:xfrm>
          <a:prstGeom prst="rect">
            <a:avLst/>
          </a:prstGeom>
          <a:noFill/>
        </p:spPr>
      </p:pic>
      <p:pic>
        <p:nvPicPr>
          <p:cNvPr id="9220" name="Picture 4" descr="C:\Documents and Settings\Поля\Рабочий стол\красот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1934" y="857232"/>
            <a:ext cx="4572000" cy="304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000232" y="357166"/>
            <a:ext cx="5122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Удивительная природа Кольского полуострова.</a:t>
            </a:r>
            <a:endParaRPr lang="ru-RU" dirty="0"/>
          </a:p>
        </p:txBody>
      </p:sp>
    </p:spTree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Поля\Рабочий стол\сияни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643314"/>
            <a:ext cx="4395080" cy="2933716"/>
          </a:xfrm>
          <a:prstGeom prst="rect">
            <a:avLst/>
          </a:prstGeom>
          <a:noFill/>
        </p:spPr>
      </p:pic>
      <p:pic>
        <p:nvPicPr>
          <p:cNvPr id="10243" name="Picture 3" descr="C:\Documents and Settings\Поля\Рабочий стол\с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214686"/>
            <a:ext cx="4122025" cy="2943449"/>
          </a:xfrm>
          <a:prstGeom prst="rect">
            <a:avLst/>
          </a:prstGeom>
          <a:noFill/>
        </p:spPr>
      </p:pic>
      <p:pic>
        <p:nvPicPr>
          <p:cNvPr id="10244" name="Picture 4" descr="C:\Documents and Settings\Поля\Рабочий стол\сев си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14744" y="357166"/>
            <a:ext cx="4729903" cy="314801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71538" y="1857364"/>
            <a:ext cx="2030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Северное сияние.</a:t>
            </a:r>
            <a:endParaRPr lang="ru-RU" dirty="0"/>
          </a:p>
        </p:txBody>
      </p:sp>
    </p:spTree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Поля\Рабочий стол\Село-Варзуга600.jpg"/>
          <p:cNvPicPr>
            <a:picLocks noChangeAspect="1" noChangeArrowheads="1"/>
          </p:cNvPicPr>
          <p:nvPr/>
        </p:nvPicPr>
        <p:blipFill>
          <a:blip r:embed="rId3" cstate="print"/>
          <a:srcRect b="6773"/>
          <a:stretch>
            <a:fillRect/>
          </a:stretch>
        </p:blipFill>
        <p:spPr bwMode="auto">
          <a:xfrm>
            <a:off x="714348" y="1015192"/>
            <a:ext cx="8072494" cy="564431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357422" y="1000108"/>
            <a:ext cx="40078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село Варзуга с 600-летней историей,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071538" y="285728"/>
            <a:ext cx="59917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Много ещё интересных и загадочных мест на </a:t>
            </a:r>
            <a:r>
              <a:rPr lang="ru-RU" dirty="0" err="1" smtClean="0"/>
              <a:t>Мурмане</a:t>
            </a:r>
            <a:r>
              <a:rPr lang="ru-RU" dirty="0" smtClean="0"/>
              <a:t>:</a:t>
            </a:r>
            <a:endParaRPr lang="ru-RU" dirty="0"/>
          </a:p>
        </p:txBody>
      </p:sp>
    </p:spTree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Поля\Рабочий стол\пирам 9000 в2р егип.jpg"/>
          <p:cNvPicPr>
            <a:picLocks noChangeAspect="1" noChangeArrowheads="1"/>
          </p:cNvPicPr>
          <p:nvPr/>
        </p:nvPicPr>
        <p:blipFill>
          <a:blip r:embed="rId3" cstate="print"/>
          <a:srcRect t="5277" b="5139"/>
          <a:stretch>
            <a:fillRect/>
          </a:stretch>
        </p:blipFill>
        <p:spPr bwMode="auto">
          <a:xfrm>
            <a:off x="4071934" y="285728"/>
            <a:ext cx="4572000" cy="3071834"/>
          </a:xfrm>
          <a:prstGeom prst="rect">
            <a:avLst/>
          </a:prstGeom>
          <a:noFill/>
        </p:spPr>
      </p:pic>
      <p:pic>
        <p:nvPicPr>
          <p:cNvPr id="14339" name="Picture 3" descr="C:\Documents and Settings\Поля\Рабочий стол\шахт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3429000"/>
            <a:ext cx="5143536" cy="321633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14282" y="1285860"/>
            <a:ext cx="37861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Пирамиды в два раза древнее египетских, им 9000 лет,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072198" y="4000504"/>
            <a:ext cx="23574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12-тикилометровая скважина, исследование которой прекращено в 1995 году,</a:t>
            </a:r>
            <a:endParaRPr lang="ru-RU" dirty="0"/>
          </a:p>
        </p:txBody>
      </p:sp>
    </p:spTree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C:\Documents and Settings\Поля\Рабочий стол\ша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3571876"/>
            <a:ext cx="4595846" cy="3079217"/>
          </a:xfrm>
          <a:prstGeom prst="rect">
            <a:avLst/>
          </a:prstGeom>
          <a:noFill/>
        </p:spPr>
      </p:pic>
      <p:pic>
        <p:nvPicPr>
          <p:cNvPr id="13316" name="Picture 4" descr="C:\Documents and Settings\Поля\Рабочий стол\камен дом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928670"/>
            <a:ext cx="4687916" cy="296877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0034" y="642918"/>
            <a:ext cx="382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Загадочные каменные сооружения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214942" y="2428868"/>
            <a:ext cx="35004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 монолитные шары неизвестного происхождения.</a:t>
            </a:r>
            <a:endParaRPr lang="ru-RU" dirty="0"/>
          </a:p>
        </p:txBody>
      </p:sp>
    </p:spTree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268760"/>
            <a:ext cx="435771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0" u="sng" dirty="0" smtClean="0">
                <a:latin typeface="Arial"/>
              </a:rPr>
              <a:t>Мурманск</a:t>
            </a:r>
            <a:r>
              <a:rPr lang="ru-RU" b="0" i="0" dirty="0" smtClean="0">
                <a:latin typeface="Arial"/>
              </a:rPr>
              <a:t> — </a:t>
            </a:r>
            <a:r>
              <a:rPr lang="ru-RU" strike="noStrike" dirty="0" smtClean="0">
                <a:latin typeface="Arial"/>
              </a:rPr>
              <a:t>крупнейший город</a:t>
            </a:r>
            <a:r>
              <a:rPr lang="ru-RU" dirty="0" smtClean="0">
                <a:latin typeface="Arial"/>
              </a:rPr>
              <a:t> на северо-западе России</a:t>
            </a:r>
            <a:r>
              <a:rPr lang="ru-RU" b="0" i="0" dirty="0" smtClean="0">
                <a:latin typeface="Arial"/>
              </a:rPr>
              <a:t>, расположенный за </a:t>
            </a:r>
            <a:r>
              <a:rPr lang="ru-RU" b="0" i="0" u="none" strike="noStrike" dirty="0" smtClean="0">
                <a:latin typeface="Arial"/>
              </a:rPr>
              <a:t>Северным полярным кругом</a:t>
            </a:r>
            <a:r>
              <a:rPr lang="ru-RU" b="0" i="0" dirty="0" smtClean="0">
                <a:latin typeface="Arial"/>
              </a:rPr>
              <a:t>. Мурманск находится на скалистом восточном побережье </a:t>
            </a:r>
            <a:r>
              <a:rPr lang="ru-RU" b="0" i="0" u="none" strike="noStrike" dirty="0" smtClean="0">
                <a:latin typeface="Arial"/>
              </a:rPr>
              <a:t>Кольского залива</a:t>
            </a:r>
            <a:r>
              <a:rPr lang="ru-RU" b="0" i="0" dirty="0" smtClean="0">
                <a:latin typeface="Arial"/>
              </a:rPr>
              <a:t> </a:t>
            </a:r>
            <a:r>
              <a:rPr lang="ru-RU" b="0" i="0" u="none" strike="noStrike" dirty="0" smtClean="0">
                <a:latin typeface="Arial"/>
              </a:rPr>
              <a:t>Баренцева моря</a:t>
            </a:r>
            <a:r>
              <a:rPr lang="ru-RU" b="0" i="0" dirty="0" smtClean="0">
                <a:latin typeface="Arial"/>
              </a:rPr>
              <a:t>. Один из крупнейших портов России.</a:t>
            </a:r>
          </a:p>
          <a:p>
            <a:r>
              <a:rPr lang="ru-RU" b="0" i="0" dirty="0" smtClean="0">
                <a:latin typeface="Arial"/>
              </a:rPr>
              <a:t>За оборону от немецких войск в годы </a:t>
            </a:r>
            <a:r>
              <a:rPr lang="ru-RU" b="0" i="0" u="none" strike="noStrike" dirty="0" smtClean="0">
                <a:latin typeface="Arial"/>
              </a:rPr>
              <a:t>Великой Отечественной войны</a:t>
            </a:r>
            <a:r>
              <a:rPr lang="ru-RU" b="0" i="0" dirty="0" smtClean="0">
                <a:latin typeface="Arial"/>
              </a:rPr>
              <a:t> Мурманску 6 мая 1985 года присвоено звание </a:t>
            </a:r>
            <a:r>
              <a:rPr lang="ru-RU" b="0" i="0" u="none" strike="noStrike" dirty="0" smtClean="0">
                <a:latin typeface="Arial"/>
              </a:rPr>
              <a:t>Города-героя</a:t>
            </a:r>
            <a:r>
              <a:rPr lang="ru-RU" b="0" i="0" dirty="0" smtClean="0">
                <a:latin typeface="Arial"/>
              </a:rPr>
              <a:t>. Награждён </a:t>
            </a:r>
            <a:r>
              <a:rPr lang="ru-RU" b="0" i="0" u="none" strike="noStrike" dirty="0" smtClean="0">
                <a:latin typeface="Arial"/>
              </a:rPr>
              <a:t>орденом Ленина</a:t>
            </a:r>
            <a:r>
              <a:rPr lang="ru-RU" b="0" i="0" dirty="0" smtClean="0">
                <a:latin typeface="Arial"/>
              </a:rPr>
              <a:t>, </a:t>
            </a:r>
            <a:r>
              <a:rPr lang="ru-RU" b="0" i="0" u="none" strike="noStrike" dirty="0" smtClean="0">
                <a:latin typeface="Arial"/>
              </a:rPr>
              <a:t>орденом Отечественной войны I степени</a:t>
            </a:r>
            <a:r>
              <a:rPr lang="ru-RU" b="0" i="0" dirty="0" smtClean="0">
                <a:latin typeface="Arial"/>
              </a:rPr>
              <a:t>, </a:t>
            </a:r>
            <a:r>
              <a:rPr lang="ru-RU" b="0" i="0" u="none" strike="noStrike" dirty="0" smtClean="0">
                <a:latin typeface="Arial"/>
              </a:rPr>
              <a:t>орденом Трудового Красного Знамени</a:t>
            </a:r>
            <a:r>
              <a:rPr lang="ru-RU" b="0" i="0" dirty="0" smtClean="0">
                <a:latin typeface="Arial"/>
              </a:rPr>
              <a:t> и </a:t>
            </a:r>
            <a:r>
              <a:rPr lang="ru-RU" b="0" i="0" u="none" strike="noStrike" dirty="0" smtClean="0">
                <a:latin typeface="Arial"/>
              </a:rPr>
              <a:t>медалью «Золотая Звезда»</a:t>
            </a:r>
            <a:r>
              <a:rPr lang="ru-RU" b="0" i="0" dirty="0" smtClean="0">
                <a:latin typeface="Arial"/>
              </a:rPr>
              <a:t>.</a:t>
            </a:r>
          </a:p>
        </p:txBody>
      </p:sp>
      <p:pic>
        <p:nvPicPr>
          <p:cNvPr id="2050" name="Picture 2" descr="C:\Documents and Settings\Поля\Рабочий стол\наград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764704"/>
            <a:ext cx="4286280" cy="570854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Поля\Рабочий стол\сейды лет к саамов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261517"/>
            <a:ext cx="8001056" cy="534591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28728" y="642918"/>
            <a:ext cx="60175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Сейды, которые называют летающими камнями саамов.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428604"/>
            <a:ext cx="78581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252525"/>
                </a:solidFill>
                <a:latin typeface="Arial"/>
              </a:rPr>
              <a:t>С</a:t>
            </a:r>
            <a:r>
              <a:rPr lang="ru-RU" b="0" i="0" dirty="0" smtClean="0">
                <a:solidFill>
                  <a:srgbClr val="252525"/>
                </a:solidFill>
                <a:latin typeface="Arial"/>
              </a:rPr>
              <a:t>лово «</a:t>
            </a:r>
            <a:r>
              <a:rPr lang="ru-RU" b="0" i="0" dirty="0" err="1" smtClean="0">
                <a:solidFill>
                  <a:srgbClr val="252525"/>
                </a:solidFill>
                <a:latin typeface="Arial"/>
              </a:rPr>
              <a:t>мурман</a:t>
            </a:r>
            <a:r>
              <a:rPr lang="ru-RU" b="0" i="0" dirty="0" smtClean="0">
                <a:solidFill>
                  <a:srgbClr val="252525"/>
                </a:solidFill>
                <a:latin typeface="Arial"/>
              </a:rPr>
              <a:t>» произошло от слова «</a:t>
            </a:r>
            <a:r>
              <a:rPr lang="ru-RU" b="0" i="0" dirty="0" err="1" smtClean="0">
                <a:solidFill>
                  <a:srgbClr val="252525"/>
                </a:solidFill>
                <a:latin typeface="Arial"/>
              </a:rPr>
              <a:t>norman</a:t>
            </a:r>
            <a:r>
              <a:rPr lang="ru-RU" b="0" i="0" dirty="0" smtClean="0">
                <a:solidFill>
                  <a:srgbClr val="252525"/>
                </a:solidFill>
                <a:latin typeface="Arial"/>
              </a:rPr>
              <a:t>», в переводе со скандинавских языков - «северный человек». Так называли Кольский </a:t>
            </a:r>
            <a:r>
              <a:rPr lang="ru-RU" b="0" i="0" dirty="0" err="1" smtClean="0">
                <a:solidFill>
                  <a:srgbClr val="252525"/>
                </a:solidFill>
                <a:latin typeface="Arial"/>
              </a:rPr>
              <a:t>п-в</a:t>
            </a:r>
            <a:r>
              <a:rPr lang="ru-RU" b="0" i="0" dirty="0" smtClean="0">
                <a:solidFill>
                  <a:srgbClr val="252525"/>
                </a:solidFill>
                <a:latin typeface="Arial"/>
              </a:rPr>
              <a:t>. В 1915 году, на восточном берегу Кольского залива Баренцева моря был основан Мурманский морской порт и  портовый посёлок </a:t>
            </a:r>
            <a:r>
              <a:rPr lang="ru-RU" i="0" dirty="0" smtClean="0">
                <a:solidFill>
                  <a:srgbClr val="252525"/>
                </a:solidFill>
                <a:latin typeface="Arial"/>
              </a:rPr>
              <a:t>Семёновский для </a:t>
            </a:r>
            <a:r>
              <a:rPr lang="ru-RU" b="0" i="0" dirty="0" smtClean="0">
                <a:solidFill>
                  <a:srgbClr val="252525"/>
                </a:solidFill>
                <a:latin typeface="Arial"/>
              </a:rPr>
              <a:t>выхода России в  </a:t>
            </a:r>
            <a:r>
              <a:rPr lang="ru-RU" b="0" i="0" u="none" strike="noStrike" dirty="0" smtClean="0">
                <a:latin typeface="Arial"/>
              </a:rPr>
              <a:t>Северный Ледовитый океан.</a:t>
            </a:r>
            <a:endParaRPr lang="ru-RU" dirty="0"/>
          </a:p>
        </p:txBody>
      </p:sp>
      <p:pic>
        <p:nvPicPr>
          <p:cNvPr id="3075" name="Picture 3" descr="C:\Documents and Settings\Поля\Рабочий стол\_000_map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428868"/>
            <a:ext cx="8422118" cy="411480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714356"/>
            <a:ext cx="45720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252525"/>
                </a:solidFill>
                <a:latin typeface="Arial"/>
              </a:rPr>
              <a:t>Город </a:t>
            </a:r>
            <a:r>
              <a:rPr lang="ru-RU" b="0" i="0" dirty="0" smtClean="0">
                <a:solidFill>
                  <a:srgbClr val="252525"/>
                </a:solidFill>
                <a:latin typeface="Arial"/>
              </a:rPr>
              <a:t>назвали </a:t>
            </a:r>
            <a:r>
              <a:rPr lang="ru-RU" i="0" dirty="0" err="1" smtClean="0">
                <a:solidFill>
                  <a:srgbClr val="252525"/>
                </a:solidFill>
                <a:latin typeface="Arial"/>
              </a:rPr>
              <a:t>Романов-на-Мурмане</a:t>
            </a:r>
            <a:r>
              <a:rPr lang="ru-RU" i="0" dirty="0" smtClean="0">
                <a:solidFill>
                  <a:srgbClr val="252525"/>
                </a:solidFill>
                <a:latin typeface="Arial"/>
              </a:rPr>
              <a:t>.</a:t>
            </a:r>
            <a:r>
              <a:rPr lang="ru-RU" b="0" i="0" dirty="0" smtClean="0">
                <a:solidFill>
                  <a:srgbClr val="252525"/>
                </a:solidFill>
                <a:latin typeface="Arial"/>
              </a:rPr>
              <a:t> 3 апреля 1917 года он получил своё нынешнее название — Мурманск. Официальной датой основания города считается 4 октября 1916 года, когда заложили храм в честь покровителя мореплавателей</a:t>
            </a:r>
            <a:r>
              <a:rPr lang="ru-RU" b="0" i="0" dirty="0" smtClean="0">
                <a:latin typeface="Arial"/>
              </a:rPr>
              <a:t> </a:t>
            </a:r>
            <a:r>
              <a:rPr lang="ru-RU" b="0" i="0" u="none" strike="noStrike" dirty="0" smtClean="0">
                <a:latin typeface="Arial"/>
              </a:rPr>
              <a:t>Николая </a:t>
            </a:r>
            <a:r>
              <a:rPr lang="ru-RU" b="0" i="0" u="none" strike="noStrike" dirty="0" err="1" smtClean="0">
                <a:latin typeface="Arial"/>
              </a:rPr>
              <a:t>Мирликийского</a:t>
            </a:r>
            <a:r>
              <a:rPr lang="ru-RU" b="0" i="0" u="none" strike="noStrike" dirty="0" smtClean="0">
                <a:latin typeface="Arial"/>
              </a:rPr>
              <a:t>.</a:t>
            </a:r>
            <a:endParaRPr lang="ru-RU" dirty="0" smtClean="0"/>
          </a:p>
        </p:txBody>
      </p:sp>
      <p:pic>
        <p:nvPicPr>
          <p:cNvPr id="4099" name="Picture 3" descr="C:\Documents and Settings\Поля\Рабочий стол\хра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857232"/>
            <a:ext cx="3835879" cy="5776301"/>
          </a:xfrm>
          <a:prstGeom prst="rect">
            <a:avLst/>
          </a:prstGeom>
          <a:noFill/>
        </p:spPr>
      </p:pic>
      <p:pic>
        <p:nvPicPr>
          <p:cNvPr id="4100" name="Picture 4" descr="C:\Documents and Settings\Поля\Рабочий стол\250px-Fondation_de_Mourmans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071810"/>
            <a:ext cx="4161544" cy="298244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285852" y="6215082"/>
            <a:ext cx="18639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Закладка храма.</a:t>
            </a:r>
            <a:endParaRPr lang="ru-RU" dirty="0"/>
          </a:p>
        </p:txBody>
      </p:sp>
    </p:spTree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571480"/>
            <a:ext cx="278608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ysClr val="windowText" lastClr="000000"/>
                </a:solidFill>
                <a:latin typeface="Arial"/>
              </a:rPr>
              <a:t>К началу 1920-х годов город представлял беспорядочное скопление лачуг, рыбный промысел пришёл в упадок. Со второй половины 1920-х годов город стал быстро развиваться.</a:t>
            </a:r>
            <a:r>
              <a:rPr lang="ru-RU" dirty="0" smtClean="0">
                <a:solidFill>
                  <a:srgbClr val="252525"/>
                </a:solidFill>
                <a:latin typeface="Arial"/>
              </a:rPr>
              <a:t> С 1933 года Мурманск являлся одной из баз снабжения и судоремонта для Северного флота, был создан рыбный порт, который обеспечивал поставки по двести тысяч тонн рыбы ежегодно.</a:t>
            </a:r>
            <a:endParaRPr lang="ru-RU" dirty="0" smtClean="0"/>
          </a:p>
          <a:p>
            <a:endParaRPr lang="ru-RU" dirty="0">
              <a:solidFill>
                <a:sysClr val="windowText" lastClr="000000"/>
              </a:solidFill>
            </a:endParaRPr>
          </a:p>
        </p:txBody>
      </p:sp>
      <p:pic>
        <p:nvPicPr>
          <p:cNvPr id="1027" name="Picture 3" descr="C:\Documents and Settings\Поля\Рабочий стол\ры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43372" y="3929066"/>
            <a:ext cx="4064781" cy="270985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214942" y="3500438"/>
            <a:ext cx="1889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Морская гавань.</a:t>
            </a:r>
            <a:endParaRPr lang="ru-RU" dirty="0"/>
          </a:p>
        </p:txBody>
      </p:sp>
      <p:pic>
        <p:nvPicPr>
          <p:cNvPr id="1028" name="Picture 4" descr="C:\Documents and Settings\Поля\Рабочий стол\кр кор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1802" y="357166"/>
            <a:ext cx="5820644" cy="318749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928670"/>
            <a:ext cx="80010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ysClr val="windowText" lastClr="000000"/>
                </a:solidFill>
                <a:latin typeface="Arial"/>
              </a:rPr>
              <a:t>В ходе Великой Отечественной войны по количеству и плотности нанесённых по городу бомбовых ударов Мурманск уступает лишь Сталинграду. В результате бомбардировок было уничтожено три четверти построек.</a:t>
            </a:r>
            <a:r>
              <a:rPr lang="ru-RU" dirty="0" smtClean="0">
                <a:solidFill>
                  <a:sysClr val="windowText" lastClr="000000"/>
                </a:solidFill>
              </a:rPr>
              <a:t> </a:t>
            </a:r>
            <a:r>
              <a:rPr lang="ru-RU" dirty="0" smtClean="0">
                <a:solidFill>
                  <a:sysClr val="windowText" lastClr="000000"/>
                </a:solidFill>
                <a:latin typeface="Arial"/>
              </a:rPr>
              <a:t>7 октября 1944 года советские войска начали в Заполярье наступательную операцию, и угроза Мурманску была снята.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00232" y="6286520"/>
            <a:ext cx="54292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Пожар после бомбардировки города, 1942 год</a:t>
            </a:r>
            <a:endParaRPr lang="ru-RU" dirty="0"/>
          </a:p>
        </p:txBody>
      </p:sp>
      <p:pic>
        <p:nvPicPr>
          <p:cNvPr id="2051" name="Picture 3" descr="C:\Documents and Settings\Поля\Рабочий стол\250px-Мурманск_Пожар_после_налета._1942_г.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2571744"/>
            <a:ext cx="5072098" cy="363500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285728"/>
            <a:ext cx="90011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252525"/>
                </a:solidFill>
                <a:latin typeface="Arial"/>
              </a:rPr>
              <a:t>В первые послевоенные годы были построены промышленные предприятия, причальные линии, объекты социальной инфраструктуры, телевизионный комплекс. Город был восстановлен к началу 1950-х годов. Значительное расширение территории Мурманска пришлось на 1970-е — начало 1980-х годов. В 2010-х заработала программа «К 100-летию города-героя Мурманска — без деревяшек». В 2016 году Мурманск будет праздновать 100-летний юбилей </a:t>
            </a:r>
            <a:endParaRPr lang="ru-RU" dirty="0"/>
          </a:p>
        </p:txBody>
      </p:sp>
      <p:pic>
        <p:nvPicPr>
          <p:cNvPr id="3075" name="Picture 3" descr="C:\Documents and Settings\Поля\Рабочий стол\дом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2243100"/>
            <a:ext cx="6000792" cy="450059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500042"/>
            <a:ext cx="842968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252525"/>
                </a:solidFill>
                <a:latin typeface="Arial"/>
              </a:rPr>
              <a:t>Население — 301 841 чел. (2016). Основными отраслями экономики Мурманска являются рыболовство и </a:t>
            </a:r>
            <a:r>
              <a:rPr lang="ru-RU" dirty="0" err="1" smtClean="0">
                <a:solidFill>
                  <a:srgbClr val="252525"/>
                </a:solidFill>
                <a:latin typeface="Arial"/>
              </a:rPr>
              <a:t>рыбопереработка</a:t>
            </a:r>
            <a:r>
              <a:rPr lang="ru-RU" dirty="0" smtClean="0">
                <a:solidFill>
                  <a:srgbClr val="252525"/>
                </a:solidFill>
                <a:latin typeface="Arial"/>
              </a:rPr>
              <a:t>, морской транспорт, судоремонт, морские, железнодорожные и автомобильные перевозки, металлообработка, пищевая промышленность, морская геология, геологоразведочные работы на шельфе арктических морей. </a:t>
            </a:r>
            <a:endParaRPr lang="ru-RU" dirty="0"/>
          </a:p>
        </p:txBody>
      </p:sp>
      <p:pic>
        <p:nvPicPr>
          <p:cNvPr id="4101" name="Picture 5" descr="C:\Documents and Settings\Поля\Рабочий стол\морвокз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5" y="1928803"/>
            <a:ext cx="4314810" cy="2857519"/>
          </a:xfrm>
          <a:prstGeom prst="rect">
            <a:avLst/>
          </a:prstGeom>
          <a:noFill/>
        </p:spPr>
      </p:pic>
      <p:pic>
        <p:nvPicPr>
          <p:cNvPr id="4102" name="Picture 6" descr="C:\Documents and Settings\Поля\Рабочий стол\жд во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6682" y="3714752"/>
            <a:ext cx="4660822" cy="2955455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430663" y="4823147"/>
            <a:ext cx="1348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Морвокзал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043970" y="3331130"/>
            <a:ext cx="13851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ж</a:t>
            </a:r>
            <a:r>
              <a:rPr lang="en-US" dirty="0" smtClean="0"/>
              <a:t>/</a:t>
            </a:r>
            <a:r>
              <a:rPr lang="ru-RU" dirty="0" smtClean="0"/>
              <a:t>д</a:t>
            </a:r>
            <a:r>
              <a:rPr lang="en-US" dirty="0" smtClean="0"/>
              <a:t> </a:t>
            </a:r>
            <a:r>
              <a:rPr lang="ru-RU" dirty="0" smtClean="0"/>
              <a:t>вокзал</a:t>
            </a:r>
            <a:endParaRPr lang="ru-RU" dirty="0"/>
          </a:p>
        </p:txBody>
      </p:sp>
    </p:spTree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572132" y="928670"/>
            <a:ext cx="321467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252525"/>
                </a:solidFill>
                <a:latin typeface="Arial"/>
              </a:rPr>
              <a:t>Мурманский порт состоит из трёх частей: Рыбный порт, Торговый порт и Пассажирский.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433926" y="5857892"/>
            <a:ext cx="1709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Погрузка </a:t>
            </a:r>
            <a:r>
              <a:rPr lang="ru-RU" dirty="0" smtClean="0"/>
              <a:t>угля</a:t>
            </a:r>
            <a:endParaRPr lang="ru-RU" dirty="0"/>
          </a:p>
        </p:txBody>
      </p:sp>
      <p:pic>
        <p:nvPicPr>
          <p:cNvPr id="5125" name="Picture 5" descr="C:\Documents and Settings\Поля\Рабочий стол\порт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571480"/>
            <a:ext cx="5286412" cy="3524275"/>
          </a:xfrm>
          <a:prstGeom prst="rect">
            <a:avLst/>
          </a:prstGeom>
          <a:noFill/>
        </p:spPr>
      </p:pic>
      <p:pic>
        <p:nvPicPr>
          <p:cNvPr id="5123" name="Picture 3" descr="C:\Documents and Settings\Поля\Рабочий стол\уголь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3643314"/>
            <a:ext cx="5356962" cy="303561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751</TotalTime>
  <Words>227</Words>
  <Application>Microsoft Office PowerPoint</Application>
  <PresentationFormat>Экран (4:3)</PresentationFormat>
  <Paragraphs>38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11</dc:creator>
  <cp:lastModifiedBy>Пользователь Windows</cp:lastModifiedBy>
  <cp:revision>81</cp:revision>
  <dcterms:created xsi:type="dcterms:W3CDTF">2016-05-01T17:18:43Z</dcterms:created>
  <dcterms:modified xsi:type="dcterms:W3CDTF">2023-08-13T17:42:56Z</dcterms:modified>
</cp:coreProperties>
</file>