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-91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216" y="1447801"/>
            <a:ext cx="6619244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216" y="4777380"/>
            <a:ext cx="6619244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231988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4800587"/>
            <a:ext cx="6619243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216" y="685800"/>
            <a:ext cx="6619244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7" y="5367325"/>
            <a:ext cx="6619242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858368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447800"/>
            <a:ext cx="6619244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657600"/>
            <a:ext cx="6619244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64206"/>
      </p:ext>
    </p:extLst>
  </p:cSld>
  <p:clrMapOvr>
    <a:masterClrMapping/>
  </p:clrMapOvr>
  <p:transition spd="slow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101" y="1447800"/>
            <a:ext cx="5999486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7800" y="3771174"/>
            <a:ext cx="5459737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4350657"/>
            <a:ext cx="6619244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721" y="971253"/>
            <a:ext cx="60143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7868" y="2613787"/>
            <a:ext cx="60143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66637360"/>
      </p:ext>
    </p:extLst>
  </p:cSld>
  <p:clrMapOvr>
    <a:masterClrMapping/>
  </p:clrMapOvr>
  <p:transition spd="slow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3124201"/>
            <a:ext cx="6619245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777381"/>
            <a:ext cx="661924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761398"/>
      </p:ext>
    </p:extLst>
  </p:cSld>
  <p:clrMapOvr>
    <a:masterClrMapping/>
  </p:clrMapOvr>
  <p:transition spd="slow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710" y="198120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347" y="266700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2745" y="1981200"/>
            <a:ext cx="220218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4829" y="266700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1981200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3525" y="266700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4607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167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884227"/>
      </p:ext>
    </p:extLst>
  </p:cSld>
  <p:clrMapOvr>
    <a:masterClrMapping/>
  </p:clrMapOvr>
  <p:transition spd="slow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347" y="4250949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347" y="2209800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347" y="4827212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032" y="4250949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031" y="2209800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016" y="4827211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4250949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3525" y="2209800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3432" y="4827209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4607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167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514042"/>
      </p:ext>
    </p:extLst>
  </p:cSld>
  <p:clrMapOvr>
    <a:masterClrMapping/>
  </p:clrMapOvr>
  <p:transition spd="slow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020972"/>
      </p:ext>
    </p:extLst>
  </p:cSld>
  <p:clrMapOvr>
    <a:masterClrMapping/>
  </p:clrMapOvr>
  <p:transition spd="slow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8159" y="430214"/>
            <a:ext cx="131445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348" y="887414"/>
            <a:ext cx="5567362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111817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560415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2861734"/>
            <a:ext cx="6619243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777381"/>
            <a:ext cx="6619244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270746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485" y="2060576"/>
            <a:ext cx="3297254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870" y="2056093"/>
            <a:ext cx="3297256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475616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5" y="1905000"/>
            <a:ext cx="32972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485" y="2514600"/>
            <a:ext cx="3297254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0872" y="1905000"/>
            <a:ext cx="32972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0872" y="2514600"/>
            <a:ext cx="3297254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733115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355985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328935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5" y="1447800"/>
            <a:ext cx="2550798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462" y="1447800"/>
            <a:ext cx="3896998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5" y="3129281"/>
            <a:ext cx="2550797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785711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430" y="1854192"/>
            <a:ext cx="3819680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2160" y="1143000"/>
            <a:ext cx="24003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657600"/>
            <a:ext cx="3813734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411223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6"/>
            <a:ext cx="302775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8"/>
            <a:ext cx="1141809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6456759" y="1676400"/>
            <a:ext cx="211455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5999560" y="1"/>
            <a:ext cx="1202540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6454408" y="6096000"/>
            <a:ext cx="745301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828359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584" y="452718"/>
            <a:ext cx="7053542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4" y="2052919"/>
            <a:ext cx="6709906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2905" y="1828801"/>
            <a:ext cx="990599" cy="2285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F007BC7-C039-4AA9-A67C-22AA54D19AF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1206" y="3263398"/>
            <a:ext cx="3859795" cy="2286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4406" y="295730"/>
            <a:ext cx="62864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EBC9B-26FF-4247-9E20-0FA6E3A22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7212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slow">
    <p:pull/>
  </p:transition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1386" y="237393"/>
            <a:ext cx="6619244" cy="2069351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Морской транспорт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Елена\AppData\Local\Microsoft\Windows\INetCache\IE\LZBXEXQ1\port_ship_boot_sailing_vessel_yacht_sky_sailor_rigging-87693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683" y="4264268"/>
            <a:ext cx="3516923" cy="23446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Елена\AppData\Local\Microsoft\Windows\INetCache\IE\LZBXEXQ1\USC_Yantar_5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84" y="4264267"/>
            <a:ext cx="3408240" cy="23446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Елена\AppData\Local\Microsoft\Windows\INetCache\IE\X6MLRI54\USC_Yantar_3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124" y="2435229"/>
            <a:ext cx="3213954" cy="2387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5355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638" y="1169376"/>
            <a:ext cx="8748347" cy="5823851"/>
          </a:xfrm>
        </p:spPr>
        <p:txBody>
          <a:bodyPr>
            <a:normAutofit fontScale="92500" lnSpcReduction="10000"/>
          </a:bodyPr>
          <a:lstStyle/>
          <a:p>
            <a:r>
              <a:rPr lang="ru-RU" sz="1600" b="1" dirty="0"/>
              <a:t>Морской транспорт имеет важное значение в транспортной системе России: он стоит на третьем месте по грузообороту после железнодорожного и трубопроводного транспорта. </a:t>
            </a:r>
          </a:p>
          <a:p>
            <a:r>
              <a:rPr lang="ru-RU" sz="1600" b="1" dirty="0"/>
              <a:t>Морской транспорт также играет важную роль во внешнеэкономических связях страны и служит одним из основных источников получения валютных средств. </a:t>
            </a:r>
          </a:p>
          <a:p>
            <a:r>
              <a:rPr lang="ru-RU" sz="1600" b="1" dirty="0" smtClean="0"/>
              <a:t>Морской </a:t>
            </a:r>
            <a:r>
              <a:rPr lang="ru-RU" sz="1600" b="1" dirty="0"/>
              <a:t>транспорт по многим технико-экономическим показателям превосходит другие виды транспорта: морские перевозки на большие расстояния более дешевые; морские суда, особенно танкеры, отличаются самой большой единичной грузоподъемностью, а морские пути - практически неограниченной пропускной способностью; удельная энергоемкость перевозок невелика. </a:t>
            </a:r>
          </a:p>
          <a:p>
            <a:r>
              <a:rPr lang="ru-RU" sz="1600" b="1" dirty="0"/>
              <a:t>В то же время зависимость морского транспорта от природных условий (особенно в условиях замерзания морской акватории), необходимость создания на морских побережьях сложного и дорогостоящего портового хозяйства, удаленность от морских побережий основных экономических районов и центров страны, относительно слабые экономические и внешнеторговые связи со странами, расположенными за пределами Европы, ограничивают сферу его применения в России. </a:t>
            </a:r>
          </a:p>
          <a:p>
            <a:r>
              <a:rPr lang="ru-RU" sz="1600" b="1" dirty="0"/>
              <a:t>Россия имеет 39 портов и 22 портовых пункта. Длина причалов составляет 60, 5 тыс. км. Крупные порты - Санкт-Петербург, Мурманск, Архангельск, Астрахань, Новороссийск, Туапсе, Находка, Владивосток, Ванино и др. В связи с освоением природных ресурсов Крайнего Севера и Дальнего Востока обеспечена круглогодичная навигация в Норильск, на Ямал, Новую Землю. Здесь наибольшее значение имеют порты: Дудинка, </a:t>
            </a:r>
            <a:r>
              <a:rPr lang="ru-RU" sz="1600" b="1" dirty="0" err="1"/>
              <a:t>Игарка</a:t>
            </a:r>
            <a:r>
              <a:rPr lang="ru-RU" sz="1600" b="1" dirty="0"/>
              <a:t>, Тикси, </a:t>
            </a:r>
            <a:r>
              <a:rPr lang="ru-RU" sz="1600" b="1" dirty="0" err="1"/>
              <a:t>Певек</a:t>
            </a:r>
            <a:r>
              <a:rPr lang="ru-RU" sz="1600" b="1" dirty="0"/>
              <a:t>. </a:t>
            </a:r>
          </a:p>
          <a:p>
            <a:endParaRPr lang="ru-RU" sz="1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0" y="202223"/>
            <a:ext cx="7781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морского транспорта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05842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4988"/>
            <a:ext cx="7837065" cy="786997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846" y="1134208"/>
            <a:ext cx="8772451" cy="529688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Большие затраты на строительство судов и портов</a:t>
            </a:r>
          </a:p>
          <a:p>
            <a:r>
              <a:rPr lang="ru-RU" sz="2800" b="1" dirty="0" smtClean="0"/>
              <a:t>Сильно зависит от погодных условий</a:t>
            </a:r>
          </a:p>
          <a:p>
            <a:r>
              <a:rPr lang="ru-RU" sz="2800" b="1" dirty="0" smtClean="0"/>
              <a:t>Уменьшение объёма перевозок из-за снижения отечественного производства продукции</a:t>
            </a:r>
          </a:p>
          <a:p>
            <a:r>
              <a:rPr lang="ru-RU" sz="2800" b="1" dirty="0" smtClean="0"/>
              <a:t>Изношенность морского транспорта</a:t>
            </a:r>
          </a:p>
          <a:p>
            <a:r>
              <a:rPr lang="ru-RU" sz="2800" b="1" dirty="0" smtClean="0"/>
              <a:t>Низкая пропускная способность портов</a:t>
            </a:r>
          </a:p>
          <a:p>
            <a:r>
              <a:rPr lang="ru-RU" sz="2800" b="1" dirty="0" smtClean="0"/>
              <a:t>Экологическая( загрязнение окружающей среды)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9366615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283336"/>
            <a:ext cx="5267460" cy="6349284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sz="2800" dirty="0" smtClean="0"/>
              <a:t>Морской транспорт — вид водного транспорта. К морскому транспорту относится любое судно, способное передвигаться по водной поверхности (морей, океанов и прилегающих акваторий), а также просто находиться на плаву и выполняет при этом определенные функции, связанные с перевозкой, перевалкой, хранением, обработкой различных грузов; перевозкой и обслуживанием пассажиров.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007" y="1356719"/>
            <a:ext cx="3706798" cy="272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507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682" y="624253"/>
            <a:ext cx="4878179" cy="6045487"/>
          </a:xfrm>
        </p:spPr>
        <p:txBody>
          <a:bodyPr>
            <a:noAutofit/>
          </a:bodyPr>
          <a:lstStyle/>
          <a:p>
            <a:r>
              <a:rPr lang="ru-RU" b="1" dirty="0" smtClean="0"/>
              <a:t>Основная специализация морского транспорта - транспортировка крупных партий разнообразных по своим физико-химическим и другим не мене важным характеристикам грузов: генеральных грузов, грузов практически являющихся стратегическими для отдельных государств (сырье, нефть и др.), крупногабаритных, наливных и насыпных грузов, грузов в морских и универсальных контейнерах, грузов требующих соблюдения определенных обязательный условий перевозки (температурный режим, отсутствие вибраций и др.)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54515" y="1422469"/>
            <a:ext cx="3567868" cy="424731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Наиболее распространенными типами судов являются:</a:t>
            </a:r>
          </a:p>
          <a:p>
            <a:endParaRPr lang="ru-RU" b="1" dirty="0" smtClean="0"/>
          </a:p>
          <a:p>
            <a:r>
              <a:rPr lang="ru-RU" b="1" dirty="0" smtClean="0"/>
              <a:t>- Сухогруз</a:t>
            </a:r>
          </a:p>
          <a:p>
            <a:endParaRPr lang="ru-RU" b="1" dirty="0" smtClean="0"/>
          </a:p>
          <a:p>
            <a:r>
              <a:rPr lang="ru-RU" b="1" dirty="0" smtClean="0"/>
              <a:t>- Танкер</a:t>
            </a:r>
          </a:p>
          <a:p>
            <a:endParaRPr lang="ru-RU" b="1" dirty="0" smtClean="0"/>
          </a:p>
          <a:p>
            <a:r>
              <a:rPr lang="ru-RU" b="1" dirty="0" smtClean="0"/>
              <a:t>- Контейнеровоз</a:t>
            </a:r>
          </a:p>
          <a:p>
            <a:endParaRPr lang="ru-RU" b="1" dirty="0" smtClean="0"/>
          </a:p>
          <a:p>
            <a:r>
              <a:rPr lang="ru-RU" b="1" dirty="0" smtClean="0"/>
              <a:t>- Балкер</a:t>
            </a:r>
          </a:p>
          <a:p>
            <a:endParaRPr lang="ru-RU" b="1" dirty="0" smtClean="0"/>
          </a:p>
          <a:p>
            <a:r>
              <a:rPr lang="ru-RU" b="1" dirty="0" smtClean="0"/>
              <a:t>- </a:t>
            </a:r>
            <a:r>
              <a:rPr lang="ru-RU" b="1" dirty="0" err="1" smtClean="0"/>
              <a:t>Ролкер</a:t>
            </a:r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- Паром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154660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354" y="211015"/>
            <a:ext cx="7663632" cy="439615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b="1" u="sng" dirty="0" smtClean="0"/>
              <a:t>Сухогруз</a:t>
            </a:r>
            <a:r>
              <a:rPr lang="ru-RU" b="1" dirty="0" smtClean="0"/>
              <a:t> </a:t>
            </a:r>
            <a:r>
              <a:rPr lang="ru-RU" b="1" dirty="0"/>
              <a:t>- универсальный тип судна, основным предназначением которого является – перевозка грузов самого различного ассортимента, в том числе крупногабаритного и тяжеловесного. Для перевозки мясопродуктов, рыбы, овощей и фруктов – сухогрузы оборудованы холодильными установками. (Сухогруз - рефрижератор). Универсальность сухогруза выражена также в том, что на его борту имеется все необходимое оборудование для самостоятельного производства всех </a:t>
            </a:r>
            <a:r>
              <a:rPr lang="ru-RU" b="1" dirty="0" err="1"/>
              <a:t>погрузочно</a:t>
            </a:r>
            <a:r>
              <a:rPr lang="ru-RU" b="1" dirty="0"/>
              <a:t> – разгрузочных операций с грузом. Это позволяет судну производить швартовку в портах, на необорудованных причалах. Груз может быть размещен как в трюмах, так и на палубе. Главное требование к грузу – груз должен быть в упаковке.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991" y="4343401"/>
            <a:ext cx="3939473" cy="234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0634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716" y="259116"/>
            <a:ext cx="4958861" cy="618564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u="sng" dirty="0"/>
              <a:t>Танкер</a:t>
            </a:r>
            <a:r>
              <a:rPr lang="ru-RU" b="1" dirty="0"/>
              <a:t> - тип судна, предназначенный для перевозки груза находящихся в жидком или в случае с газами - в сжиженном состоянии. Перевозят нефтепродукты, грузы химической промышленности, удобрения, сжиженный газ. Конструкционно представляет собой большую «бочку» разделенную перегородками на отдельные емкости. В целях безопасности корпус сделан двойным, что – «</a:t>
            </a:r>
            <a:r>
              <a:rPr lang="ru-RU" b="1" dirty="0" smtClean="0"/>
              <a:t>как-бы</a:t>
            </a:r>
            <a:r>
              <a:rPr lang="ru-RU" b="1" dirty="0"/>
              <a:t>» должно предохранять его от повреждений. Но как показывает жизнь, каждый год, стабильно происходит по несколько аварий с участием танкеров и последующим загрязнением окружающей среды.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155" y="2206869"/>
            <a:ext cx="3985709" cy="264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9868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25" y="224266"/>
            <a:ext cx="5409127" cy="62848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u="sng" dirty="0" smtClean="0"/>
              <a:t>Контейнеровоз</a:t>
            </a:r>
            <a:r>
              <a:rPr lang="ru-RU" b="1" dirty="0" smtClean="0"/>
              <a:t> </a:t>
            </a:r>
            <a:r>
              <a:rPr lang="ru-RU" b="1" dirty="0"/>
              <a:t>- тип судна, как уже видно из названия предназначен для перевозки контейнеров. Удобность контейнера как универсальной тары для различных грузов, была по достоинству оценена в середине 20го века. Тогда же стали строиться и контейнеровозы. Не правда ли – ли удобно собрать груз в контейнер, доставить морем в порт назначения, а там контейнер с грузом отправить в конечную точку назначения любым другим видом транспорта (автотранспортом, авиатранспортом, железной дорогой). При этом, не производя над грузом лишних операций. Яркий пример </a:t>
            </a:r>
            <a:r>
              <a:rPr lang="ru-RU" b="1" dirty="0" err="1"/>
              <a:t>мультимодальной</a:t>
            </a:r>
            <a:r>
              <a:rPr lang="ru-RU" b="1" dirty="0"/>
              <a:t> грузоперевозки, с участием нескольких видов транспорта.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585" y="2708031"/>
            <a:ext cx="3274452" cy="200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0986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198508"/>
            <a:ext cx="7543800" cy="298789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600" b="1" u="sng" dirty="0" smtClean="0"/>
              <a:t>Балкер</a:t>
            </a:r>
            <a:r>
              <a:rPr lang="ru-RU" sz="2400" b="1" dirty="0" smtClean="0"/>
              <a:t> </a:t>
            </a:r>
            <a:r>
              <a:rPr lang="ru-RU" sz="2400" b="1" dirty="0"/>
              <a:t>- тип судна, назначение которого – перевозка насыпных, навалочных грузов. Руда, уголь, зерно и </a:t>
            </a:r>
            <a:r>
              <a:rPr lang="ru-RU" sz="2400" b="1" dirty="0" smtClean="0"/>
              <a:t>т.д</a:t>
            </a:r>
            <a:r>
              <a:rPr lang="ru-RU" sz="2400" b="1" dirty="0"/>
              <a:t>. Если танкер – для жидких грузов, то балкер – для сыпучих грузов. Конструктивно представляет собой одну большую емкость, разделенную на отдельные трюмы обрадованными различными дверками, крышками. Оборудования для самостоятельной погрузки – разгрузки не имеют.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034" y="3151300"/>
            <a:ext cx="4822265" cy="336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2148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5229" y="218942"/>
            <a:ext cx="4917540" cy="65295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600" b="1" u="sng" dirty="0" err="1"/>
              <a:t>Ролкер</a:t>
            </a:r>
            <a:r>
              <a:rPr lang="ru-RU" sz="2400" b="1" dirty="0"/>
              <a:t> - тип судна, специального назначения. Используется горизонтальный способ погрузки, или смешанный способ: горизонтальный и с помощью кранов – вертикально. Основной перевозимый груз - автотракторная и другая колесная техника, различные тележки, железнодорожные вагоны, контейнеры на автомобильных полуприцепах, а также грузы находящиеся на </a:t>
            </a:r>
            <a:r>
              <a:rPr lang="ru-RU" sz="2400" b="1" dirty="0" err="1"/>
              <a:t>европпалетах</a:t>
            </a:r>
            <a:r>
              <a:rPr lang="ru-RU" sz="2400" b="1" dirty="0"/>
              <a:t>. Погрузку груза в </a:t>
            </a:r>
            <a:r>
              <a:rPr lang="ru-RU" sz="2400" b="1" dirty="0" err="1"/>
              <a:t>ролкеры</a:t>
            </a:r>
            <a:r>
              <a:rPr lang="ru-RU" sz="2400" b="1" dirty="0"/>
              <a:t> удобна, и возможна практически на любых подходящих причалах, не требует специального оборудования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516" y="1714500"/>
            <a:ext cx="3962443" cy="325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3700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701" y="61547"/>
            <a:ext cx="7669370" cy="434018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600" b="1" u="sng" dirty="0"/>
              <a:t>Паром</a:t>
            </a:r>
            <a:r>
              <a:rPr lang="ru-RU" sz="2400" b="1" dirty="0"/>
              <a:t> – так же как и </a:t>
            </a:r>
            <a:r>
              <a:rPr lang="ru-RU" sz="2400" b="1" dirty="0" err="1"/>
              <a:t>ролкер</a:t>
            </a:r>
            <a:r>
              <a:rPr lang="ru-RU" sz="2400" b="1" dirty="0"/>
              <a:t>, производит загрузку техники накатом. Но при этом в отличии от </a:t>
            </a:r>
            <a:r>
              <a:rPr lang="ru-RU" sz="2400" b="1" dirty="0" err="1"/>
              <a:t>ролкеров</a:t>
            </a:r>
            <a:r>
              <a:rPr lang="ru-RU" sz="2400" b="1" dirty="0"/>
              <a:t> является пассажирским а не грузовым типом судна. Основное назначение парома – перевозка пассажиров, колесной техники и железнодорожных вагонов. Конструктивно состоят из нескольких нижних и верхних палуб. На одной из нижних палубах размещаются автомобили, на следующей палубе другой накатный груз, на верхних палубах пассажирские каюты, сервисные центры, ресторан, кафе и другие увеселительные заведения</a:t>
            </a:r>
            <a:r>
              <a:rPr lang="ru-RU" b="1" dirty="0"/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705" y="3886201"/>
            <a:ext cx="3135623" cy="290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7622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53</TotalTime>
  <Words>917</Words>
  <Application>Microsoft Office PowerPoint</Application>
  <PresentationFormat>Экран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Ион</vt:lpstr>
      <vt:lpstr>Морской транспорт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Проблемы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Морской транспорт</dc:title>
  <dc:creator>Виктор</dc:creator>
  <cp:lastModifiedBy>Пользователь Windows</cp:lastModifiedBy>
  <cp:revision>7</cp:revision>
  <dcterms:created xsi:type="dcterms:W3CDTF">2018-12-05T18:41:39Z</dcterms:created>
  <dcterms:modified xsi:type="dcterms:W3CDTF">2023-08-13T17:38:20Z</dcterms:modified>
</cp:coreProperties>
</file>