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5" r:id="rId1"/>
  </p:sldMasterIdLst>
  <p:notesMasterIdLst>
    <p:notesMasterId r:id="rId1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-552" y="-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A8B5A9-95F0-4F1F-B661-C49D311C1846}" type="datetimeFigureOut">
              <a:rPr lang="ru-RU" smtClean="0"/>
              <a:t>13.08.2023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EA0D6D-3F95-4F95-8B37-E893151B0D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43705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EA0D6D-3F95-4F95-8B37-E893151B0D68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02676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09800" y="4464028"/>
            <a:ext cx="9144000" cy="1641490"/>
          </a:xfrm>
        </p:spPr>
        <p:txBody>
          <a:bodyPr wrap="none" anchor="t">
            <a:normAutofit/>
          </a:bodyPr>
          <a:lstStyle>
            <a:lvl1pPr algn="r">
              <a:defRPr sz="9600" b="0" spc="-300">
                <a:gradFill flip="none" rotWithShape="1">
                  <a:gsLst>
                    <a:gs pos="32000">
                      <a:schemeClr val="tx1">
                        <a:lumMod val="89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8100000" scaled="1"/>
                  <a:tileRect/>
                </a:gra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  <a:latin typeface="+mj-lt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09799" y="3694375"/>
            <a:ext cx="9144000" cy="754025"/>
          </a:xfrm>
        </p:spPr>
        <p:txBody>
          <a:bodyPr anchor="b">
            <a:normAutofit/>
          </a:bodyPr>
          <a:lstStyle>
            <a:lvl1pPr marL="0" indent="0" algn="r">
              <a:buNone/>
              <a:defRPr sz="3200" b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CFC43-AF2B-45C0-B69F-B2A16E5309A2}" type="datetimeFigureOut">
              <a:rPr lang="ru-RU" smtClean="0"/>
              <a:t>13.08.2023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69C82-A620-498A-8FBA-26A3DFE75A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4631873"/>
      </p:ext>
    </p:extLst>
  </p:cSld>
  <p:clrMapOvr>
    <a:masterClrMapping/>
  </p:clrMapOvr>
  <p:transition spd="slow">
    <p:cover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367160"/>
            <a:ext cx="10515600" cy="81935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39788" y="987425"/>
            <a:ext cx="10515600" cy="337973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5186516"/>
            <a:ext cx="10514012" cy="682472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CFC43-AF2B-45C0-B69F-B2A16E5309A2}" type="datetimeFigureOut">
              <a:rPr lang="ru-RU" smtClean="0"/>
              <a:t>13.08.2023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69C82-A620-498A-8FBA-26A3DFE75A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1738804"/>
      </p:ext>
    </p:extLst>
  </p:cSld>
  <p:clrMapOvr>
    <a:masterClrMapping/>
  </p:clrMapOvr>
  <p:transition spd="slow">
    <p:cover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353434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4489399"/>
            <a:ext cx="10514012" cy="1501826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CFC43-AF2B-45C0-B69F-B2A16E5309A2}" type="datetimeFigureOut">
              <a:rPr lang="ru-RU" smtClean="0"/>
              <a:t>13.08.2023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69C82-A620-498A-8FBA-26A3DFE75A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1382694"/>
      </p:ext>
    </p:extLst>
  </p:cSld>
  <p:clrMapOvr>
    <a:masterClrMapping/>
  </p:clrMapOvr>
  <p:transition spd="slow">
    <p:cover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365125"/>
            <a:ext cx="9302752" cy="2992904"/>
          </a:xfrm>
        </p:spPr>
        <p:txBody>
          <a:bodyPr anchor="ctr"/>
          <a:lstStyle>
            <a:lvl1pPr>
              <a:defRPr sz="4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365557"/>
            <a:ext cx="875229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501729"/>
            <a:ext cx="10512424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CFC43-AF2B-45C0-B69F-B2A16E5309A2}" type="datetimeFigureOut">
              <a:rPr lang="ru-RU" smtClean="0"/>
              <a:t>13.08.2023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69C82-A620-498A-8FBA-26A3DFE75AED}" type="slidenum">
              <a:rPr lang="ru-RU" smtClean="0"/>
              <a:t>‹#›</a:t>
            </a:fld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1111044" y="7868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437812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632437760"/>
      </p:ext>
    </p:extLst>
  </p:cSld>
  <p:clrMapOvr>
    <a:masterClrMapping/>
  </p:clrMapOvr>
  <p:transition spd="slow">
    <p:cover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2326967"/>
            <a:ext cx="10515600" cy="2511835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4850581"/>
            <a:ext cx="10514012" cy="1140644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CFC43-AF2B-45C0-B69F-B2A16E5309A2}" type="datetimeFigureOut">
              <a:rPr lang="ru-RU" smtClean="0"/>
              <a:t>13.08.2023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69C82-A620-498A-8FBA-26A3DFE75A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0058396"/>
      </p:ext>
    </p:extLst>
  </p:cSld>
  <p:clrMapOvr>
    <a:masterClrMapping/>
  </p:clrMapOvr>
  <p:transition spd="slow">
    <p:cover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337282" y="188595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356798" y="257175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87994" y="1885950"/>
            <a:ext cx="2936241" cy="576262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buNone/>
              <a:defRPr lang="en-US"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77441" y="257175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29035" y="1885950"/>
            <a:ext cx="2932113" cy="576262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buNone/>
              <a:defRPr lang="en-US" sz="2400" b="0" dirty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29035" y="257175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CFC43-AF2B-45C0-B69F-B2A16E5309A2}" type="datetimeFigureOut">
              <a:rPr lang="ru-RU" smtClean="0"/>
              <a:t>13.08.2023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69C82-A620-498A-8FBA-26A3DFE75A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2412780"/>
      </p:ext>
    </p:extLst>
  </p:cSld>
  <p:clrMapOvr>
    <a:masterClrMapping/>
  </p:clrMapOvr>
  <p:transition spd="slow">
    <p:cover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332085" y="4297503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2085" y="2256354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332085" y="4873765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8997" y="4297503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568996" y="2256354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67644" y="4873764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04322" y="4297503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804321" y="2256354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804197" y="4873762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CFC43-AF2B-45C0-B69F-B2A16E5309A2}" type="datetimeFigureOut">
              <a:rPr lang="ru-RU" smtClean="0"/>
              <a:t>13.08.2023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69C82-A620-498A-8FBA-26A3DFE75A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0407608"/>
      </p:ext>
    </p:extLst>
  </p:cSld>
  <p:clrMapOvr>
    <a:masterClrMapping/>
  </p:clrMapOvr>
  <p:transition spd="slow">
    <p:cover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CFC43-AF2B-45C0-B69F-B2A16E5309A2}" type="datetimeFigureOut">
              <a:rPr lang="ru-RU" smtClean="0"/>
              <a:t>13.08.2023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69C82-A620-498A-8FBA-26A3DFE75A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1421856"/>
      </p:ext>
    </p:extLst>
  </p:cSld>
  <p:clrMapOvr>
    <a:masterClrMapping/>
  </p:clrMapOvr>
  <p:transition spd="slow">
    <p:cover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CFC43-AF2B-45C0-B69F-B2A16E5309A2}" type="datetimeFigureOut">
              <a:rPr lang="ru-RU" smtClean="0"/>
              <a:t>13.08.2023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69C82-A620-498A-8FBA-26A3DFE75A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7029427"/>
      </p:ext>
    </p:extLst>
  </p:cSld>
  <p:clrMapOvr>
    <a:masterClrMapping/>
  </p:clrMapOvr>
  <p:transition spd="slow">
    <p:cover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CFC43-AF2B-45C0-B69F-B2A16E5309A2}" type="datetimeFigureOut">
              <a:rPr lang="ru-RU" smtClean="0"/>
              <a:t>13.08.2023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69C82-A620-498A-8FBA-26A3DFE75A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0242947"/>
      </p:ext>
    </p:extLst>
  </p:cSld>
  <p:clrMapOvr>
    <a:masterClrMapping/>
  </p:clrMapOvr>
  <p:transition spd="slow">
    <p:cover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854532" y="4464028"/>
            <a:ext cx="9144000" cy="1641490"/>
          </a:xfrm>
        </p:spPr>
        <p:txBody>
          <a:bodyPr wrap="none" anchor="t">
            <a:normAutofit/>
          </a:bodyPr>
          <a:lstStyle>
            <a:lvl1pPr algn="l">
              <a:defRPr sz="9600" b="0" spc="-300">
                <a:gradFill flip="none" rotWithShape="1">
                  <a:gsLst>
                    <a:gs pos="32000">
                      <a:schemeClr val="tx1">
                        <a:lumMod val="89000"/>
                      </a:schemeClr>
                    </a:gs>
                    <a:gs pos="0">
                      <a:schemeClr val="bg1">
                        <a:lumMod val="47000"/>
                        <a:lumOff val="53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8100000" scaled="1"/>
                  <a:tileRect/>
                </a:gra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  <a:latin typeface="+mj-lt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854532" y="3693674"/>
            <a:ext cx="9144000" cy="754025"/>
          </a:xfrm>
        </p:spPr>
        <p:txBody>
          <a:bodyPr anchor="b">
            <a:normAutofit/>
          </a:bodyPr>
          <a:lstStyle>
            <a:lvl1pPr marL="0" indent="0" algn="l">
              <a:buNone/>
              <a:defRPr sz="3200" b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CFC43-AF2B-45C0-B69F-B2A16E5309A2}" type="datetimeFigureOut">
              <a:rPr lang="ru-RU" smtClean="0"/>
              <a:t>13.08.2023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69C82-A620-498A-8FBA-26A3DFE75A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538221"/>
      </p:ext>
    </p:extLst>
  </p:cSld>
  <p:clrMapOvr>
    <a:masterClrMapping/>
  </p:clrMapOvr>
  <p:transition spd="slow">
    <p:cover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20000" y="1825625"/>
            <a:ext cx="5025216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19840" y="1825625"/>
            <a:ext cx="503396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CFC43-AF2B-45C0-B69F-B2A16E5309A2}" type="datetimeFigureOut">
              <a:rPr lang="ru-RU" smtClean="0"/>
              <a:t>13.08.2023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69C82-A620-498A-8FBA-26A3DFE75A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5283283"/>
      </p:ext>
    </p:extLst>
  </p:cSld>
  <p:clrMapOvr>
    <a:masterClrMapping/>
  </p:clrMapOvr>
  <p:transition spd="slow">
    <p:cover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0000" y="1681163"/>
            <a:ext cx="5025216" cy="823912"/>
          </a:xfrm>
        </p:spPr>
        <p:txBody>
          <a:bodyPr anchor="b"/>
          <a:lstStyle>
            <a:lvl1pPr marL="0" indent="0">
              <a:buNone/>
              <a:defRPr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20000" y="2505075"/>
            <a:ext cx="5025216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19840" y="1681163"/>
            <a:ext cx="5035548" cy="823912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19840" y="2505075"/>
            <a:ext cx="503554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CFC43-AF2B-45C0-B69F-B2A16E5309A2}" type="datetimeFigureOut">
              <a:rPr lang="ru-RU" smtClean="0"/>
              <a:t>13.08.2023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69C82-A620-498A-8FBA-26A3DFE75A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6726861"/>
      </p:ext>
    </p:extLst>
  </p:cSld>
  <p:clrMapOvr>
    <a:masterClrMapping/>
  </p:clrMapOvr>
  <p:transition spd="slow">
    <p:cover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CFC43-AF2B-45C0-B69F-B2A16E5309A2}" type="datetimeFigureOut">
              <a:rPr lang="ru-RU" smtClean="0"/>
              <a:t>13.08.2023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69C82-A620-498A-8FBA-26A3DFE75A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8374075"/>
      </p:ext>
    </p:extLst>
  </p:cSld>
  <p:clrMapOvr>
    <a:masterClrMapping/>
  </p:clrMapOvr>
  <p:transition spd="slow">
    <p:cover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CFC43-AF2B-45C0-B69F-B2A16E5309A2}" type="datetimeFigureOut">
              <a:rPr lang="ru-RU" smtClean="0"/>
              <a:t>13.08.2023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69C82-A620-498A-8FBA-26A3DFE75A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2407810"/>
      </p:ext>
    </p:extLst>
  </p:cSld>
  <p:clrMapOvr>
    <a:masterClrMapping/>
  </p:clrMapOvr>
  <p:transition spd="slow">
    <p:cover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0000" y="2057400"/>
            <a:ext cx="3652025" cy="3811588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CFC43-AF2B-45C0-B69F-B2A16E5309A2}" type="datetimeFigureOut">
              <a:rPr lang="ru-RU" smtClean="0"/>
              <a:t>13.08.2023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69C82-A620-498A-8FBA-26A3DFE75A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7233966"/>
      </p:ext>
    </p:extLst>
  </p:cSld>
  <p:clrMapOvr>
    <a:masterClrMapping/>
  </p:clrMapOvr>
  <p:transition spd="slow">
    <p:cover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0000" y="2057400"/>
            <a:ext cx="3652025" cy="3811588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CFC43-AF2B-45C0-B69F-B2A16E5309A2}" type="datetimeFigureOut">
              <a:rPr lang="ru-RU" smtClean="0"/>
              <a:t>13.08.2023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69C82-A620-498A-8FBA-26A3DFE75A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5073731"/>
      </p:ext>
    </p:extLst>
  </p:cSld>
  <p:clrMapOvr>
    <a:masterClrMapping/>
  </p:clrMapOvr>
  <p:transition spd="slow">
    <p:cover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0000" y="1825625"/>
            <a:ext cx="102338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fld id="{D9FCFC43-AF2B-45C0-B69F-B2A16E5309A2}" type="datetimeFigureOut">
              <a:rPr lang="ru-RU" smtClean="0"/>
              <a:t>13.08.2023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fld id="{83B69C82-A620-498A-8FBA-26A3DFE75A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494692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  <p:sldLayoutId id="2147483687" r:id="rId12"/>
    <p:sldLayoutId id="2147483688" r:id="rId13"/>
    <p:sldLayoutId id="2147483689" r:id="rId14"/>
    <p:sldLayoutId id="2147483690" r:id="rId15"/>
    <p:sldLayoutId id="2147483691" r:id="rId16"/>
    <p:sldLayoutId id="2147483692" r:id="rId17"/>
  </p:sldLayoutIdLst>
  <p:transition spd="slow">
    <p:cover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b="0" kern="1200">
          <a:gradFill flip="none" rotWithShape="1">
            <a:gsLst>
              <a:gs pos="28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  <a:tileRect/>
          </a:gra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95880A3B-3A5B-4506-B52A-A192D89E500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271846" cy="4181230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DA4AD6AF-4632-4EAA-989A-C4E1C2769B7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1846" y="2417885"/>
            <a:ext cx="5920154" cy="4440115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1BD04744-E30A-4571-B88F-EB1C84A1C601}"/>
              </a:ext>
            </a:extLst>
          </p:cNvPr>
          <p:cNvSpPr txBox="1"/>
          <p:nvPr/>
        </p:nvSpPr>
        <p:spPr>
          <a:xfrm>
            <a:off x="6942242" y="512289"/>
            <a:ext cx="405595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>
                <a:latin typeface="Arial Black" panose="020B0A04020102020204" pitchFamily="34" charset="0"/>
              </a:rPr>
              <a:t>Белгород</a:t>
            </a:r>
          </a:p>
        </p:txBody>
      </p:sp>
    </p:spTree>
    <p:extLst>
      <p:ext uri="{BB962C8B-B14F-4D97-AF65-F5344CB8AC3E}">
        <p14:creationId xmlns:p14="http://schemas.microsoft.com/office/powerpoint/2010/main" val="194287458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7E1EE73C-F15B-4C1F-823D-1154D7B5253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4213" y="0"/>
            <a:ext cx="7137787" cy="6858000"/>
          </a:xfr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35339E94-E87B-4B4A-8E24-3E0017288E00}"/>
              </a:ext>
            </a:extLst>
          </p:cNvPr>
          <p:cNvSpPr txBox="1"/>
          <p:nvPr/>
        </p:nvSpPr>
        <p:spPr>
          <a:xfrm rot="10800000" flipV="1">
            <a:off x="211014" y="769835"/>
            <a:ext cx="4882109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i="0" dirty="0">
                <a:effectLst/>
                <a:latin typeface="Roboto"/>
              </a:rPr>
              <a:t>Почему Белгород</a:t>
            </a:r>
            <a:r>
              <a:rPr lang="ru-RU" sz="3600" b="1" i="0" dirty="0" smtClean="0">
                <a:effectLst/>
                <a:latin typeface="Roboto"/>
              </a:rPr>
              <a:t>?</a:t>
            </a:r>
          </a:p>
          <a:p>
            <a:pPr algn="ctr"/>
            <a:endParaRPr lang="ru-RU" sz="3600" b="1" i="0" dirty="0">
              <a:effectLst/>
              <a:latin typeface="Roboto"/>
            </a:endParaRPr>
          </a:p>
          <a:p>
            <a:r>
              <a:rPr lang="ru-RU" b="0" i="0" dirty="0">
                <a:effectLst/>
                <a:latin typeface="Roboto"/>
              </a:rPr>
              <a:t>История названия города связана с сочетанием слов «белый» и «город». Но ранее слово «город» означало еще и «крепость». Дословно получается, что Белгород – крепость из белого камня.</a:t>
            </a:r>
          </a:p>
          <a:p>
            <a:r>
              <a:rPr lang="ru-RU" b="0" i="0" dirty="0">
                <a:effectLst/>
                <a:latin typeface="Roboto"/>
              </a:rPr>
              <a:t>Другое предположение идет от названия горы, вблизи которой строился город. Можно утверждать, что Белгород – город на белой горе. В любом случае крепость предназначалась для обороны и со своей задачей успешно справлялась.</a:t>
            </a:r>
          </a:p>
          <a:p>
            <a:pPr algn="ctr"/>
            <a:r>
              <a:rPr lang="ru-RU" b="0" i="0" dirty="0">
                <a:solidFill>
                  <a:srgbClr val="333333"/>
                </a:solidFill>
                <a:effectLst/>
                <a:latin typeface="Roboto"/>
              </a:rPr>
              <a:t/>
            </a:r>
            <a:br>
              <a:rPr lang="ru-RU" b="0" i="0" dirty="0">
                <a:solidFill>
                  <a:srgbClr val="333333"/>
                </a:solidFill>
                <a:effectLst/>
                <a:latin typeface="Roboto"/>
              </a:rPr>
            </a:br>
            <a:endParaRPr lang="ru-RU" b="0" i="0" dirty="0">
              <a:effectLst/>
              <a:latin typeface="Roboto"/>
            </a:endParaRPr>
          </a:p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32044660"/>
      </p:ext>
    </p:extLst>
  </p:cSld>
  <p:clrMapOvr>
    <a:masterClrMapping/>
  </p:clrMapOvr>
  <p:transition spd="slow">
    <p:cover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9E1E0521-B822-446A-A498-B5F02122E48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7933" y="0"/>
            <a:ext cx="7984067" cy="6858000"/>
          </a:xfr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953072F0-B3DB-44EC-A0E9-2094C9225F14}"/>
              </a:ext>
            </a:extLst>
          </p:cNvPr>
          <p:cNvSpPr txBox="1"/>
          <p:nvPr/>
        </p:nvSpPr>
        <p:spPr>
          <a:xfrm>
            <a:off x="186267" y="438736"/>
            <a:ext cx="4021666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Arial" panose="020B0604020202020204" pitchFamily="34" charset="0"/>
              </a:rPr>
              <a:t>И</a:t>
            </a:r>
            <a:r>
              <a:rPr lang="ru-RU" b="0" i="0" dirty="0">
                <a:effectLst/>
                <a:latin typeface="Arial" panose="020B0604020202020204" pitchFamily="34" charset="0"/>
              </a:rPr>
              <a:t>стория этого города вполне возможно начинается с </a:t>
            </a:r>
            <a:r>
              <a:rPr lang="ru-RU" b="1" i="0" dirty="0">
                <a:effectLst/>
                <a:latin typeface="Arial" panose="020B0604020202020204" pitchFamily="34" charset="0"/>
              </a:rPr>
              <a:t>8</a:t>
            </a:r>
            <a:r>
              <a:rPr lang="ru-RU" b="0" i="0" dirty="0">
                <a:effectLst/>
                <a:latin typeface="Arial" panose="020B0604020202020204" pitchFamily="34" charset="0"/>
              </a:rPr>
              <a:t> века. Ученые до сих пор спорят, откуда город берет своё начало. Одни утверждают Киевскую Русь первого тысячелетия, а другие называют датой основания лишь сентябрь 1596.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b="0" i="0" dirty="0">
                <a:effectLst/>
                <a:latin typeface="Arial" panose="020B0604020202020204" pitchFamily="34" charset="0"/>
              </a:rPr>
              <a:t>Вдоль реки </a:t>
            </a:r>
            <a:r>
              <a:rPr lang="ru-RU" b="0" i="0" dirty="0" err="1">
                <a:effectLst/>
                <a:latin typeface="Arial" panose="020B0604020202020204" pitchFamily="34" charset="0"/>
              </a:rPr>
              <a:t>Везелица</a:t>
            </a:r>
            <a:r>
              <a:rPr lang="ru-RU" b="0" i="0" dirty="0">
                <a:effectLst/>
                <a:latin typeface="Arial" panose="020B0604020202020204" pitchFamily="34" charset="0"/>
              </a:rPr>
              <a:t> восточными славянами было основано поселение в </a:t>
            </a:r>
            <a:r>
              <a:rPr lang="ru-RU" b="1" i="0" dirty="0">
                <a:effectLst/>
                <a:latin typeface="Arial" panose="020B0604020202020204" pitchFamily="34" charset="0"/>
              </a:rPr>
              <a:t>10</a:t>
            </a:r>
            <a:r>
              <a:rPr lang="ru-RU" b="0" i="0" dirty="0">
                <a:effectLst/>
                <a:latin typeface="Arial" panose="020B0604020202020204" pitchFamily="34" charset="0"/>
              </a:rPr>
              <a:t> веке. Годом рождения города на тот момент принято считать </a:t>
            </a:r>
            <a:r>
              <a:rPr lang="ru-RU" b="1" i="0" dirty="0">
                <a:effectLst/>
                <a:latin typeface="Arial" panose="020B0604020202020204" pitchFamily="34" charset="0"/>
              </a:rPr>
              <a:t>995</a:t>
            </a:r>
            <a:r>
              <a:rPr lang="ru-RU" b="0" i="0" dirty="0">
                <a:effectLst/>
                <a:latin typeface="Arial" panose="020B0604020202020204" pitchFamily="34" charset="0"/>
              </a:rPr>
              <a:t> год. Территория, на котором был основан город, была прекрасна по словам некоторых письменных источников. Но здесь город долго не продержался и был разрушен.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14130830"/>
      </p:ext>
    </p:extLst>
  </p:cSld>
  <p:clrMapOvr>
    <a:masterClrMapping/>
  </p:clrMapOvr>
  <p:transition spd="slow">
    <p:cover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D240678C-ED53-4FCB-B0DE-5ED9C9497D0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9379" y="2162907"/>
            <a:ext cx="7528006" cy="4572000"/>
          </a:xfr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E4B9C71A-6A60-4961-AEF9-F50C942B7FC6}"/>
              </a:ext>
            </a:extLst>
          </p:cNvPr>
          <p:cNvSpPr txBox="1"/>
          <p:nvPr/>
        </p:nvSpPr>
        <p:spPr>
          <a:xfrm>
            <a:off x="640592" y="427741"/>
            <a:ext cx="1123255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0" i="0" dirty="0">
                <a:effectLst/>
                <a:latin typeface="Arial" panose="020B0604020202020204" pitchFamily="34" charset="0"/>
              </a:rPr>
              <a:t>По указу Фёдора Иоанновича следующая попытка заложить город здесь была в конце </a:t>
            </a:r>
            <a:r>
              <a:rPr lang="ru-RU" sz="2000" b="1" i="0" dirty="0">
                <a:effectLst/>
                <a:latin typeface="Arial" panose="020B0604020202020204" pitchFamily="34" charset="0"/>
              </a:rPr>
              <a:t>XVI</a:t>
            </a:r>
            <a:r>
              <a:rPr lang="ru-RU" sz="2000" b="0" i="0" dirty="0">
                <a:effectLst/>
                <a:latin typeface="Arial" panose="020B0604020202020204" pitchFamily="34" charset="0"/>
              </a:rPr>
              <a:t> века. Он был основан, как пограничная и защитная крепость. Побережье реки было заселено казаками для защиты от нападений татар. Крепость была основана в этом же году за короткое время Волконским и Ноздреватым. Вокруг города был большой запас воды от ручья и реки, а также Белая гора.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435422927"/>
      </p:ext>
    </p:extLst>
  </p:cSld>
  <p:clrMapOvr>
    <a:masterClrMapping/>
  </p:clrMapOvr>
  <p:transition spd="slow">
    <p:cover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87C6197-77D3-43D6-BDA7-F7CEF37675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b="0" i="0" dirty="0">
                <a:solidFill>
                  <a:schemeClr val="tx1"/>
                </a:solidFill>
                <a:effectLst/>
                <a:latin typeface="Roboto"/>
              </a:rPr>
              <a:t>Основные </a:t>
            </a:r>
            <a:r>
              <a:rPr lang="ru-RU" b="0" i="0" dirty="0" smtClean="0">
                <a:solidFill>
                  <a:schemeClr val="tx1"/>
                </a:solidFill>
                <a:effectLst/>
                <a:latin typeface="Roboto"/>
              </a:rPr>
              <a:t>моменты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1E872F99-7F60-4C9F-8D04-E83DAF2EDE7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2369" y="1125416"/>
            <a:ext cx="11421208" cy="5644662"/>
          </a:xfrm>
        </p:spPr>
        <p:txBody>
          <a:bodyPr>
            <a:normAutofit fontScale="92500" lnSpcReduction="10000"/>
          </a:bodyPr>
          <a:lstStyle/>
          <a:p>
            <a:r>
              <a:rPr lang="ru-RU" b="0" i="0" dirty="0">
                <a:solidFill>
                  <a:schemeClr val="tx1"/>
                </a:solidFill>
                <a:effectLst/>
                <a:latin typeface="Roboto"/>
              </a:rPr>
              <a:t>В наши дни Белгород – это крупный город с отлично развитой инфраструктурой, который является научным, экономическим, культурным и в то же время духовным центром.</a:t>
            </a:r>
          </a:p>
          <a:p>
            <a:r>
              <a:rPr lang="ru-RU" b="0" i="0" dirty="0">
                <a:solidFill>
                  <a:schemeClr val="tx1"/>
                </a:solidFill>
                <a:effectLst/>
                <a:latin typeface="Roboto"/>
              </a:rPr>
              <a:t>Город привлекает туристов своей великолепной архитектурой, многочисленными улочками (всего их в городе 576!), живописными бульварами и проспектами, общая длина которых – целых 460 км. Кроме того, Белгород – крупный транспортный узел страны.</a:t>
            </a:r>
          </a:p>
          <a:p>
            <a:r>
              <a:rPr lang="ru-RU" b="0" i="0" dirty="0">
                <a:solidFill>
                  <a:schemeClr val="tx1"/>
                </a:solidFill>
                <a:effectLst/>
                <a:latin typeface="Roboto"/>
              </a:rPr>
              <a:t>Следует отметить, что Белгород является обладателем наград за благоустроенность города.</a:t>
            </a:r>
          </a:p>
          <a:p>
            <a:r>
              <a:rPr lang="ru-RU" b="0" i="0" dirty="0">
                <a:solidFill>
                  <a:schemeClr val="tx1"/>
                </a:solidFill>
                <a:effectLst/>
                <a:latin typeface="Roboto"/>
              </a:rPr>
              <a:t>В Белгород следует приехать, чтобы посетить музеи города – Художественный и Литературный, а также побывать в Академическом театре им. Щепкина, осмотреть диораму «Курская битва» и посетить многочисленные соборы Белгорода.</a:t>
            </a:r>
          </a:p>
          <a:p>
            <a:r>
              <a:rPr lang="ru-RU" b="0" i="0" dirty="0">
                <a:solidFill>
                  <a:schemeClr val="tx1"/>
                </a:solidFill>
                <a:effectLst/>
                <a:latin typeface="Roboto"/>
              </a:rPr>
              <a:t>Туристы могут остановиться в одном из комфортабельных отелей Белгорода и перекусить в высококлассных ресторанах города.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21510358"/>
      </p:ext>
    </p:extLst>
  </p:cSld>
  <p:clrMapOvr>
    <a:masterClrMapping/>
  </p:clrMapOvr>
  <p:transition spd="slow">
    <p:cover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D2F495E5-C4DF-4CF9-A4D7-971E6B78E00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3216" y="328462"/>
            <a:ext cx="4580792" cy="6418932"/>
          </a:xfrm>
        </p:spPr>
      </p:pic>
      <p:sp>
        <p:nvSpPr>
          <p:cNvPr id="3" name="TextBox 2"/>
          <p:cNvSpPr txBox="1"/>
          <p:nvPr/>
        </p:nvSpPr>
        <p:spPr>
          <a:xfrm>
            <a:off x="1186961" y="2637692"/>
            <a:ext cx="413536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/>
              <a:t>Герб Белгорода</a:t>
            </a:r>
            <a:endParaRPr lang="ru-RU" sz="4400" b="1" dirty="0"/>
          </a:p>
        </p:txBody>
      </p:sp>
    </p:spTree>
    <p:extLst>
      <p:ext uri="{BB962C8B-B14F-4D97-AF65-F5344CB8AC3E}">
        <p14:creationId xmlns:p14="http://schemas.microsoft.com/office/powerpoint/2010/main" val="3603478511"/>
      </p:ext>
    </p:extLst>
  </p:cSld>
  <p:clrMapOvr>
    <a:masterClrMapping/>
  </p:clrMapOvr>
  <p:transition spd="slow">
    <p:cover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CBB7B04B-4899-41C9-B3CC-547A97E9B66E}"/>
              </a:ext>
            </a:extLst>
          </p:cNvPr>
          <p:cNvSpPr txBox="1"/>
          <p:nvPr/>
        </p:nvSpPr>
        <p:spPr>
          <a:xfrm>
            <a:off x="220333" y="242033"/>
            <a:ext cx="11719621" cy="612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/>
            <a:r>
              <a:rPr lang="ru-RU" sz="4400" b="1" i="0" dirty="0">
                <a:effectLst/>
                <a:latin typeface="Arial" pitchFamily="34" charset="0"/>
                <a:ea typeface="Arial Unicode MS" pitchFamily="34" charset="-128"/>
                <a:cs typeface="Arial" pitchFamily="34" charset="0"/>
              </a:rPr>
              <a:t>Значение и описание герба </a:t>
            </a:r>
            <a:r>
              <a:rPr lang="ru-RU" sz="4400" b="1" i="0" dirty="0" smtClean="0">
                <a:effectLst/>
                <a:latin typeface="Arial" pitchFamily="34" charset="0"/>
                <a:ea typeface="Arial Unicode MS" pitchFamily="34" charset="-128"/>
                <a:cs typeface="Arial" pitchFamily="34" charset="0"/>
              </a:rPr>
              <a:t>Белгорода</a:t>
            </a:r>
          </a:p>
          <a:p>
            <a:pPr algn="ctr" fontAlgn="base"/>
            <a:endParaRPr lang="ru-RU" sz="2800" b="1" i="0" dirty="0">
              <a:effectLst/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fontAlgn="base"/>
            <a:r>
              <a:rPr lang="ru-RU" sz="1700" b="0" i="0" dirty="0">
                <a:effectLst/>
                <a:latin typeface="Arial" pitchFamily="34" charset="0"/>
                <a:cs typeface="Arial" pitchFamily="34" charset="0"/>
              </a:rPr>
              <a:t>За каждым изображением на гербе скрывается зашифрованное значение. Описание символа Белгорода такое:</a:t>
            </a:r>
          </a:p>
          <a:p>
            <a:pPr fontAlgn="base">
              <a:buFont typeface="+mj-lt"/>
              <a:buAutoNum type="arabicPeriod"/>
            </a:pPr>
            <a:r>
              <a:rPr lang="ru-RU" sz="1700" b="0" i="0" dirty="0">
                <a:effectLst/>
                <a:latin typeface="Arial" pitchFamily="34" charset="0"/>
                <a:cs typeface="Arial" pitchFamily="34" charset="0"/>
              </a:rPr>
              <a:t>Поле на щите является отражением честности и доблести.</a:t>
            </a:r>
          </a:p>
          <a:p>
            <a:pPr fontAlgn="base">
              <a:buFont typeface="+mj-lt"/>
              <a:buAutoNum type="arabicPeriod"/>
            </a:pPr>
            <a:r>
              <a:rPr lang="ru-RU" sz="1700" b="0" i="0" dirty="0">
                <a:effectLst/>
                <a:latin typeface="Arial" pitchFamily="34" charset="0"/>
                <a:cs typeface="Arial" pitchFamily="34" charset="0"/>
              </a:rPr>
              <a:t>Земля несет надежду и радость.</a:t>
            </a:r>
          </a:p>
          <a:p>
            <a:pPr fontAlgn="base">
              <a:buFont typeface="+mj-lt"/>
              <a:buAutoNum type="arabicPeriod"/>
            </a:pPr>
            <a:r>
              <a:rPr lang="ru-RU" sz="1700" b="0" i="0" dirty="0">
                <a:effectLst/>
                <a:latin typeface="Arial" pitchFamily="34" charset="0"/>
                <a:cs typeface="Arial" pitchFamily="34" charset="0"/>
              </a:rPr>
              <a:t>Орел в народе является символом мудрости. Тот же смысл имеет и его изображение на эмблеме.</a:t>
            </a:r>
          </a:p>
          <a:p>
            <a:pPr fontAlgn="base">
              <a:buFont typeface="+mj-lt"/>
              <a:buAutoNum type="arabicPeriod"/>
            </a:pPr>
            <a:r>
              <a:rPr lang="ru-RU" sz="1700" b="0" i="0" dirty="0">
                <a:effectLst/>
                <a:latin typeface="Arial" pitchFamily="34" charset="0"/>
                <a:cs typeface="Arial" pitchFamily="34" charset="0"/>
              </a:rPr>
              <a:t>Лев – это знак милосердия и веры.</a:t>
            </a:r>
          </a:p>
          <a:p>
            <a:pPr fontAlgn="base"/>
            <a:r>
              <a:rPr lang="ru-RU" sz="1700" b="0" i="0" dirty="0">
                <a:effectLst/>
                <a:latin typeface="Arial" pitchFamily="34" charset="0"/>
                <a:cs typeface="Arial" pitchFamily="34" charset="0"/>
              </a:rPr>
              <a:t>Все вместе являются знаком воинской славы, всех россиян и населения Белгорода и области. Лев на эмблеме города 1730 г. означал победу над Швецией в битве под Полтавой. Орел на старом гербе был символом русского войска. Трава – это знак плодородия Белгородской земли.</a:t>
            </a:r>
          </a:p>
          <a:p>
            <a:pPr fontAlgn="base"/>
            <a:r>
              <a:rPr lang="ru-RU" sz="1700" b="0" i="0" dirty="0">
                <a:effectLst/>
                <a:latin typeface="Arial" pitchFamily="34" charset="0"/>
                <a:cs typeface="Arial" pitchFamily="34" charset="0"/>
              </a:rPr>
              <a:t>Значение имеют и выбранные цвета. На городском символе используются сразу несколько цветов, имеющих свое значение. </a:t>
            </a:r>
            <a:endParaRPr lang="ru-RU" sz="1700" b="0" i="0" dirty="0" smtClean="0">
              <a:effectLst/>
              <a:latin typeface="Arial" pitchFamily="34" charset="0"/>
              <a:cs typeface="Arial" pitchFamily="34" charset="0"/>
            </a:endParaRPr>
          </a:p>
          <a:p>
            <a:pPr fontAlgn="base"/>
            <a:r>
              <a:rPr lang="ru-RU" sz="1700" b="0" i="0" dirty="0" smtClean="0">
                <a:effectLst/>
                <a:latin typeface="Arial" pitchFamily="34" charset="0"/>
                <a:cs typeface="Arial" pitchFamily="34" charset="0"/>
              </a:rPr>
              <a:t>Это: лазоревый; зеленый; черный; золотой; красный; серебряный</a:t>
            </a:r>
            <a:r>
              <a:rPr lang="ru-RU" sz="1700" b="0" i="0" dirty="0">
                <a:effectLst/>
                <a:latin typeface="Arial" pitchFamily="34" charset="0"/>
                <a:cs typeface="Arial" pitchFamily="34" charset="0"/>
              </a:rPr>
              <a:t>.</a:t>
            </a:r>
          </a:p>
          <a:p>
            <a:pPr fontAlgn="base"/>
            <a:r>
              <a:rPr lang="ru-RU" sz="1700" b="0" i="0" dirty="0">
                <a:effectLst/>
                <a:latin typeface="Arial" pitchFamily="34" charset="0"/>
                <a:cs typeface="Arial" pitchFamily="34" charset="0"/>
              </a:rPr>
              <a:t>Лазоревый цвет – один из оттенков голубого. На всех эмблемах он по законам геральдики означает сразу несколько качеств: честность, преданность, решительность, целомудрие, милосердие, грацию и величественность.</a:t>
            </a:r>
          </a:p>
          <a:p>
            <a:pPr fontAlgn="base"/>
            <a:r>
              <a:rPr lang="ru-RU" sz="1700" b="0" i="0" dirty="0">
                <a:effectLst/>
                <a:latin typeface="Arial" pitchFamily="34" charset="0"/>
                <a:cs typeface="Arial" pitchFamily="34" charset="0"/>
              </a:rPr>
              <a:t>В зеленом цвете зашифровано изобилие, свобода и радость. Черный цвет всегда связывают с постоянством, осторожностью и мудростью. Золотой цвет связан с надежностью, милосердием и одновременно смирением.</a:t>
            </a:r>
          </a:p>
          <a:p>
            <a:pPr fontAlgn="base"/>
            <a:r>
              <a:rPr lang="ru-RU" sz="1700" b="0" i="0" dirty="0">
                <a:effectLst/>
                <a:latin typeface="Arial" pitchFamily="34" charset="0"/>
                <a:cs typeface="Arial" pitchFamily="34" charset="0"/>
              </a:rPr>
              <a:t>Цвет у клюва, когтей, языка тоже золотой не без причины. Все это знаки богатства, знатности и могущества. Глаза, зубы и когти серебряного цвета тоже имеют свое значение. За ними скрываются чистота и благородство.</a:t>
            </a:r>
          </a:p>
          <a:p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2743736163"/>
      </p:ext>
    </p:extLst>
  </p:cSld>
  <p:clrMapOvr>
    <a:masterClrMapping/>
  </p:clrMapOvr>
  <p:transition spd="slow">
    <p:cover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5E586A99-7E6A-4FE9-8E32-BC067992C2E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9000" y="-1"/>
            <a:ext cx="7493000" cy="6858001"/>
          </a:xfr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4377F82B-53CC-4075-A6A3-108266903C3E}"/>
              </a:ext>
            </a:extLst>
          </p:cNvPr>
          <p:cNvSpPr txBox="1"/>
          <p:nvPr/>
        </p:nvSpPr>
        <p:spPr>
          <a:xfrm>
            <a:off x="188969" y="861128"/>
            <a:ext cx="4272966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0" dirty="0">
                <a:effectLst/>
                <a:latin typeface="Roboto"/>
              </a:rPr>
              <a:t>Солнечные часы в Белгороде</a:t>
            </a:r>
            <a:r>
              <a:rPr lang="ru-RU" b="0" i="0" dirty="0">
                <a:effectLst/>
                <a:latin typeface="Roboto"/>
              </a:rPr>
              <a:t> </a:t>
            </a:r>
            <a:r>
              <a:rPr lang="ru-RU" b="0" i="0" dirty="0" smtClean="0">
                <a:effectLst/>
                <a:latin typeface="Roboto"/>
              </a:rPr>
              <a:t>- </a:t>
            </a:r>
            <a:r>
              <a:rPr lang="ru-RU" b="0" i="0" dirty="0">
                <a:effectLst/>
                <a:latin typeface="Roboto"/>
              </a:rPr>
              <a:t>красивая городская достопримечательность. Часы заметны издалека, из-за чего стали местом, у которого обычно назначают встречи. Автором 11-метровой композиции, сделанной из гранита и бронзы, является белгородский скульптор Тарас Костенко. Открытие скульптуры состоялось 4 августа 2008 года, к 65-й годовщине освобождения Белгорода от фашистских войск. Определить время по солнечным часам можно с точностью до 10 минут, но только в ясную погоду.</a:t>
            </a:r>
            <a:endParaRPr lang="ru-RU" b="0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66435594"/>
      </p:ext>
    </p:extLst>
  </p:cSld>
  <p:clrMapOvr>
    <a:masterClrMapping/>
  </p:clrMapOvr>
  <p:transition spd="slow">
    <p:cover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79C697D6-CB00-4ACA-8867-1BC3DFC5F8E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196667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0A1F73E8-1E44-48EA-AB86-E3DEDC4E9E49}"/>
              </a:ext>
            </a:extLst>
          </p:cNvPr>
          <p:cNvSpPr txBox="1"/>
          <p:nvPr/>
        </p:nvSpPr>
        <p:spPr>
          <a:xfrm>
            <a:off x="7341577" y="117693"/>
            <a:ext cx="4706488" cy="5786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0" dirty="0">
                <a:effectLst/>
                <a:latin typeface="Arial" pitchFamily="34" charset="0"/>
                <a:cs typeface="Arial" pitchFamily="34" charset="0"/>
              </a:rPr>
              <a:t>Музей-диорама </a:t>
            </a:r>
            <a:endParaRPr lang="ru-RU" sz="2400" b="1" i="0" dirty="0" smtClean="0">
              <a:effectLst/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2400" b="1" i="0" dirty="0" smtClean="0">
                <a:effectLst/>
                <a:latin typeface="Arial" pitchFamily="34" charset="0"/>
                <a:cs typeface="Arial" pitchFamily="34" charset="0"/>
              </a:rPr>
              <a:t>«</a:t>
            </a:r>
            <a:r>
              <a:rPr lang="ru-RU" sz="2400" b="1" i="0" dirty="0">
                <a:effectLst/>
                <a:latin typeface="Arial" pitchFamily="34" charset="0"/>
                <a:cs typeface="Arial" pitchFamily="34" charset="0"/>
              </a:rPr>
              <a:t>Курская </a:t>
            </a:r>
            <a:r>
              <a:rPr lang="ru-RU" sz="2400" b="1" i="0" dirty="0" smtClean="0">
                <a:effectLst/>
                <a:latin typeface="Arial" pitchFamily="34" charset="0"/>
                <a:cs typeface="Arial" pitchFamily="34" charset="0"/>
              </a:rPr>
              <a:t>битва» </a:t>
            </a:r>
          </a:p>
          <a:p>
            <a:pPr algn="ctr"/>
            <a:endParaRPr lang="ru-RU" b="1" i="0" dirty="0" smtClean="0">
              <a:effectLst/>
              <a:latin typeface="Arial" pitchFamily="34" charset="0"/>
              <a:cs typeface="Arial" pitchFamily="34" charset="0"/>
            </a:endParaRPr>
          </a:p>
          <a:p>
            <a:r>
              <a:rPr lang="ru-RU" sz="1600" b="1" i="0" dirty="0" smtClean="0">
                <a:effectLst/>
                <a:latin typeface="Arial" pitchFamily="34" charset="0"/>
                <a:cs typeface="Arial" pitchFamily="34" charset="0"/>
              </a:rPr>
              <a:t>Белгородское </a:t>
            </a:r>
            <a:r>
              <a:rPr lang="ru-RU" sz="1600" b="1" i="0" dirty="0">
                <a:effectLst/>
                <a:latin typeface="Arial" pitchFamily="34" charset="0"/>
                <a:cs typeface="Arial" pitchFamily="34" charset="0"/>
              </a:rPr>
              <a:t>направление»</a:t>
            </a:r>
            <a:r>
              <a:rPr lang="ru-RU" sz="1600" b="0" i="0" dirty="0">
                <a:effectLst/>
                <a:latin typeface="Arial" pitchFamily="34" charset="0"/>
                <a:cs typeface="Arial" pitchFamily="34" charset="0"/>
              </a:rPr>
              <a:t> </a:t>
            </a:r>
            <a:r>
              <a:rPr lang="ru-RU" sz="1600" b="0" i="0" dirty="0" smtClean="0">
                <a:effectLst/>
                <a:latin typeface="Arial" pitchFamily="34" charset="0"/>
                <a:cs typeface="Arial" pitchFamily="34" charset="0"/>
              </a:rPr>
              <a:t>- </a:t>
            </a:r>
            <a:r>
              <a:rPr lang="ru-RU" sz="1600" b="0" i="0" dirty="0">
                <a:effectLst/>
                <a:latin typeface="Arial" pitchFamily="34" charset="0"/>
                <a:cs typeface="Arial" pitchFamily="34" charset="0"/>
              </a:rPr>
              <a:t>самый посещаемый музей Белгорода. «Зал боевой славы», входящий в комплекс, был открыт в 1985 году, к 40-летию со дня Великой Победы. Затем музей закрыли, чтобы создать в нем крупнейшую в России диораму, посвященную Прохоровскому танковому сражению 12 июля 1943 года. Окончательно музей распахнул двери для посетителей в 1987 году, после завершения строительных и художественных работ. В первый же день после открытия, 4 августа, увидеть диораму пришли 50 тысяч человек. Площадь холста составляет 1005 м². В этом же зале размещен рельефный макет, рассказывающий об обстановке в день боя. Здание диорамы напоминает по форме дугу, поднятую на высокий цоколь. Перед ним установлен танк ИС-3, три миномета, самоходное орудие </a:t>
            </a:r>
            <a:r>
              <a:rPr lang="ru-RU" sz="1600" b="0" i="0" dirty="0" smtClean="0">
                <a:effectLst/>
                <a:latin typeface="Arial" pitchFamily="34" charset="0"/>
                <a:cs typeface="Arial" pitchFamily="34" charset="0"/>
              </a:rPr>
              <a:t>ИСУ-152.</a:t>
            </a:r>
            <a:endParaRPr lang="ru-RU" sz="16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1838043"/>
      </p:ext>
    </p:extLst>
  </p:cSld>
  <p:clrMapOvr>
    <a:masterClrMapping/>
  </p:clrMapOvr>
  <p:transition spd="slow">
    <p:cover/>
  </p:transition>
</p:sld>
</file>

<file path=ppt/theme/theme1.xml><?xml version="1.0" encoding="utf-8"?>
<a:theme xmlns:a="http://schemas.openxmlformats.org/drawingml/2006/main" name="Глубина">
  <a:themeElements>
    <a:clrScheme name="Глубина">
      <a:dk1>
        <a:sysClr val="windowText" lastClr="000000"/>
      </a:dk1>
      <a:lt1>
        <a:sysClr val="window" lastClr="FFFFFF"/>
      </a:lt1>
      <a:dk2>
        <a:srgbClr val="455F51"/>
      </a:dk2>
      <a:lt2>
        <a:srgbClr val="94D7E4"/>
      </a:lt2>
      <a:accent1>
        <a:srgbClr val="41AEBD"/>
      </a:accent1>
      <a:accent2>
        <a:srgbClr val="97E9D5"/>
      </a:accent2>
      <a:accent3>
        <a:srgbClr val="A2CF49"/>
      </a:accent3>
      <a:accent4>
        <a:srgbClr val="608F3D"/>
      </a:accent4>
      <a:accent5>
        <a:srgbClr val="F4DE3A"/>
      </a:accent5>
      <a:accent6>
        <a:srgbClr val="FCB11C"/>
      </a:accent6>
      <a:hlink>
        <a:srgbClr val="FBCA98"/>
      </a:hlink>
      <a:folHlink>
        <a:srgbClr val="D3B86D"/>
      </a:folHlink>
    </a:clrScheme>
    <a:fontScheme name="Глубина">
      <a:majorFont>
        <a:latin typeface="Corbel"/>
        <a:ea typeface=""/>
        <a:cs typeface=""/>
        <a:font script="Jpan" typeface="メイリオ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メイリオ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лубина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Depth" id="{7BEAFC2A-325C-49C4-AC08-2B765DA903F9}" vid="{1735E755-43E6-43AA-ABA2-C989ECC79AF5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TM04033923[[fn=Глубина]]</Template>
  <TotalTime>59</TotalTime>
  <Words>491</Words>
  <Application>Microsoft Office PowerPoint</Application>
  <PresentationFormat>Произвольный</PresentationFormat>
  <Paragraphs>34</Paragraphs>
  <Slides>9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Глубина</vt:lpstr>
      <vt:lpstr>Презентация PowerPoint</vt:lpstr>
      <vt:lpstr>Презентация PowerPoint</vt:lpstr>
      <vt:lpstr>Презентация PowerPoint</vt:lpstr>
      <vt:lpstr>Презентация PowerPoint</vt:lpstr>
      <vt:lpstr>Основные моменты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Никита Барышников</dc:creator>
  <cp:lastModifiedBy>Пользователь Windows</cp:lastModifiedBy>
  <cp:revision>4</cp:revision>
  <dcterms:created xsi:type="dcterms:W3CDTF">2022-04-26T18:34:51Z</dcterms:created>
  <dcterms:modified xsi:type="dcterms:W3CDTF">2023-08-13T16:59:37Z</dcterms:modified>
</cp:coreProperties>
</file>