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70" r:id="rId3"/>
    <p:sldId id="264" r:id="rId4"/>
    <p:sldId id="265" r:id="rId5"/>
    <p:sldId id="259" r:id="rId6"/>
    <p:sldId id="257" r:id="rId7"/>
    <p:sldId id="258" r:id="rId8"/>
    <p:sldId id="262" r:id="rId9"/>
    <p:sldId id="263" r:id="rId10"/>
    <p:sldId id="268" r:id="rId11"/>
    <p:sldId id="269" r:id="rId12"/>
    <p:sldId id="261" r:id="rId13"/>
    <p:sldId id="271" r:id="rId1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49B3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234" y="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5.png"/><Relationship Id="rId7" Type="http://schemas.openxmlformats.org/officeDocument/2006/relationships/image" Target="../media/image7.gif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gif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9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8"/>
          <p:cNvSpPr>
            <a:spLocks/>
          </p:cNvSpPr>
          <p:nvPr/>
        </p:nvSpPr>
        <p:spPr bwMode="ltGray">
          <a:xfrm>
            <a:off x="0" y="0"/>
            <a:ext cx="9144000" cy="6858000"/>
          </a:xfrm>
          <a:custGeom>
            <a:avLst/>
            <a:gdLst/>
            <a:ahLst/>
            <a:cxnLst>
              <a:cxn ang="0">
                <a:pos x="1488" y="0"/>
              </a:cxn>
              <a:cxn ang="0">
                <a:pos x="564" y="617"/>
              </a:cxn>
              <a:cxn ang="0">
                <a:pos x="0" y="1734"/>
              </a:cxn>
              <a:cxn ang="0">
                <a:pos x="0" y="4320"/>
              </a:cxn>
              <a:cxn ang="0">
                <a:pos x="5760" y="4320"/>
              </a:cxn>
              <a:cxn ang="0">
                <a:pos x="5760" y="0"/>
              </a:cxn>
              <a:cxn ang="0">
                <a:pos x="1488" y="0"/>
              </a:cxn>
            </a:cxnLst>
            <a:rect l="0" t="0" r="r" b="b"/>
            <a:pathLst>
              <a:path w="5760" h="4320">
                <a:moveTo>
                  <a:pt x="1488" y="0"/>
                </a:moveTo>
                <a:cubicBezTo>
                  <a:pt x="1093" y="94"/>
                  <a:pt x="670" y="476"/>
                  <a:pt x="564" y="617"/>
                </a:cubicBezTo>
                <a:cubicBezTo>
                  <a:pt x="458" y="758"/>
                  <a:pt x="94" y="1117"/>
                  <a:pt x="0" y="1734"/>
                </a:cubicBezTo>
                <a:lnTo>
                  <a:pt x="0" y="4320"/>
                </a:lnTo>
                <a:lnTo>
                  <a:pt x="5760" y="4320"/>
                </a:lnTo>
                <a:lnTo>
                  <a:pt x="5760" y="0"/>
                </a:lnTo>
                <a:lnTo>
                  <a:pt x="1488" y="0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alpha val="39000"/>
                </a:schemeClr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grpSp>
        <p:nvGrpSpPr>
          <p:cNvPr id="5" name="Group 46"/>
          <p:cNvGrpSpPr>
            <a:grpSpLocks/>
          </p:cNvGrpSpPr>
          <p:nvPr/>
        </p:nvGrpSpPr>
        <p:grpSpPr bwMode="auto">
          <a:xfrm rot="10800000">
            <a:off x="0" y="3657600"/>
            <a:ext cx="9144000" cy="3200400"/>
            <a:chOff x="0" y="0"/>
            <a:chExt cx="5760" cy="2016"/>
          </a:xfrm>
        </p:grpSpPr>
        <p:pic>
          <p:nvPicPr>
            <p:cNvPr id="6" name="Picture 47" descr="7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0"/>
              <a:ext cx="5760" cy="201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7" name="Picture 48" descr="04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360" y="0"/>
              <a:ext cx="858" cy="73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8" name="Picture 10" descr="12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gray">
          <a:xfrm>
            <a:off x="152400" y="228600"/>
            <a:ext cx="1676400" cy="1163638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9" name="Picture 34" descr="water_2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1295400" y="914400"/>
            <a:ext cx="381000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40" descr="fire14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295400" y="762000"/>
            <a:ext cx="5334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51" descr="B_Fly26"/>
          <p:cNvPicPr>
            <a:picLocks noChangeAspect="1" noChangeArrowheads="1" noCrop="1"/>
          </p:cNvPicPr>
          <p:nvPr/>
        </p:nvPicPr>
        <p:blipFill>
          <a:blip r:embed="rId7">
            <a:lum bright="-12000" contrast="-100000"/>
            <a:grayscl/>
          </a:blip>
          <a:srcRect/>
          <a:stretch>
            <a:fillRect/>
          </a:stretch>
        </p:blipFill>
        <p:spPr bwMode="auto">
          <a:xfrm>
            <a:off x="609600" y="449263"/>
            <a:ext cx="990600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52" descr="B_Fly26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09600" y="381000"/>
            <a:ext cx="990600" cy="892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53" descr="bupestrid beetle 5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7467600" y="6259513"/>
            <a:ext cx="838200" cy="322262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14" name="Picture 55" descr="WB01292_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228600" y="5105400"/>
            <a:ext cx="400050" cy="400050"/>
          </a:xfrm>
          <a:prstGeom prst="rect">
            <a:avLst/>
          </a:prstGeom>
          <a:noFill/>
          <a:effectLst>
            <a:outerShdw dist="107763" dir="189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5161" name="Rectangle 41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5162" name="Rectangle 42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15" name="Rectangle 43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6" name="Rectangle 44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7" name="Rectangle 45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0B7E2-F2F2-44AA-9EE2-C1C7166CE55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8F7E67-C59A-46C5-9B4D-A72258FA5C37}" type="datetimeFigureOut">
              <a:rPr lang="ru-RU"/>
              <a:pPr>
                <a:defRPr/>
              </a:pPr>
              <a:t>26.01.2023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3A35CA-03D5-47DB-97AD-5995BDFAD91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0AD9518-F7D9-4A73-8317-3EE4C9D2872F}" type="datetimeFigureOut">
              <a:rPr lang="ru-RU"/>
              <a:pPr>
                <a:defRPr/>
              </a:pPr>
              <a:t>26.01.2023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8F2CC2A-7DE4-4EE3-824C-A6F408543C0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6CB0BE-BCF4-41EC-A2A4-3E0C9A09DD53}" type="datetimeFigureOut">
              <a:rPr lang="ru-RU"/>
              <a:pPr>
                <a:defRPr/>
              </a:pPr>
              <a:t>26.01.2023</a:t>
            </a:fld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38E2A86-2942-4E98-A908-7F16464D00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D6568B-CBEE-4833-A651-358AD2570D3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02555F-E926-4113-844C-2C3C17279C22}" type="datetimeFigureOut">
              <a:rPr lang="ru-RU"/>
              <a:pPr>
                <a:defRPr/>
              </a:pPr>
              <a:t>26.01.2023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A8CFD7-5265-46B7-B26B-B4DAD67CC2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C65F033-061B-4C94-BF96-D7B4D494C727}" type="datetimeFigureOut">
              <a:rPr lang="ru-RU"/>
              <a:pPr>
                <a:defRPr/>
              </a:pPr>
              <a:t>26.01.2023</a:t>
            </a:fld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0C0A15-3A14-423C-B7AD-001B07CD50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21C974D-1B01-40A7-8220-5E9B60722751}" type="datetimeFigureOut">
              <a:rPr lang="ru-RU"/>
              <a:pPr>
                <a:defRPr/>
              </a:pPr>
              <a:t>26.01.2023</a:t>
            </a:fld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0728317-625E-4DDE-9B28-69E1ED11DAF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279D60-778C-469F-AD45-81DD15E5291B}" type="datetimeFigureOut">
              <a:rPr lang="ru-RU"/>
              <a:pPr>
                <a:defRPr/>
              </a:pPr>
              <a:t>26.01.2023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B24DB68-9714-40FA-B32F-A48F3E5D70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CB9CDE0-E8C7-4629-82F2-EA4A062D598D}" type="datetimeFigureOut">
              <a:rPr lang="ru-RU"/>
              <a:pPr>
                <a:defRPr/>
              </a:pPr>
              <a:t>26.01.2023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EFB1A81-6698-4DFA-9051-65D460F6E41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52BD356-20AA-4027-97F2-F80C0E9B36F0}" type="datetimeFigureOut">
              <a:rPr lang="ru-RU"/>
              <a:pPr>
                <a:defRPr/>
              </a:pPr>
              <a:t>26.01.2023</a:t>
            </a:fld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AAAF585-F624-4DBF-A714-C33C9325CB6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8A00"/>
            </a:gs>
            <a:gs pos="100000">
              <a:srgbClr val="99FF66"/>
            </a:gs>
          </a:gsLst>
          <a:lin ang="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Freeform 7"/>
          <p:cNvSpPr>
            <a:spLocks/>
          </p:cNvSpPr>
          <p:nvPr/>
        </p:nvSpPr>
        <p:spPr bwMode="ltGray">
          <a:xfrm>
            <a:off x="0" y="0"/>
            <a:ext cx="9144000" cy="6858000"/>
          </a:xfrm>
          <a:custGeom>
            <a:avLst/>
            <a:gdLst/>
            <a:ahLst/>
            <a:cxnLst>
              <a:cxn ang="0">
                <a:pos x="1488" y="0"/>
              </a:cxn>
              <a:cxn ang="0">
                <a:pos x="564" y="617"/>
              </a:cxn>
              <a:cxn ang="0">
                <a:pos x="0" y="1734"/>
              </a:cxn>
              <a:cxn ang="0">
                <a:pos x="0" y="4320"/>
              </a:cxn>
              <a:cxn ang="0">
                <a:pos x="5760" y="4320"/>
              </a:cxn>
              <a:cxn ang="0">
                <a:pos x="5760" y="0"/>
              </a:cxn>
              <a:cxn ang="0">
                <a:pos x="1488" y="0"/>
              </a:cxn>
            </a:cxnLst>
            <a:rect l="0" t="0" r="r" b="b"/>
            <a:pathLst>
              <a:path w="5760" h="4320">
                <a:moveTo>
                  <a:pt x="1488" y="0"/>
                </a:moveTo>
                <a:cubicBezTo>
                  <a:pt x="1093" y="94"/>
                  <a:pt x="670" y="476"/>
                  <a:pt x="564" y="617"/>
                </a:cubicBezTo>
                <a:cubicBezTo>
                  <a:pt x="458" y="758"/>
                  <a:pt x="94" y="1117"/>
                  <a:pt x="0" y="1734"/>
                </a:cubicBezTo>
                <a:lnTo>
                  <a:pt x="0" y="4320"/>
                </a:lnTo>
                <a:lnTo>
                  <a:pt x="5760" y="4320"/>
                </a:lnTo>
                <a:lnTo>
                  <a:pt x="5760" y="0"/>
                </a:lnTo>
                <a:lnTo>
                  <a:pt x="1488" y="0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alpha val="39000"/>
                </a:schemeClr>
              </a:gs>
              <a:gs pos="100000">
                <a:schemeClr val="accent1">
                  <a:gamma/>
                  <a:tint val="0"/>
                  <a:invGamma/>
                </a:schemeClr>
              </a:gs>
            </a:gsLst>
            <a:lin ang="2700000" scaled="1"/>
          </a:gra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pic>
        <p:nvPicPr>
          <p:cNvPr id="1034" name="Picture 10" descr="123"/>
          <p:cNvPicPr>
            <a:picLocks noChangeAspect="1" noChangeArrowheads="1"/>
          </p:cNvPicPr>
          <p:nvPr/>
        </p:nvPicPr>
        <p:blipFill>
          <a:blip r:embed="rId13"/>
          <a:srcRect/>
          <a:stretch>
            <a:fillRect/>
          </a:stretch>
        </p:blipFill>
        <p:spPr bwMode="gray">
          <a:xfrm>
            <a:off x="152400" y="228600"/>
            <a:ext cx="1676400" cy="1163638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pic>
        <p:nvPicPr>
          <p:cNvPr id="1028" name="Picture 11" descr="water_2"/>
          <p:cNvPicPr>
            <a:picLocks noChangeAspect="1" noChangeArrowheads="1"/>
          </p:cNvPicPr>
          <p:nvPr/>
        </p:nvPicPr>
        <p:blipFill>
          <a:blip r:embed="rId14"/>
          <a:srcRect/>
          <a:stretch>
            <a:fillRect/>
          </a:stretch>
        </p:blipFill>
        <p:spPr bwMode="auto">
          <a:xfrm>
            <a:off x="1295400" y="914400"/>
            <a:ext cx="381000" cy="23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fontAlgn="auto">
              <a:spcBef>
                <a:spcPts val="0"/>
              </a:spcBef>
              <a:spcAft>
                <a:spcPts val="0"/>
              </a:spcAft>
              <a:defRPr sz="1400" smtClean="0">
                <a:latin typeface="+mn-lt"/>
              </a:defRPr>
            </a:lvl1pPr>
          </a:lstStyle>
          <a:p>
            <a:pPr>
              <a:defRPr/>
            </a:pPr>
            <a:fld id="{951DDDC7-567B-477B-A9EE-566A3CF9EE86}" type="datetimeFigureOut">
              <a:rPr lang="ru-RU"/>
              <a:pPr>
                <a:defRPr/>
              </a:pPr>
              <a:t>26.01.2023</a:t>
            </a:fld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4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 smtClean="0">
                <a:latin typeface="+mn-lt"/>
              </a:defRPr>
            </a:lvl1pPr>
          </a:lstStyle>
          <a:p>
            <a:pPr>
              <a:defRPr/>
            </a:pPr>
            <a:fld id="{CE4DB868-0C08-4212-86C4-DBC197F8087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sp>
        <p:nvSpPr>
          <p:cNvPr id="1033" name="Freeform 9"/>
          <p:cNvSpPr>
            <a:spLocks/>
          </p:cNvSpPr>
          <p:nvPr/>
        </p:nvSpPr>
        <p:spPr bwMode="gray">
          <a:xfrm rot="10800000">
            <a:off x="0" y="6629400"/>
            <a:ext cx="9144000" cy="228600"/>
          </a:xfrm>
          <a:custGeom>
            <a:avLst/>
            <a:gdLst/>
            <a:ahLst/>
            <a:cxnLst>
              <a:cxn ang="0">
                <a:pos x="8" y="2730"/>
              </a:cxn>
              <a:cxn ang="0">
                <a:pos x="3040" y="2726"/>
              </a:cxn>
              <a:cxn ang="0">
                <a:pos x="3347" y="2630"/>
              </a:cxn>
              <a:cxn ang="0">
                <a:pos x="3795" y="2170"/>
              </a:cxn>
              <a:cxn ang="0">
                <a:pos x="4115" y="2080"/>
              </a:cxn>
              <a:cxn ang="0">
                <a:pos x="5760" y="2093"/>
              </a:cxn>
              <a:cxn ang="0">
                <a:pos x="5767" y="0"/>
              </a:cxn>
              <a:cxn ang="0">
                <a:pos x="0" y="1"/>
              </a:cxn>
              <a:cxn ang="0">
                <a:pos x="8" y="2730"/>
              </a:cxn>
            </a:cxnLst>
            <a:rect l="0" t="0" r="r" b="b"/>
            <a:pathLst>
              <a:path w="5767" h="2730">
                <a:moveTo>
                  <a:pt x="8" y="2730"/>
                </a:moveTo>
                <a:lnTo>
                  <a:pt x="3040" y="2726"/>
                </a:lnTo>
                <a:cubicBezTo>
                  <a:pt x="3181" y="2726"/>
                  <a:pt x="3224" y="2728"/>
                  <a:pt x="3347" y="2630"/>
                </a:cubicBezTo>
                <a:lnTo>
                  <a:pt x="3795" y="2170"/>
                </a:lnTo>
                <a:cubicBezTo>
                  <a:pt x="3923" y="2078"/>
                  <a:pt x="3942" y="2074"/>
                  <a:pt x="4115" y="2080"/>
                </a:cubicBezTo>
                <a:lnTo>
                  <a:pt x="5760" y="2093"/>
                </a:lnTo>
                <a:lnTo>
                  <a:pt x="5767" y="0"/>
                </a:lnTo>
                <a:lnTo>
                  <a:pt x="0" y="1"/>
                </a:lnTo>
                <a:lnTo>
                  <a:pt x="8" y="2730"/>
                </a:lnTo>
                <a:close/>
              </a:path>
            </a:pathLst>
          </a:custGeom>
          <a:solidFill>
            <a:srgbClr val="008A00"/>
          </a:solidFill>
          <a:ln w="9525">
            <a:noFill/>
            <a:round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pic>
        <p:nvPicPr>
          <p:cNvPr id="1036" name="Picture 12" descr="butterfly 19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 rot="629051">
            <a:off x="457200" y="304800"/>
            <a:ext cx="914400" cy="904875"/>
          </a:xfrm>
          <a:prstGeom prst="rect">
            <a:avLst/>
          </a:prstGeom>
          <a:noFill/>
          <a:effectLst>
            <a:outerShdw dist="107763" dir="2700000" algn="ctr" rotWithShape="0">
              <a:srgbClr val="808080">
                <a:alpha val="50000"/>
              </a:srgbClr>
            </a:outerShdw>
          </a:effectLst>
        </p:spPr>
      </p:pic>
      <p:sp>
        <p:nvSpPr>
          <p:cNvPr id="1035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34" r:id="rId2"/>
    <p:sldLayoutId id="2147483744" r:id="rId3"/>
    <p:sldLayoutId id="2147483735" r:id="rId4"/>
    <p:sldLayoutId id="2147483736" r:id="rId5"/>
    <p:sldLayoutId id="2147483737" r:id="rId6"/>
    <p:sldLayoutId id="2147483738" r:id="rId7"/>
    <p:sldLayoutId id="2147483739" r:id="rId8"/>
    <p:sldLayoutId id="2147483740" r:id="rId9"/>
    <p:sldLayoutId id="2147483741" r:id="rId10"/>
    <p:sldLayoutId id="2147483742" r:id="rId11"/>
  </p:sldLayoutIdLst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sz="quarter"/>
          </p:nvPr>
        </p:nvSpPr>
        <p:spPr>
          <a:xfrm>
            <a:off x="0" y="1500174"/>
            <a:ext cx="9144000" cy="2184961"/>
          </a:xfrm>
        </p:spPr>
        <p:txBody>
          <a:bodyPr>
            <a:normAutofit fontScale="90000"/>
          </a:bodyPr>
          <a:lstStyle/>
          <a:p>
            <a:pPr>
              <a:defRPr/>
            </a:pPr>
            <a:r>
              <a:rPr lang="ru-RU" sz="80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</a:rPr>
              <a:t>Организмы – тела живой природы</a:t>
            </a:r>
            <a:endParaRPr lang="ru-RU" sz="8000" b="1" dirty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</a:endParaRPr>
          </a:p>
        </p:txBody>
      </p:sp>
      <p:sp>
        <p:nvSpPr>
          <p:cNvPr id="4099" name="Подзаголовок 2"/>
          <p:cNvSpPr>
            <a:spLocks noGrp="1"/>
          </p:cNvSpPr>
          <p:nvPr>
            <p:ph type="subTitle" sz="quarter" idx="1"/>
          </p:nvPr>
        </p:nvSpPr>
        <p:spPr>
          <a:xfrm>
            <a:off x="2627784" y="4077072"/>
            <a:ext cx="4357688" cy="714375"/>
          </a:xfrm>
        </p:spPr>
        <p:txBody>
          <a:bodyPr/>
          <a:lstStyle/>
          <a:p>
            <a:r>
              <a:rPr lang="ru-RU" i="1" dirty="0" smtClean="0"/>
              <a:t>Проверочная работа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Содержимое 2"/>
          <p:cNvSpPr>
            <a:spLocks noGrp="1"/>
          </p:cNvSpPr>
          <p:nvPr>
            <p:ph idx="1"/>
          </p:nvPr>
        </p:nvSpPr>
        <p:spPr>
          <a:xfrm>
            <a:off x="214313" y="1785938"/>
            <a:ext cx="8715375" cy="3400425"/>
          </a:xfrm>
        </p:spPr>
        <p:txBody>
          <a:bodyPr/>
          <a:lstStyle/>
          <a:p>
            <a:pPr>
              <a:buFontTx/>
              <a:buNone/>
            </a:pPr>
            <a:r>
              <a:rPr lang="ru-RU" sz="3600" smtClean="0"/>
              <a:t>а) только сократимость				</a:t>
            </a:r>
          </a:p>
          <a:p>
            <a:pPr>
              <a:buFontTx/>
              <a:buNone/>
            </a:pPr>
            <a:r>
              <a:rPr lang="ru-RU" sz="3600" smtClean="0"/>
              <a:t>б) сократимость и проводимость</a:t>
            </a:r>
          </a:p>
          <a:p>
            <a:pPr>
              <a:buFontTx/>
              <a:buNone/>
            </a:pPr>
            <a:r>
              <a:rPr lang="ru-RU" sz="3600" smtClean="0"/>
              <a:t>в) только возбудимость				</a:t>
            </a:r>
          </a:p>
          <a:p>
            <a:pPr>
              <a:buFontTx/>
              <a:buNone/>
            </a:pPr>
            <a:r>
              <a:rPr lang="ru-RU" sz="3600" smtClean="0"/>
              <a:t>г) возбудимость и сократимость</a:t>
            </a:r>
          </a:p>
          <a:p>
            <a:endParaRPr lang="ru-RU" sz="3600" smtClean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2000232" y="0"/>
            <a:ext cx="6929486" cy="16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ru-RU" sz="4000" kern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8.</a:t>
            </a:r>
            <a:r>
              <a:rPr lang="ru-RU" sz="4000" kern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 Свойством мышечной ткани является (-</a:t>
            </a:r>
            <a:r>
              <a:rPr lang="ru-RU" sz="4000" kern="0" dirty="0" err="1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ются</a:t>
            </a:r>
            <a:r>
              <a:rPr lang="ru-RU" sz="4000" kern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)…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Содержимое 2"/>
          <p:cNvSpPr>
            <a:spLocks noGrp="1"/>
          </p:cNvSpPr>
          <p:nvPr>
            <p:ph idx="1"/>
          </p:nvPr>
        </p:nvSpPr>
        <p:spPr>
          <a:xfrm>
            <a:off x="214313" y="2428875"/>
            <a:ext cx="8715375" cy="4429125"/>
          </a:xfrm>
        </p:spPr>
        <p:txBody>
          <a:bodyPr/>
          <a:lstStyle/>
          <a:p>
            <a:pPr>
              <a:buFontTx/>
              <a:buNone/>
            </a:pPr>
            <a:r>
              <a:rPr lang="ru-RU" b="1" i="1" smtClean="0"/>
              <a:t>ТИПЫ ТКАНЕЙ</a:t>
            </a:r>
            <a:r>
              <a:rPr lang="ru-RU" smtClean="0"/>
              <a:t>			</a:t>
            </a:r>
            <a:r>
              <a:rPr lang="ru-RU" b="1" i="1" smtClean="0"/>
              <a:t>ОРГАНИЗМЫ</a:t>
            </a:r>
          </a:p>
          <a:p>
            <a:pPr>
              <a:buFontTx/>
              <a:buNone/>
            </a:pPr>
            <a:r>
              <a:rPr lang="ru-RU" smtClean="0"/>
              <a:t>А) эпителиальная			1) животные</a:t>
            </a:r>
          </a:p>
          <a:p>
            <a:pPr>
              <a:buFontTx/>
              <a:buNone/>
            </a:pPr>
            <a:r>
              <a:rPr lang="ru-RU" smtClean="0"/>
              <a:t>Б) мышечная				2) растения</a:t>
            </a:r>
          </a:p>
          <a:p>
            <a:pPr>
              <a:buFontTx/>
              <a:buNone/>
            </a:pPr>
            <a:r>
              <a:rPr lang="ru-RU" smtClean="0"/>
              <a:t>В) механическая</a:t>
            </a:r>
          </a:p>
          <a:p>
            <a:pPr>
              <a:buFontTx/>
              <a:buNone/>
            </a:pPr>
            <a:r>
              <a:rPr lang="ru-RU" smtClean="0"/>
              <a:t>Г) нервная</a:t>
            </a:r>
          </a:p>
          <a:p>
            <a:pPr>
              <a:buFontTx/>
              <a:buNone/>
            </a:pPr>
            <a:r>
              <a:rPr lang="ru-RU" smtClean="0"/>
              <a:t>Д) проводящая</a:t>
            </a:r>
          </a:p>
          <a:p>
            <a:pPr>
              <a:buFontTx/>
              <a:buNone/>
            </a:pPr>
            <a:r>
              <a:rPr lang="ru-RU" smtClean="0"/>
              <a:t>Е) соединительная</a:t>
            </a:r>
          </a:p>
          <a:p>
            <a:endParaRPr lang="ru-RU" sz="3600" smtClean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 bwMode="auto">
          <a:xfrm>
            <a:off x="1928794" y="0"/>
            <a:ext cx="7215206" cy="22859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>
              <a:defRPr/>
            </a:pPr>
            <a:r>
              <a:rPr lang="ru-RU" sz="4000" kern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9.</a:t>
            </a:r>
            <a:r>
              <a:rPr lang="ru-RU" sz="4000" kern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 Установите соответствие между организмами </a:t>
            </a:r>
          </a:p>
          <a:p>
            <a:pPr>
              <a:defRPr/>
            </a:pPr>
            <a:r>
              <a:rPr lang="ru-RU" sz="4000" kern="0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rPr>
              <a:t>и типами их тканей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50" y="1428750"/>
            <a:ext cx="8643938" cy="5000625"/>
          </a:xfrm>
        </p:spPr>
        <p:txBody>
          <a:bodyPr/>
          <a:lstStyle/>
          <a:p>
            <a:pPr marL="514350" indent="-514350">
              <a:buClr>
                <a:srgbClr val="FF0000"/>
              </a:buClr>
              <a:buFontTx/>
              <a:buAutoNum type="arabicPeriod"/>
            </a:pPr>
            <a:r>
              <a:rPr lang="ru-RU" sz="3600" b="1" smtClean="0">
                <a:cs typeface="Times New Roman" pitchFamily="18" charset="0"/>
              </a:rPr>
              <a:t>Как органы состоят из тканей, так ткани состоят из...</a:t>
            </a:r>
          </a:p>
          <a:p>
            <a:pPr marL="514350" indent="-514350">
              <a:buClr>
                <a:srgbClr val="FF0000"/>
              </a:buClr>
              <a:buFontTx/>
              <a:buAutoNum type="arabicPeriod"/>
            </a:pPr>
            <a:r>
              <a:rPr lang="ru-RU" sz="3600" b="1" smtClean="0">
                <a:cs typeface="Times New Roman" pitchFamily="18" charset="0"/>
              </a:rPr>
              <a:t>Ткань – это группы…</a:t>
            </a:r>
          </a:p>
          <a:p>
            <a:pPr marL="514350" indent="-514350">
              <a:buClr>
                <a:srgbClr val="FF0000"/>
              </a:buClr>
              <a:buFontTx/>
              <a:buAutoNum type="arabicPeriod"/>
            </a:pPr>
            <a:r>
              <a:rPr lang="ru-RU" sz="3600" b="1" smtClean="0">
                <a:cs typeface="Times New Roman" pitchFamily="18" charset="0"/>
              </a:rPr>
              <a:t>Механическая ткань обеспечивает…</a:t>
            </a:r>
          </a:p>
          <a:p>
            <a:pPr marL="514350" indent="-514350">
              <a:buClr>
                <a:srgbClr val="FF0000"/>
              </a:buClr>
              <a:buFontTx/>
              <a:buAutoNum type="arabicPeriod"/>
            </a:pPr>
            <a:r>
              <a:rPr lang="ru-RU" sz="3600" b="1" smtClean="0">
                <a:cs typeface="Times New Roman" pitchFamily="18" charset="0"/>
              </a:rPr>
              <a:t>Наличие хлоропластов в клетках характерно для … ткани.</a:t>
            </a:r>
          </a:p>
          <a:p>
            <a:pPr marL="514350" indent="-514350">
              <a:buClr>
                <a:srgbClr val="FF0000"/>
              </a:buClr>
              <a:buFontTx/>
              <a:buNone/>
            </a:pPr>
            <a:endParaRPr lang="ru-RU" sz="4000" b="1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Clr>
                <a:srgbClr val="FF0000"/>
              </a:buClr>
              <a:buFontTx/>
              <a:buAutoNum type="arabicPeriod"/>
            </a:pPr>
            <a:endParaRPr lang="ru-RU" sz="4000" b="1" smtClean="0">
              <a:latin typeface="Times New Roman" pitchFamily="18" charset="0"/>
              <a:cs typeface="Times New Roman" pitchFamily="18" charset="0"/>
            </a:endParaRPr>
          </a:p>
          <a:p>
            <a:pPr marL="514350" indent="-514350">
              <a:buClr>
                <a:srgbClr val="FF0000"/>
              </a:buClr>
            </a:pPr>
            <a:endParaRPr lang="ru-RU" sz="4000" b="1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428728" y="428604"/>
            <a:ext cx="7715272" cy="738664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nstantia" pitchFamily="18" charset="0"/>
              </a:rPr>
              <a:t>III</a:t>
            </a:r>
            <a:r>
              <a:rPr lang="ru-RU" sz="4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nstantia" pitchFamily="18" charset="0"/>
              </a:rPr>
              <a:t>. Закончите предложения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nstantia" pitchFamily="18" charset="0"/>
              </a:rPr>
              <a:t>I</a:t>
            </a:r>
            <a:r>
              <a:rPr lang="en-US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nstantia" pitchFamily="18" charset="0"/>
              </a:rPr>
              <a:t>V</a:t>
            </a:r>
            <a:r>
              <a:rPr lang="ru-RU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nstantia" pitchFamily="18" charset="0"/>
              </a:rPr>
              <a:t>. Ответьте на вопросы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ru-RU" sz="4000" b="1" dirty="0" smtClean="0"/>
              <a:t>Что такое орган? Какие органы растений вы знаете? Назовите их.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4000" b="1" dirty="0" smtClean="0"/>
              <a:t>Что такое система органов? Какие системы органов вам известны? Назовите их.</a:t>
            </a:r>
            <a:endParaRPr lang="ru-RU" sz="4000" b="1" dirty="0"/>
          </a:p>
        </p:txBody>
      </p:sp>
    </p:spTree>
    <p:extLst>
      <p:ext uri="{BB962C8B-B14F-4D97-AF65-F5344CB8AC3E}">
        <p14:creationId xmlns:p14="http://schemas.microsoft.com/office/powerpoint/2010/main" val="28775953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496" y="2411502"/>
            <a:ext cx="3960440" cy="1809586"/>
          </a:xfrm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nstantia" pitchFamily="18" charset="0"/>
              </a:rPr>
              <a:t>I</a:t>
            </a:r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nstantia" pitchFamily="18" charset="0"/>
              </a:rPr>
              <a:t>. Определите части </a:t>
            </a:r>
            <a:b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nstantia" pitchFamily="18" charset="0"/>
              </a:rPr>
            </a:br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nstantia" pitchFamily="18" charset="0"/>
              </a:rPr>
              <a:t>и органоиды клетки</a:t>
            </a:r>
            <a:endParaRPr lang="ru-RU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2">
                  <a:lumMod val="7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Constantia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9912" y="-99392"/>
            <a:ext cx="4967451" cy="6791957"/>
          </a:xfrm>
        </p:spPr>
      </p:pic>
    </p:spTree>
    <p:extLst>
      <p:ext uri="{BB962C8B-B14F-4D97-AF65-F5344CB8AC3E}">
        <p14:creationId xmlns:p14="http://schemas.microsoft.com/office/powerpoint/2010/main" val="27442803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1000108"/>
            <a:ext cx="9001156" cy="1643074"/>
          </a:xfrm>
        </p:spPr>
        <p:txBody>
          <a:bodyPr>
            <a:noAutofit/>
          </a:bodyPr>
          <a:lstStyle/>
          <a:p>
            <a:pPr algn="l">
              <a:defRPr/>
            </a:pPr>
            <a:r>
              <a:rPr lang="ru-RU" sz="4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1.</a:t>
            </a:r>
            <a:r>
              <a:rPr lang="ru-RU" sz="4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Ткани растений различаются…</a:t>
            </a:r>
            <a:endParaRPr lang="ru-RU" sz="40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123" name="Содержимое 2"/>
          <p:cNvSpPr>
            <a:spLocks noGrp="1"/>
          </p:cNvSpPr>
          <p:nvPr>
            <p:ph idx="1"/>
          </p:nvPr>
        </p:nvSpPr>
        <p:spPr>
          <a:xfrm>
            <a:off x="500063" y="2643188"/>
            <a:ext cx="8229600" cy="3768725"/>
          </a:xfrm>
        </p:spPr>
        <p:txBody>
          <a:bodyPr/>
          <a:lstStyle/>
          <a:p>
            <a:pPr>
              <a:buFontTx/>
              <a:buNone/>
            </a:pPr>
            <a:r>
              <a:rPr lang="ru-RU" sz="3600" smtClean="0"/>
              <a:t>а) строением клеток	</a:t>
            </a:r>
          </a:p>
          <a:p>
            <a:pPr>
              <a:buFontTx/>
              <a:buNone/>
            </a:pPr>
            <a:r>
              <a:rPr lang="ru-RU" sz="3600" smtClean="0"/>
              <a:t>б) размерами клеток	</a:t>
            </a:r>
          </a:p>
          <a:p>
            <a:pPr>
              <a:buFontTx/>
              <a:buNone/>
            </a:pPr>
            <a:r>
              <a:rPr lang="ru-RU" sz="3600" smtClean="0"/>
              <a:t>в) функциями</a:t>
            </a:r>
          </a:p>
          <a:p>
            <a:pPr>
              <a:buFontTx/>
              <a:buNone/>
            </a:pPr>
            <a:r>
              <a:rPr lang="ru-RU" sz="3600" smtClean="0"/>
              <a:t>г) местоположением</a:t>
            </a:r>
          </a:p>
          <a:p>
            <a:endParaRPr lang="ru-RU" sz="3600" smtClean="0"/>
          </a:p>
        </p:txBody>
      </p:sp>
      <p:sp>
        <p:nvSpPr>
          <p:cNvPr id="4" name="TextBox 3"/>
          <p:cNvSpPr txBox="1"/>
          <p:nvPr/>
        </p:nvSpPr>
        <p:spPr>
          <a:xfrm>
            <a:off x="2071638" y="0"/>
            <a:ext cx="7072362" cy="92333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nstantia" pitchFamily="18" charset="0"/>
              </a:rPr>
              <a:t>II</a:t>
            </a:r>
            <a:r>
              <a:rPr lang="ru-RU" sz="54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nstantia" pitchFamily="18" charset="0"/>
              </a:rPr>
              <a:t>. </a:t>
            </a:r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2">
                    <a:lumMod val="7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Constantia" pitchFamily="18" charset="0"/>
              </a:rPr>
              <a:t>Выполните тест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0"/>
            <a:ext cx="7429520" cy="1143000"/>
          </a:xfrm>
        </p:spPr>
        <p:txBody>
          <a:bodyPr>
            <a:normAutofit/>
          </a:bodyPr>
          <a:lstStyle/>
          <a:p>
            <a:pPr algn="l">
              <a:defRPr/>
            </a:pPr>
            <a:r>
              <a:rPr lang="ru-RU" sz="4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2.</a:t>
            </a:r>
            <a:r>
              <a:rPr lang="ru-RU" sz="4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Ткань, как и клетка…</a:t>
            </a:r>
            <a:endParaRPr lang="ru-RU" sz="40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147" name="Содержимое 2"/>
          <p:cNvSpPr>
            <a:spLocks noGrp="1"/>
          </p:cNvSpPr>
          <p:nvPr>
            <p:ph idx="1"/>
          </p:nvPr>
        </p:nvSpPr>
        <p:spPr>
          <a:xfrm>
            <a:off x="457200" y="1857375"/>
            <a:ext cx="8472488" cy="4268788"/>
          </a:xfrm>
        </p:spPr>
        <p:txBody>
          <a:bodyPr/>
          <a:lstStyle/>
          <a:p>
            <a:pPr>
              <a:buFontTx/>
              <a:buNone/>
            </a:pPr>
            <a:r>
              <a:rPr lang="ru-RU" sz="3600" smtClean="0"/>
              <a:t>а) живая</a:t>
            </a:r>
          </a:p>
          <a:p>
            <a:pPr>
              <a:buFontTx/>
              <a:buNone/>
            </a:pPr>
            <a:r>
              <a:rPr lang="ru-RU" sz="3600" smtClean="0"/>
              <a:t>б) не живая</a:t>
            </a:r>
          </a:p>
          <a:p>
            <a:pPr>
              <a:buFontTx/>
              <a:buNone/>
            </a:pPr>
            <a:r>
              <a:rPr lang="ru-RU" sz="3600" smtClean="0"/>
              <a:t>в) развивается</a:t>
            </a:r>
          </a:p>
          <a:p>
            <a:pPr>
              <a:buFontTx/>
              <a:buNone/>
            </a:pPr>
            <a:r>
              <a:rPr lang="ru-RU" sz="3600" smtClean="0"/>
              <a:t>г) выполняет определенные функции</a:t>
            </a:r>
          </a:p>
          <a:p>
            <a:endParaRPr lang="ru-RU" sz="360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0"/>
            <a:ext cx="7358082" cy="1143000"/>
          </a:xfrm>
        </p:spPr>
        <p:txBody>
          <a:bodyPr>
            <a:normAutofit/>
          </a:bodyPr>
          <a:lstStyle/>
          <a:p>
            <a:pPr algn="l">
              <a:defRPr/>
            </a:pPr>
            <a:r>
              <a:rPr lang="ru-RU" sz="4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3.</a:t>
            </a:r>
            <a:r>
              <a:rPr lang="ru-RU" sz="4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Ткани растений…</a:t>
            </a:r>
            <a:endParaRPr lang="ru-RU" sz="40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50" y="1214438"/>
            <a:ext cx="8858250" cy="4911725"/>
          </a:xfrm>
        </p:spPr>
        <p:txBody>
          <a:bodyPr/>
          <a:lstStyle/>
          <a:p>
            <a:pPr marL="447675" indent="-447675">
              <a:buFontTx/>
              <a:buNone/>
              <a:defRPr/>
            </a:pPr>
            <a:r>
              <a:rPr lang="ru-RU" sz="3600" dirty="0" smtClean="0"/>
              <a:t>а)	 выполняют разные функции</a:t>
            </a:r>
          </a:p>
          <a:p>
            <a:pPr marL="447675" indent="-447675">
              <a:buFontTx/>
              <a:buNone/>
              <a:defRPr/>
            </a:pPr>
            <a:r>
              <a:rPr lang="ru-RU" sz="3600" dirty="0" smtClean="0"/>
              <a:t>б) состоят из клеток, сходных по строению</a:t>
            </a:r>
          </a:p>
          <a:p>
            <a:pPr marL="447675" indent="-447675">
              <a:buFontTx/>
              <a:buNone/>
              <a:defRPr/>
            </a:pPr>
            <a:r>
              <a:rPr lang="ru-RU" sz="3600" dirty="0" smtClean="0"/>
              <a:t>в)	 выполняют одинаковую функцию</a:t>
            </a:r>
          </a:p>
          <a:p>
            <a:pPr marL="447675" indent="-447675">
              <a:buFontTx/>
              <a:buNone/>
              <a:defRPr/>
            </a:pPr>
            <a:r>
              <a:rPr lang="ru-RU" sz="3600" dirty="0" smtClean="0"/>
              <a:t>г)	 тесно взаимосвязаны друг с другом</a:t>
            </a:r>
          </a:p>
          <a:p>
            <a:pPr>
              <a:defRPr/>
            </a:pPr>
            <a:endParaRPr lang="ru-RU" sz="36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85918" y="0"/>
            <a:ext cx="7215238" cy="2571744"/>
          </a:xfrm>
        </p:spPr>
        <p:txBody>
          <a:bodyPr>
            <a:noAutofit/>
          </a:bodyPr>
          <a:lstStyle/>
          <a:p>
            <a:pPr algn="l">
              <a:defRPr/>
            </a:pPr>
            <a:r>
              <a:rPr lang="ru-RU" sz="4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4.</a:t>
            </a:r>
            <a:r>
              <a:rPr lang="ru-RU" sz="4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Способность клеток делиться в течение всей жизни характерно</a:t>
            </a:r>
            <a:br>
              <a:rPr lang="ru-RU" sz="4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</a:br>
            <a:r>
              <a:rPr lang="ru-RU" sz="4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для ткани…</a:t>
            </a:r>
            <a:endParaRPr lang="ru-RU" sz="40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195" name="Содержимое 2"/>
          <p:cNvSpPr>
            <a:spLocks noGrp="1"/>
          </p:cNvSpPr>
          <p:nvPr>
            <p:ph idx="1"/>
          </p:nvPr>
        </p:nvSpPr>
        <p:spPr>
          <a:xfrm>
            <a:off x="457200" y="2714625"/>
            <a:ext cx="8229600" cy="3411538"/>
          </a:xfrm>
        </p:spPr>
        <p:txBody>
          <a:bodyPr/>
          <a:lstStyle/>
          <a:p>
            <a:pPr>
              <a:buFontTx/>
              <a:buNone/>
            </a:pPr>
            <a:r>
              <a:rPr lang="ru-RU" sz="4000" smtClean="0"/>
              <a:t>а) образовательной	</a:t>
            </a:r>
          </a:p>
          <a:p>
            <a:pPr>
              <a:buFontTx/>
              <a:buNone/>
            </a:pPr>
            <a:r>
              <a:rPr lang="ru-RU" sz="4000" smtClean="0"/>
              <a:t>б) основной	</a:t>
            </a:r>
          </a:p>
          <a:p>
            <a:pPr>
              <a:buFontTx/>
              <a:buNone/>
            </a:pPr>
            <a:r>
              <a:rPr lang="ru-RU" sz="4000" smtClean="0"/>
              <a:t>в) покровной</a:t>
            </a:r>
          </a:p>
          <a:p>
            <a:pPr>
              <a:buFontTx/>
              <a:buNone/>
            </a:pPr>
            <a:r>
              <a:rPr lang="ru-RU" sz="4000" smtClean="0"/>
              <a:t>г) проводящей</a:t>
            </a:r>
          </a:p>
          <a:p>
            <a:pPr>
              <a:buFontTx/>
              <a:buNone/>
            </a:pPr>
            <a:endParaRPr lang="ru-RU" sz="400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14480" y="142852"/>
            <a:ext cx="7429520" cy="1274786"/>
          </a:xfrm>
        </p:spPr>
        <p:txBody>
          <a:bodyPr>
            <a:normAutofit fontScale="90000"/>
          </a:bodyPr>
          <a:lstStyle/>
          <a:p>
            <a:pPr algn="l">
              <a:defRPr/>
            </a:pPr>
            <a:r>
              <a:rPr lang="ru-RU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5. </a:t>
            </a:r>
            <a:r>
              <a:rPr lang="ru-RU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Проводящая ткань представлена клетками…</a:t>
            </a:r>
            <a:endParaRPr lang="ru-RU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50" y="1357313"/>
            <a:ext cx="8858250" cy="4768850"/>
          </a:xfrm>
        </p:spPr>
        <p:txBody>
          <a:bodyPr/>
          <a:lstStyle/>
          <a:p>
            <a:pPr>
              <a:buFontTx/>
              <a:buNone/>
              <a:defRPr/>
            </a:pPr>
            <a:endParaRPr lang="ru-RU" sz="3600" dirty="0" smtClean="0"/>
          </a:p>
          <a:p>
            <a:pPr marL="0" indent="0">
              <a:buFontTx/>
              <a:buNone/>
              <a:defRPr/>
            </a:pPr>
            <a:r>
              <a:rPr lang="ru-RU" sz="3600" dirty="0" smtClean="0"/>
              <a:t>а) с очень прочной оболочкой</a:t>
            </a:r>
          </a:p>
          <a:p>
            <a:pPr marL="536575" indent="-536575">
              <a:buFontTx/>
              <a:buNone/>
              <a:defRPr/>
            </a:pPr>
            <a:r>
              <a:rPr lang="ru-RU" sz="3600" dirty="0" smtClean="0"/>
              <a:t>б) превратившимися в проводящие сосуды</a:t>
            </a:r>
          </a:p>
          <a:p>
            <a:pPr marL="0" indent="0">
              <a:buFontTx/>
              <a:buNone/>
              <a:defRPr/>
            </a:pPr>
            <a:r>
              <a:rPr lang="ru-RU" sz="3600" dirty="0" smtClean="0"/>
              <a:t>в) делящимися в течение жизни</a:t>
            </a:r>
          </a:p>
          <a:p>
            <a:pPr marL="0" indent="0">
              <a:buFontTx/>
              <a:buNone/>
              <a:defRPr/>
            </a:pPr>
            <a:r>
              <a:rPr lang="ru-RU" sz="3600" dirty="0" smtClean="0"/>
              <a:t>г) содержащими хлорофилл</a:t>
            </a:r>
          </a:p>
          <a:p>
            <a:pPr>
              <a:defRPr/>
            </a:pPr>
            <a:endParaRPr lang="ru-RU" sz="36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57356" y="0"/>
            <a:ext cx="7143800" cy="2500306"/>
          </a:xfrm>
        </p:spPr>
        <p:txBody>
          <a:bodyPr>
            <a:noAutofit/>
          </a:bodyPr>
          <a:lstStyle/>
          <a:p>
            <a:pPr algn="l">
              <a:defRPr/>
            </a:pPr>
            <a:r>
              <a:rPr lang="ru-RU" sz="4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6.</a:t>
            </a:r>
            <a:r>
              <a:rPr lang="ru-RU" sz="4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Плотно сомкнутые клетки с прозрачной оболочкой, пропускающей свет, характерны для ткани…</a:t>
            </a:r>
            <a:endParaRPr lang="ru-RU" sz="40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243" name="Содержимое 2"/>
          <p:cNvSpPr>
            <a:spLocks noGrp="1"/>
          </p:cNvSpPr>
          <p:nvPr>
            <p:ph idx="1"/>
          </p:nvPr>
        </p:nvSpPr>
        <p:spPr>
          <a:xfrm>
            <a:off x="500063" y="2857500"/>
            <a:ext cx="8229600" cy="3500438"/>
          </a:xfrm>
        </p:spPr>
        <p:txBody>
          <a:bodyPr/>
          <a:lstStyle/>
          <a:p>
            <a:pPr>
              <a:buFontTx/>
              <a:buNone/>
            </a:pPr>
            <a:r>
              <a:rPr lang="ru-RU" sz="3600" smtClean="0"/>
              <a:t>а) проводящей	</a:t>
            </a:r>
          </a:p>
          <a:p>
            <a:pPr>
              <a:buFontTx/>
              <a:buNone/>
            </a:pPr>
            <a:r>
              <a:rPr lang="ru-RU" sz="3600" smtClean="0"/>
              <a:t>б) образовательной</a:t>
            </a:r>
          </a:p>
          <a:p>
            <a:pPr>
              <a:buFontTx/>
              <a:buNone/>
            </a:pPr>
            <a:r>
              <a:rPr lang="ru-RU" sz="3600" smtClean="0"/>
              <a:t>в) основной	</a:t>
            </a:r>
          </a:p>
          <a:p>
            <a:pPr>
              <a:buFontTx/>
              <a:buNone/>
            </a:pPr>
            <a:r>
              <a:rPr lang="ru-RU" sz="3600" smtClean="0"/>
              <a:t>г) покровной</a:t>
            </a:r>
          </a:p>
          <a:p>
            <a:endParaRPr lang="ru-RU" sz="3600" smtClean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00232" y="0"/>
            <a:ext cx="6929486" cy="1643050"/>
          </a:xfrm>
        </p:spPr>
        <p:txBody>
          <a:bodyPr>
            <a:noAutofit/>
          </a:bodyPr>
          <a:lstStyle/>
          <a:p>
            <a:pPr algn="l">
              <a:defRPr/>
            </a:pPr>
            <a:r>
              <a:rPr lang="ru-RU" sz="4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7.</a:t>
            </a:r>
            <a:r>
              <a:rPr lang="ru-RU" sz="4000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Основная ткань представлена клетками…</a:t>
            </a:r>
            <a:endParaRPr lang="ru-RU" sz="4000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6">
                  <a:lumMod val="5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313" y="1785938"/>
            <a:ext cx="8715375" cy="3400425"/>
          </a:xfrm>
        </p:spPr>
        <p:txBody>
          <a:bodyPr/>
          <a:lstStyle/>
          <a:p>
            <a:pPr marL="179388" indent="-179388">
              <a:buFontTx/>
              <a:buNone/>
              <a:tabLst>
                <a:tab pos="179388" algn="l"/>
              </a:tabLst>
              <a:defRPr/>
            </a:pPr>
            <a:r>
              <a:rPr lang="ru-RU" sz="3600" dirty="0" smtClean="0"/>
              <a:t>а) делящимися в течение жизни</a:t>
            </a:r>
          </a:p>
          <a:p>
            <a:pPr marL="179388" indent="-179388">
              <a:buFontTx/>
              <a:buNone/>
              <a:tabLst>
                <a:tab pos="179388" algn="l"/>
              </a:tabLst>
              <a:defRPr/>
            </a:pPr>
            <a:r>
              <a:rPr lang="ru-RU" sz="3600" dirty="0" smtClean="0"/>
              <a:t>б) содержащими хлорофилл</a:t>
            </a:r>
          </a:p>
          <a:p>
            <a:pPr marL="179388" indent="-179388">
              <a:buFontTx/>
              <a:buNone/>
              <a:tabLst>
                <a:tab pos="179388" algn="l"/>
              </a:tabLst>
              <a:defRPr/>
            </a:pPr>
            <a:r>
              <a:rPr lang="ru-RU" sz="3600" dirty="0" smtClean="0"/>
              <a:t>в) с очень прочными оболочками</a:t>
            </a:r>
          </a:p>
          <a:p>
            <a:pPr marL="179388" indent="-179388">
              <a:buFontTx/>
              <a:buNone/>
              <a:tabLst>
                <a:tab pos="179388" algn="l"/>
              </a:tabLst>
              <a:defRPr/>
            </a:pPr>
            <a:r>
              <a:rPr lang="ru-RU" sz="3600" dirty="0" smtClean="0"/>
              <a:t>г) превратившимися в проводящие сосуды</a:t>
            </a:r>
          </a:p>
          <a:p>
            <a:pPr>
              <a:defRPr/>
            </a:pPr>
            <a:endParaRPr lang="ru-RU" sz="36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экология">
  <a:themeElements>
    <a:clrScheme name="Оформление по умолчанию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Оформление по умолчанию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Оформление по умолчанию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Оформление по умолчанию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Оформление по умолчанию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экология</Template>
  <TotalTime>140</TotalTime>
  <Words>235</Words>
  <Application>Microsoft Office PowerPoint</Application>
  <PresentationFormat>Экран (4:3)</PresentationFormat>
  <Paragraphs>63</Paragraphs>
  <Slides>13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13</vt:i4>
      </vt:variant>
    </vt:vector>
  </HeadingPairs>
  <TitlesOfParts>
    <vt:vector size="17" baseType="lpstr">
      <vt:lpstr>Arial</vt:lpstr>
      <vt:lpstr>Constantia</vt:lpstr>
      <vt:lpstr>Times New Roman</vt:lpstr>
      <vt:lpstr>экология</vt:lpstr>
      <vt:lpstr>Организмы – тела живой природы</vt:lpstr>
      <vt:lpstr>I. Определите части  и органоиды клетки</vt:lpstr>
      <vt:lpstr>1. Ткани растений различаются…</vt:lpstr>
      <vt:lpstr>2. Ткань, как и клетка…</vt:lpstr>
      <vt:lpstr>3. Ткани растений…</vt:lpstr>
      <vt:lpstr>4. Способность клеток делиться в течение всей жизни характерно для ткани…</vt:lpstr>
      <vt:lpstr>5. Проводящая ткань представлена клетками…</vt:lpstr>
      <vt:lpstr>6. Плотно сомкнутые клетки с прозрачной оболочкой, пропускающей свет, характерны для ткани…</vt:lpstr>
      <vt:lpstr>7. Основная ткань представлена клетками…</vt:lpstr>
      <vt:lpstr>Презентация PowerPoint</vt:lpstr>
      <vt:lpstr>Презентация PowerPoint</vt:lpstr>
      <vt:lpstr>Презентация PowerPoint</vt:lpstr>
      <vt:lpstr>IV. Ответьте на вопросы</vt:lpstr>
    </vt:vector>
  </TitlesOfParts>
  <Company>*Питер-Company*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Ткани растений</dc:title>
  <dc:creator>Дмитрий Каленюк</dc:creator>
  <cp:lastModifiedBy>admin</cp:lastModifiedBy>
  <cp:revision>14</cp:revision>
  <dcterms:created xsi:type="dcterms:W3CDTF">2012-11-08T18:44:02Z</dcterms:created>
  <dcterms:modified xsi:type="dcterms:W3CDTF">2023-01-26T06:56:52Z</dcterms:modified>
</cp:coreProperties>
</file>