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459" y="959313"/>
            <a:ext cx="5760741" cy="257189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459" y="3531205"/>
            <a:ext cx="5760741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5459" y="329308"/>
            <a:ext cx="3392144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6200" y="131730"/>
            <a:ext cx="802005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602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4839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447" y="796298"/>
            <a:ext cx="1103027" cy="466256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1910" y="796298"/>
            <a:ext cx="5301095" cy="46625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59215" b="36435"/>
          <a:stretch/>
        </p:blipFill>
        <p:spPr>
          <a:xfrm rot="5400000">
            <a:off x="5605390" y="3050294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081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912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1756130"/>
            <a:ext cx="5764142" cy="2050066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5460" y="3806196"/>
            <a:ext cx="576414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1061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959314"/>
            <a:ext cx="6564015" cy="10441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5459" y="2172548"/>
            <a:ext cx="3125871" cy="32789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3822" y="2172548"/>
            <a:ext cx="3125652" cy="32789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4026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652" y="959903"/>
            <a:ext cx="6571344" cy="1044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131" y="2169094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8131" y="2973815"/>
            <a:ext cx="3125766" cy="249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3822" y="2172548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3822" y="2971035"/>
            <a:ext cx="3125652" cy="24849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62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673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109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041" y="959313"/>
            <a:ext cx="2425950" cy="224205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877" y="960890"/>
            <a:ext cx="3828178" cy="449691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041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24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96501" y="482171"/>
            <a:ext cx="3511387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077" y="1129512"/>
            <a:ext cx="3386166" cy="191848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1420" y="3057166"/>
            <a:ext cx="3390817" cy="209256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4592" y="5469857"/>
            <a:ext cx="3393977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1/4/2023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459" y="318641"/>
            <a:ext cx="2601032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26491" y="131730"/>
            <a:ext cx="795746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70363" b="36435"/>
          <a:stretch/>
        </p:blipFill>
        <p:spPr>
          <a:xfrm>
            <a:off x="1125460" y="643464"/>
            <a:ext cx="339242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178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854"/>
            <a:ext cx="9144000" cy="7429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8769"/>
            <a:ext cx="9144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/>
          <p:cNvCxnSpPr/>
          <p:nvPr/>
        </p:nvCxnSpPr>
        <p:spPr>
          <a:xfrm>
            <a:off x="0" y="6121005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8684" y="956172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8684" y="2167385"/>
            <a:ext cx="6571343" cy="328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1309" y="330371"/>
            <a:ext cx="2368292" cy="304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8684" y="329308"/>
            <a:ext cx="3388498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3728" y="131730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598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СКЕЛЕТ ЧЕЛОВЕКА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ПРОВЕРОЧНАЯ РАБОТА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790" y="891116"/>
            <a:ext cx="2015644" cy="524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9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6384" y="79872"/>
            <a:ext cx="6571343" cy="1049235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I</a:t>
            </a:r>
            <a:r>
              <a:rPr lang="ru-RU" sz="4400" b="1" dirty="0" smtClean="0"/>
              <a:t>. Выполните тест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1129107"/>
            <a:ext cx="8667750" cy="4741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1. Какие вещества входят в состав кости?</a:t>
            </a:r>
          </a:p>
          <a:p>
            <a:pPr marL="0" indent="0">
              <a:buNone/>
            </a:pPr>
            <a:r>
              <a:rPr lang="ru-RU" sz="3200" b="1" dirty="0" smtClean="0"/>
              <a:t>А) органические вещества</a:t>
            </a:r>
          </a:p>
          <a:p>
            <a:pPr marL="0" indent="0">
              <a:buNone/>
            </a:pPr>
            <a:r>
              <a:rPr lang="ru-RU" sz="3200" b="1" dirty="0" smtClean="0"/>
              <a:t>Б) минеральные вещества</a:t>
            </a:r>
          </a:p>
          <a:p>
            <a:pPr marL="0" indent="0">
              <a:buNone/>
            </a:pPr>
            <a:r>
              <a:rPr lang="ru-RU" sz="3200" b="1" dirty="0" smtClean="0"/>
              <a:t>В) соединения углерода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4437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933451"/>
            <a:ext cx="8667750" cy="4937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2. Рост костей в длину происходит</a:t>
            </a:r>
          </a:p>
          <a:p>
            <a:pPr marL="0" indent="0">
              <a:buNone/>
            </a:pPr>
            <a:r>
              <a:rPr lang="ru-RU" sz="3200" b="1" dirty="0" smtClean="0"/>
              <a:t>А) рефлекторно</a:t>
            </a:r>
          </a:p>
          <a:p>
            <a:pPr marL="0" indent="0">
              <a:buNone/>
            </a:pPr>
            <a:r>
              <a:rPr lang="ru-RU" sz="3200" b="1" dirty="0" smtClean="0"/>
              <a:t>Б) за счёт хрящевой ткани</a:t>
            </a:r>
          </a:p>
          <a:p>
            <a:pPr marL="0" indent="0">
              <a:buNone/>
            </a:pPr>
            <a:r>
              <a:rPr lang="ru-RU" sz="3200" b="1" dirty="0" smtClean="0"/>
              <a:t>В) за счёт клеток надкостницы</a:t>
            </a:r>
          </a:p>
          <a:p>
            <a:pPr marL="0" indent="0">
              <a:buNone/>
            </a:pPr>
            <a:r>
              <a:rPr lang="ru-RU" sz="3200" b="1" dirty="0" smtClean="0"/>
              <a:t>Г) в зависимости от количества и качества пищи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902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933451"/>
            <a:ext cx="8667750" cy="4937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3. Костный мозг выполняет следующие функции (2): </a:t>
            </a:r>
          </a:p>
          <a:p>
            <a:pPr marL="0" indent="0">
              <a:buNone/>
            </a:pPr>
            <a:r>
              <a:rPr lang="ru-RU" sz="3200" b="1" dirty="0" smtClean="0"/>
              <a:t>А) красный - кроветворение</a:t>
            </a:r>
          </a:p>
          <a:p>
            <a:pPr marL="0" indent="0">
              <a:buNone/>
            </a:pPr>
            <a:r>
              <a:rPr lang="ru-RU" sz="3200" b="1" dirty="0" smtClean="0"/>
              <a:t>Б) жёлтый – запас питательных веществ</a:t>
            </a:r>
          </a:p>
          <a:p>
            <a:pPr marL="0" indent="0">
              <a:buNone/>
            </a:pPr>
            <a:r>
              <a:rPr lang="ru-RU" sz="3200" b="1" dirty="0" smtClean="0"/>
              <a:t>В) красный - </a:t>
            </a:r>
            <a:r>
              <a:rPr lang="ru-RU" sz="3200" b="1" dirty="0"/>
              <a:t>запас питательных веществ</a:t>
            </a: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Г) жёлтый – укрепление костей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488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933451"/>
            <a:ext cx="8667750" cy="4937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4. Какие кости соединены неподвижно? </a:t>
            </a:r>
          </a:p>
          <a:p>
            <a:pPr marL="0" indent="0">
              <a:buNone/>
            </a:pPr>
            <a:r>
              <a:rPr lang="ru-RU" sz="3200" b="1" dirty="0" smtClean="0"/>
              <a:t>А) голень и предплюсна</a:t>
            </a:r>
          </a:p>
          <a:p>
            <a:pPr marL="0" indent="0">
              <a:buNone/>
            </a:pPr>
            <a:r>
              <a:rPr lang="ru-RU" sz="3200" b="1" dirty="0" smtClean="0"/>
              <a:t>Б) верхние челюсти</a:t>
            </a:r>
          </a:p>
          <a:p>
            <a:pPr marL="0" indent="0">
              <a:buNone/>
            </a:pPr>
            <a:r>
              <a:rPr lang="ru-RU" sz="3200" b="1" dirty="0" smtClean="0"/>
              <a:t>В) первый и второй шейные позвонки</a:t>
            </a:r>
          </a:p>
          <a:p>
            <a:pPr marL="0" indent="0">
              <a:buNone/>
            </a:pPr>
            <a:r>
              <a:rPr lang="ru-RU" sz="3200" b="1" dirty="0" smtClean="0"/>
              <a:t>Г) бедренная кость и кости таза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7387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933451"/>
            <a:ext cx="8667750" cy="4937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5. Какой отдел позвоночника человека не может состоять из пяти позвонков? </a:t>
            </a:r>
          </a:p>
          <a:p>
            <a:pPr marL="0" indent="0">
              <a:buNone/>
            </a:pPr>
            <a:r>
              <a:rPr lang="ru-RU" sz="3200" b="1" dirty="0" smtClean="0"/>
              <a:t>А) шейный</a:t>
            </a:r>
          </a:p>
          <a:p>
            <a:pPr marL="0" indent="0">
              <a:buNone/>
            </a:pPr>
            <a:r>
              <a:rPr lang="ru-RU" sz="3200" b="1" dirty="0" smtClean="0"/>
              <a:t>Б) поясничный</a:t>
            </a:r>
          </a:p>
          <a:p>
            <a:pPr marL="0" indent="0">
              <a:buNone/>
            </a:pPr>
            <a:r>
              <a:rPr lang="ru-RU" sz="3200" b="1" dirty="0" smtClean="0"/>
              <a:t>В) крестцовый</a:t>
            </a:r>
          </a:p>
          <a:p>
            <a:pPr marL="0" indent="0">
              <a:buNone/>
            </a:pPr>
            <a:r>
              <a:rPr lang="ru-RU" sz="3200" b="1" dirty="0" smtClean="0"/>
              <a:t>Г) копчиковый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2055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5" y="933451"/>
            <a:ext cx="8667750" cy="4937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6. Какие кости принадлежат мозговому отделу черепа? </a:t>
            </a:r>
          </a:p>
          <a:p>
            <a:pPr marL="0" indent="0">
              <a:buNone/>
            </a:pPr>
            <a:r>
              <a:rPr lang="ru-RU" sz="3200" b="1" dirty="0" smtClean="0"/>
              <a:t>А) скуловые</a:t>
            </a:r>
          </a:p>
          <a:p>
            <a:pPr marL="0" indent="0">
              <a:buNone/>
            </a:pPr>
            <a:r>
              <a:rPr lang="ru-RU" sz="3200" b="1" dirty="0" smtClean="0"/>
              <a:t>Б) теменные</a:t>
            </a:r>
          </a:p>
          <a:p>
            <a:pPr marL="0" indent="0">
              <a:buNone/>
            </a:pPr>
            <a:r>
              <a:rPr lang="ru-RU" sz="3200" b="1" dirty="0" smtClean="0"/>
              <a:t>В) верхнечелюстные</a:t>
            </a:r>
          </a:p>
          <a:p>
            <a:pPr marL="0" indent="0">
              <a:buNone/>
            </a:pPr>
            <a:r>
              <a:rPr lang="ru-RU" sz="3200" b="1" dirty="0" smtClean="0"/>
              <a:t>Г) слёзные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9774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984" y="133350"/>
            <a:ext cx="8863041" cy="1049235"/>
          </a:xfrm>
        </p:spPr>
        <p:txBody>
          <a:bodyPr/>
          <a:lstStyle/>
          <a:p>
            <a:r>
              <a:rPr lang="en-US" b="1" dirty="0" smtClean="0"/>
              <a:t>II</a:t>
            </a:r>
            <a:r>
              <a:rPr lang="ru-RU" b="1" dirty="0" smtClean="0"/>
              <a:t>. Ответьте коротко на вопросы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00025" y="923925"/>
            <a:ext cx="8820149" cy="5114925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Какие типы костей различают?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Что такое надкостница?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Какую функцию выполняет череп?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Из каких костей состоит череп и какое соединение характерно для его костей?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Назовите единственную подвижную кость черепа и тип её соединения.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Из чего состоит скелет туловища?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Какое количество позвонков в позвоночнике человека?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Почему рёбра и грудина соединены </a:t>
            </a:r>
            <a:r>
              <a:rPr lang="ru-RU" b="1" dirty="0" err="1" smtClean="0"/>
              <a:t>полуподвижно</a:t>
            </a:r>
            <a:r>
              <a:rPr lang="ru-RU" b="1" dirty="0" smtClean="0"/>
              <a:t>?</a:t>
            </a:r>
          </a:p>
          <a:p>
            <a:pPr marL="457200" indent="-457200">
              <a:buFont typeface="+mj-lt"/>
              <a:buAutoNum type="arabicParenR"/>
            </a:pPr>
            <a:r>
              <a:rPr lang="ru-RU" b="1" dirty="0" smtClean="0"/>
              <a:t>Какое значение для человека имеет хорошо развитая грудная клетка?</a:t>
            </a:r>
          </a:p>
          <a:p>
            <a:pPr marL="457200" indent="-457200">
              <a:buFont typeface="+mj-lt"/>
              <a:buAutoNum type="arabicParenR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464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794"/>
            <a:ext cx="9144000" cy="55734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III</a:t>
            </a:r>
            <a:r>
              <a:rPr lang="ru-RU" b="1" dirty="0" smtClean="0"/>
              <a:t>. Определите названия костей конечностей </a:t>
            </a:r>
            <a:endParaRPr lang="ru-RU" b="1" dirty="0"/>
          </a:p>
        </p:txBody>
      </p:sp>
      <p:pic>
        <p:nvPicPr>
          <p:cNvPr id="6" name="Объект 5" descr="&lt;strong&gt;Скелет верхней конечности&lt;/strong&gt;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546" y="840877"/>
            <a:ext cx="2692185" cy="5231778"/>
          </a:xfrm>
        </p:spPr>
      </p:pic>
      <p:pic>
        <p:nvPicPr>
          <p:cNvPr id="7" name="Объект 6" descr="&lt;strong&gt;Скелет нижней конечности&lt;/strong&gt; человека | Анатомия человека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024" y="823965"/>
            <a:ext cx="2360021" cy="5248690"/>
          </a:xfrm>
        </p:spPr>
      </p:pic>
      <p:sp>
        <p:nvSpPr>
          <p:cNvPr id="8" name="TextBox 7"/>
          <p:cNvSpPr txBox="1"/>
          <p:nvPr/>
        </p:nvSpPr>
        <p:spPr>
          <a:xfrm>
            <a:off x="1036320" y="6209211"/>
            <a:ext cx="297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Верхняя конечность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1270" y="6209211"/>
            <a:ext cx="281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Нижняя конечность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88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04B663"/>
      </a:accent4>
      <a:accent5>
        <a:srgbClr val="DF8822"/>
      </a:accent5>
      <a:accent6>
        <a:srgbClr val="BC410A"/>
      </a:accent6>
      <a:hlink>
        <a:srgbClr val="5977C4"/>
      </a:hlink>
      <a:folHlink>
        <a:srgbClr val="0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70</TotalTime>
  <Words>258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Gallery</vt:lpstr>
      <vt:lpstr>СКЕЛЕТ ЧЕЛОВЕКА</vt:lpstr>
      <vt:lpstr>I. Выполните 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II. Ответьте коротко на вопросы</vt:lpstr>
      <vt:lpstr>III. Определите названия костей конечностей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СКЕЛЕТ ЧЕЛОВЕКА</dc:title>
  <dc:creator>admin</dc:creator>
  <cp:lastModifiedBy>Пользователь Windows</cp:lastModifiedBy>
  <cp:revision>11</cp:revision>
  <dcterms:created xsi:type="dcterms:W3CDTF">2022-12-08T09:35:00Z</dcterms:created>
  <dcterms:modified xsi:type="dcterms:W3CDTF">2023-01-04T15:27:47Z</dcterms:modified>
</cp:coreProperties>
</file>