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4"/>
  </p:notesMasterIdLst>
  <p:sldIdLst>
    <p:sldId id="260" r:id="rId2"/>
    <p:sldId id="258" r:id="rId3"/>
    <p:sldId id="259" r:id="rId4"/>
    <p:sldId id="261" r:id="rId5"/>
    <p:sldId id="266" r:id="rId6"/>
    <p:sldId id="256" r:id="rId7"/>
    <p:sldId id="267" r:id="rId8"/>
    <p:sldId id="262" r:id="rId9"/>
    <p:sldId id="263" r:id="rId10"/>
    <p:sldId id="268" r:id="rId11"/>
    <p:sldId id="264" r:id="rId12"/>
    <p:sldId id="269" r:id="rId13"/>
    <p:sldId id="270" r:id="rId14"/>
    <p:sldId id="271" r:id="rId15"/>
    <p:sldId id="272" r:id="rId16"/>
    <p:sldId id="273" r:id="rId17"/>
    <p:sldId id="274" r:id="rId18"/>
    <p:sldId id="278" r:id="rId19"/>
    <p:sldId id="265" r:id="rId20"/>
    <p:sldId id="276" r:id="rId21"/>
    <p:sldId id="277" r:id="rId22"/>
    <p:sldId id="275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62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989AA4-6346-4E8B-91FB-83B6905D62D8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449E50-438A-4E57-BDEE-571EECD198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1902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449E50-438A-4E57-BDEE-571EECD198C6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2460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5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E9476-DCE3-49AE-B7D3-8D7A634FB787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AE8E-2721-49AE-A412-BC862646C5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7981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E9476-DCE3-49AE-B7D3-8D7A634FB787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AE8E-2721-49AE-A412-BC862646C5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2911365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E9476-DCE3-49AE-B7D3-8D7A634FB787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AE8E-2721-49AE-A412-BC862646C5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6247795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E9476-DCE3-49AE-B7D3-8D7A634FB787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AE8E-2721-49AE-A412-BC862646C5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5168453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5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E9476-DCE3-49AE-B7D3-8D7A634FB787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AE8E-2721-49AE-A412-BC862646C5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1906770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E9476-DCE3-49AE-B7D3-8D7A634FB787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AE8E-2721-49AE-A412-BC862646C5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410059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E9476-DCE3-49AE-B7D3-8D7A634FB787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AE8E-2721-49AE-A412-BC862646C5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565650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E9476-DCE3-49AE-B7D3-8D7A634FB787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AE8E-2721-49AE-A412-BC862646C5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502650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E9476-DCE3-49AE-B7D3-8D7A634FB787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AE8E-2721-49AE-A412-BC862646C5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0942477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E9476-DCE3-49AE-B7D3-8D7A634FB787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AE8E-2721-49AE-A412-BC862646C5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04310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E9476-DCE3-49AE-B7D3-8D7A634FB787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AE8E-2721-49AE-A412-BC862646C5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8600853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67544" y="260648"/>
            <a:ext cx="6624736" cy="1152128"/>
          </a:xfrm>
          <a:prstGeom prst="rect">
            <a:avLst/>
          </a:prstGeom>
          <a:gradFill flip="none" rotWithShape="1">
            <a:gsLst>
              <a:gs pos="0">
                <a:srgbClr val="D6B19C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lin ang="10800000" scaled="1"/>
            <a:tileRect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0" cap="none" spc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160" y="260648"/>
            <a:ext cx="663508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34817" y="155679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3C5FE8-3472-442D-8657-AF3DDA4B1C30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503D92-D288-4513-A56C-2906792D4E7A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4240" y="265176"/>
            <a:ext cx="1560753" cy="1152000"/>
          </a:xfrm>
          <a:prstGeom prst="rect">
            <a:avLst/>
          </a:prstGeom>
          <a:ln w="25400">
            <a:solidFill>
              <a:schemeClr val="accent6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639725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 spd="slow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b="0" kern="1200" cap="none" spc="0">
          <a:ln w="1841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Arial Black" pitchFamily="34" charset="0"/>
          <a:ea typeface="Arial Unicode MS" pitchFamily="34" charset="-128"/>
          <a:cs typeface="Arial Unicode MS" pitchFamily="34" charset="-128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Arial Black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Arial Black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Arial Black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Arial Black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Arial Black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89396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1344" y="111475"/>
            <a:ext cx="892344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u="sng" dirty="0" smtClean="0">
                <a:solidFill>
                  <a:schemeClr val="bg1"/>
                </a:solidFill>
                <a:latin typeface="Arial Black" pitchFamily="34" charset="0"/>
                <a:cs typeface="Arial" panose="020B0604020202020204" pitchFamily="34" charset="0"/>
              </a:rPr>
              <a:t>Принцип доминанты (А. А. Ухтомский)</a:t>
            </a:r>
          </a:p>
          <a:p>
            <a:r>
              <a:rPr lang="ru-RU" sz="2200" b="1" dirty="0" smtClean="0">
                <a:solidFill>
                  <a:schemeClr val="bg1"/>
                </a:solidFill>
                <a:latin typeface="Arial Black" pitchFamily="34" charset="0"/>
                <a:cs typeface="Arial" panose="020B0604020202020204" pitchFamily="34" charset="0"/>
              </a:rPr>
              <a:t>Доминанта</a:t>
            </a:r>
            <a:r>
              <a:rPr lang="ru-RU" sz="2200" dirty="0" smtClean="0">
                <a:solidFill>
                  <a:schemeClr val="bg1"/>
                </a:solidFill>
                <a:latin typeface="Arial Black" pitchFamily="34" charset="0"/>
                <a:cs typeface="Arial" panose="020B0604020202020204" pitchFamily="34" charset="0"/>
              </a:rPr>
              <a:t> – это преобладающий очаг возбуждения в ЦНС, подчиняющий себе другие нервные центры.</a:t>
            </a:r>
          </a:p>
          <a:p>
            <a:r>
              <a:rPr lang="ru-RU" sz="2200" dirty="0" smtClean="0">
                <a:solidFill>
                  <a:schemeClr val="bg1"/>
                </a:solidFill>
                <a:latin typeface="Arial Black" pitchFamily="34" charset="0"/>
                <a:cs typeface="Arial" panose="020B0604020202020204" pitchFamily="34" charset="0"/>
              </a:rPr>
              <a:t>Доминантный центр обеспечивает комплекс рефлексов , которые необходимы в данный момент для достижения определенной цели.</a:t>
            </a:r>
          </a:p>
        </p:txBody>
      </p:sp>
      <p:pic>
        <p:nvPicPr>
          <p:cNvPr id="19458" name="Picture 2" descr="ÐÐ°ÑÑÐ¸Ð½ÐºÐ¸ Ð¿Ð¾ Ð·Ð°Ð¿ÑÐ¾ÑÑ Ð´Ð¾Ð¼Ð¸Ð½Ð°Ð½ÑÐ° ÑÑÑÐ¾Ð¼ÑÐºÐ¾Ð³Ð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5" y="3307293"/>
            <a:ext cx="4576522" cy="2547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33602" t="22633" r="22847" b="11837"/>
          <a:stretch/>
        </p:blipFill>
        <p:spPr>
          <a:xfrm>
            <a:off x="4787873" y="2564904"/>
            <a:ext cx="4216920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9698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Процессы торможения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556793"/>
            <a:ext cx="8280920" cy="1224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u="sng" dirty="0" smtClean="0"/>
              <a:t>Торможение</a:t>
            </a:r>
            <a:r>
              <a:rPr lang="ru-RU" sz="3600" dirty="0" smtClean="0"/>
              <a:t> – угасание условных рефлексов</a:t>
            </a:r>
            <a:endParaRPr lang="ru-RU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485682" y="3212976"/>
            <a:ext cx="75608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Arial Black" pitchFamily="34" charset="0"/>
              </a:rPr>
              <a:t>ВИДЫ ТОРМОЖЕНИЯ: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3200" dirty="0">
                <a:solidFill>
                  <a:schemeClr val="bg1"/>
                </a:solidFill>
                <a:latin typeface="Arial Black" pitchFamily="34" charset="0"/>
              </a:rPr>
              <a:t>в</a:t>
            </a:r>
            <a:r>
              <a:rPr lang="ru-RU" sz="3200" dirty="0" smtClean="0">
                <a:solidFill>
                  <a:schemeClr val="bg1"/>
                </a:solidFill>
                <a:latin typeface="Arial Black" pitchFamily="34" charset="0"/>
              </a:rPr>
              <a:t>нешнее (безусловное)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3200" dirty="0">
                <a:solidFill>
                  <a:schemeClr val="bg1"/>
                </a:solidFill>
                <a:latin typeface="Arial Black" pitchFamily="34" charset="0"/>
              </a:rPr>
              <a:t>в</a:t>
            </a:r>
            <a:r>
              <a:rPr lang="ru-RU" sz="3200" dirty="0" smtClean="0">
                <a:solidFill>
                  <a:schemeClr val="bg1"/>
                </a:solidFill>
                <a:latin typeface="Arial Black" pitchFamily="34" charset="0"/>
              </a:rPr>
              <a:t>нутреннее (условное)</a:t>
            </a:r>
            <a:endParaRPr lang="ru-RU" sz="3200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6820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Внешнее торможение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556792"/>
            <a:ext cx="7848872" cy="5118830"/>
          </a:xfrm>
        </p:spPr>
      </p:pic>
    </p:spTree>
    <p:extLst>
      <p:ext uri="{BB962C8B-B14F-4D97-AF65-F5344CB8AC3E}">
        <p14:creationId xmlns:p14="http://schemas.microsoft.com/office/powerpoint/2010/main" val="11556596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Внутреннее торможение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628800"/>
            <a:ext cx="7848872" cy="4680519"/>
          </a:xfrm>
        </p:spPr>
      </p:pic>
    </p:spTree>
    <p:extLst>
      <p:ext uri="{BB962C8B-B14F-4D97-AF65-F5344CB8AC3E}">
        <p14:creationId xmlns:p14="http://schemas.microsoft.com/office/powerpoint/2010/main" val="23038025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Закон взаимной индукции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772816"/>
            <a:ext cx="8229600" cy="4525963"/>
          </a:xfrm>
        </p:spPr>
        <p:txBody>
          <a:bodyPr/>
          <a:lstStyle/>
          <a:p>
            <a:pPr>
              <a:buBlip>
                <a:blip r:embed="rId3"/>
              </a:buBlip>
            </a:pPr>
            <a:r>
              <a:rPr lang="ru-RU" dirty="0" smtClean="0"/>
              <a:t>Нервный процесс </a:t>
            </a:r>
            <a:r>
              <a:rPr lang="ru-RU" dirty="0"/>
              <a:t>индуцирует (вызывает) в соседних участках противоположный процесс. </a:t>
            </a:r>
            <a:endParaRPr lang="ru-RU" dirty="0" smtClean="0"/>
          </a:p>
          <a:p>
            <a:pPr>
              <a:buBlip>
                <a:blip r:embed="rId3"/>
              </a:buBlip>
            </a:pPr>
            <a:r>
              <a:rPr lang="ru-RU" dirty="0" smtClean="0"/>
              <a:t>Если </a:t>
            </a:r>
            <a:r>
              <a:rPr lang="ru-RU" dirty="0"/>
              <a:t>в участке коры возникает возбуждение, то в соседних с ним участках развивается процесс торможения.</a:t>
            </a:r>
          </a:p>
        </p:txBody>
      </p:sp>
    </p:spTree>
    <p:extLst>
      <p:ext uri="{BB962C8B-B14F-4D97-AF65-F5344CB8AC3E}">
        <p14:creationId xmlns:p14="http://schemas.microsoft.com/office/powerpoint/2010/main" val="34037625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Зрительные иллюзии</a:t>
            </a:r>
            <a:endParaRPr lang="ru-RU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Содержимое 5" descr="molev_viktor_mona_lisa_ai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932040" y="1628800"/>
            <a:ext cx="3782503" cy="5037405"/>
          </a:xfrm>
        </p:spPr>
      </p:pic>
      <p:pic>
        <p:nvPicPr>
          <p:cNvPr id="7" name="Рисунок 6" descr="portret_general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628800"/>
            <a:ext cx="4038569" cy="5085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5668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Зрительные иллюзии</a:t>
            </a:r>
            <a:endParaRPr lang="ru-RU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Содержимое 7" descr="faces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88024" y="1740541"/>
            <a:ext cx="3802672" cy="4829426"/>
          </a:xfrm>
        </p:spPr>
      </p:pic>
      <p:pic>
        <p:nvPicPr>
          <p:cNvPr id="9" name="Рисунок 8" descr="ab471d65-136b-4c9a-8943-604c77b0b3c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692946"/>
            <a:ext cx="3528392" cy="4877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450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ВЫВОД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Blip>
                <a:blip r:embed="rId2"/>
              </a:buBlip>
            </a:pPr>
            <a:r>
              <a:rPr lang="ru-RU" dirty="0" smtClean="0"/>
              <a:t>Выработка условных рефлексов у млекопитающих возможна только при участии коры больших полушарий.</a:t>
            </a:r>
          </a:p>
          <a:p>
            <a:pPr>
              <a:buBlip>
                <a:blip r:embed="rId2"/>
              </a:buBlip>
            </a:pPr>
            <a:r>
              <a:rPr lang="ru-RU" dirty="0" smtClean="0"/>
              <a:t>Процесс торможения позволяет организму адаптироваться к изменяющимся условиям окружающей среды.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57815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6051976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Тестовая проверка знаний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84784"/>
            <a:ext cx="8712968" cy="5256584"/>
          </a:xfrm>
        </p:spPr>
        <p:txBody>
          <a:bodyPr>
            <a:noAutofit/>
          </a:bodyPr>
          <a:lstStyle/>
          <a:p>
            <a:pPr marL="0" indent="0" fontAlgn="base">
              <a:spcBef>
                <a:spcPts val="0"/>
              </a:spcBef>
              <a:buNone/>
            </a:pPr>
            <a:r>
              <a:rPr lang="ru-RU" sz="1600" b="1" dirty="0">
                <a:cs typeface="Times New Roman" pitchFamily="18" charset="0"/>
              </a:rPr>
              <a:t>Выберите правильные варианты ответов к предлагаемым высказываниям</a:t>
            </a:r>
            <a:r>
              <a:rPr lang="ru-RU" sz="1600" b="1" dirty="0" smtClean="0">
                <a:cs typeface="Times New Roman" pitchFamily="18" charset="0"/>
              </a:rPr>
              <a:t>.</a:t>
            </a:r>
          </a:p>
          <a:p>
            <a:pPr marL="0" indent="457200" algn="just" fontAlgn="base">
              <a:spcBef>
                <a:spcPts val="0"/>
              </a:spcBef>
              <a:buNone/>
            </a:pPr>
            <a:r>
              <a:rPr lang="ru-RU" sz="1600" i="1" dirty="0" smtClean="0">
                <a:cs typeface="Times New Roman" pitchFamily="18" charset="0"/>
              </a:rPr>
              <a:t>Высказывания</a:t>
            </a:r>
            <a:endParaRPr lang="ru-RU" sz="1600" i="1" dirty="0">
              <a:cs typeface="Times New Roman" pitchFamily="18" charset="0"/>
            </a:endParaRPr>
          </a:p>
          <a:p>
            <a:pPr marL="0" indent="0" fontAlgn="base">
              <a:spcBef>
                <a:spcPts val="0"/>
              </a:spcBef>
              <a:buNone/>
            </a:pPr>
            <a:r>
              <a:rPr lang="ru-RU" sz="1600" b="1" dirty="0">
                <a:solidFill>
                  <a:schemeClr val="accent6">
                    <a:lumMod val="40000"/>
                    <a:lumOff val="60000"/>
                  </a:schemeClr>
                </a:solidFill>
                <a:cs typeface="Times New Roman" pitchFamily="18" charset="0"/>
              </a:rPr>
              <a:t>1.</a:t>
            </a:r>
            <a:r>
              <a:rPr lang="ru-RU" sz="1600" dirty="0">
                <a:solidFill>
                  <a:schemeClr val="accent6">
                    <a:lumMod val="40000"/>
                    <a:lumOff val="60000"/>
                  </a:schemeClr>
                </a:solidFill>
                <a:cs typeface="Times New Roman" pitchFamily="18" charset="0"/>
              </a:rPr>
              <a:t> </a:t>
            </a:r>
            <a:r>
              <a:rPr lang="ru-RU" sz="1600" dirty="0">
                <a:cs typeface="Times New Roman" pitchFamily="18" charset="0"/>
              </a:rPr>
              <a:t>Это является безусловным раздражителем.</a:t>
            </a:r>
            <a:br>
              <a:rPr lang="ru-RU" sz="1600" dirty="0">
                <a:cs typeface="Times New Roman" pitchFamily="18" charset="0"/>
              </a:rPr>
            </a:br>
            <a:r>
              <a:rPr lang="ru-RU" sz="1600" b="1" dirty="0">
                <a:solidFill>
                  <a:schemeClr val="accent6">
                    <a:lumMod val="40000"/>
                    <a:lumOff val="60000"/>
                  </a:schemeClr>
                </a:solidFill>
                <a:cs typeface="Times New Roman" pitchFamily="18" charset="0"/>
              </a:rPr>
              <a:t>2.</a:t>
            </a:r>
            <a:r>
              <a:rPr lang="ru-RU" sz="1600" dirty="0">
                <a:solidFill>
                  <a:schemeClr val="accent6">
                    <a:lumMod val="40000"/>
                    <a:lumOff val="60000"/>
                  </a:schemeClr>
                </a:solidFill>
                <a:cs typeface="Times New Roman" pitchFamily="18" charset="0"/>
              </a:rPr>
              <a:t> </a:t>
            </a:r>
            <a:r>
              <a:rPr lang="ru-RU" sz="1600" dirty="0">
                <a:cs typeface="Times New Roman" pitchFamily="18" charset="0"/>
              </a:rPr>
              <a:t>Это является безразличным раздражителем.</a:t>
            </a:r>
            <a:br>
              <a:rPr lang="ru-RU" sz="1600" dirty="0">
                <a:cs typeface="Times New Roman" pitchFamily="18" charset="0"/>
              </a:rPr>
            </a:br>
            <a:r>
              <a:rPr lang="ru-RU" sz="1600" b="1" dirty="0">
                <a:solidFill>
                  <a:schemeClr val="accent6">
                    <a:lumMod val="40000"/>
                    <a:lumOff val="60000"/>
                  </a:schemeClr>
                </a:solidFill>
                <a:cs typeface="Times New Roman" pitchFamily="18" charset="0"/>
              </a:rPr>
              <a:t>3.</a:t>
            </a:r>
            <a:r>
              <a:rPr lang="ru-RU" sz="1600" dirty="0">
                <a:solidFill>
                  <a:schemeClr val="accent6">
                    <a:lumMod val="40000"/>
                    <a:lumOff val="60000"/>
                  </a:schemeClr>
                </a:solidFill>
                <a:cs typeface="Times New Roman" pitchFamily="18" charset="0"/>
              </a:rPr>
              <a:t> </a:t>
            </a:r>
            <a:r>
              <a:rPr lang="ru-RU" sz="1600" dirty="0">
                <a:cs typeface="Times New Roman" pitchFamily="18" charset="0"/>
              </a:rPr>
              <a:t>Это является безусловным рефлексом.</a:t>
            </a:r>
            <a:br>
              <a:rPr lang="ru-RU" sz="1600" dirty="0">
                <a:cs typeface="Times New Roman" pitchFamily="18" charset="0"/>
              </a:rPr>
            </a:br>
            <a:r>
              <a:rPr lang="ru-RU" sz="1600" b="1" dirty="0">
                <a:solidFill>
                  <a:schemeClr val="accent6">
                    <a:lumMod val="40000"/>
                    <a:lumOff val="60000"/>
                  </a:schemeClr>
                </a:solidFill>
                <a:cs typeface="Times New Roman" pitchFamily="18" charset="0"/>
              </a:rPr>
              <a:t>4.</a:t>
            </a:r>
            <a:r>
              <a:rPr lang="ru-RU" sz="1600" dirty="0">
                <a:solidFill>
                  <a:schemeClr val="accent6">
                    <a:lumMod val="40000"/>
                    <a:lumOff val="60000"/>
                  </a:schemeClr>
                </a:solidFill>
                <a:cs typeface="Times New Roman" pitchFamily="18" charset="0"/>
              </a:rPr>
              <a:t> </a:t>
            </a:r>
            <a:r>
              <a:rPr lang="ru-RU" sz="1600" dirty="0">
                <a:cs typeface="Times New Roman" pitchFamily="18" charset="0"/>
              </a:rPr>
              <a:t>Это является условным рефлексом.</a:t>
            </a:r>
            <a:br>
              <a:rPr lang="ru-RU" sz="1600" dirty="0">
                <a:cs typeface="Times New Roman" pitchFamily="18" charset="0"/>
              </a:rPr>
            </a:br>
            <a:r>
              <a:rPr lang="ru-RU" sz="1600" b="1" dirty="0">
                <a:solidFill>
                  <a:schemeClr val="accent6">
                    <a:lumMod val="40000"/>
                    <a:lumOff val="60000"/>
                  </a:schemeClr>
                </a:solidFill>
                <a:cs typeface="Times New Roman" pitchFamily="18" charset="0"/>
              </a:rPr>
              <a:t>5.</a:t>
            </a:r>
            <a:r>
              <a:rPr lang="ru-RU" sz="1600" dirty="0">
                <a:solidFill>
                  <a:schemeClr val="accent6">
                    <a:lumMod val="40000"/>
                    <a:lumOff val="60000"/>
                  </a:schemeClr>
                </a:solidFill>
                <a:cs typeface="Times New Roman" pitchFamily="18" charset="0"/>
              </a:rPr>
              <a:t> </a:t>
            </a:r>
            <a:r>
              <a:rPr lang="ru-RU" sz="1600" dirty="0">
                <a:cs typeface="Times New Roman" pitchFamily="18" charset="0"/>
              </a:rPr>
              <a:t>Это является сочетанием безразличного раздражителя с безусловным.</a:t>
            </a:r>
            <a:br>
              <a:rPr lang="ru-RU" sz="1600" dirty="0">
                <a:cs typeface="Times New Roman" pitchFamily="18" charset="0"/>
              </a:rPr>
            </a:br>
            <a:r>
              <a:rPr lang="ru-RU" sz="1600" b="1" dirty="0">
                <a:solidFill>
                  <a:schemeClr val="accent6">
                    <a:lumMod val="40000"/>
                    <a:lumOff val="60000"/>
                  </a:schemeClr>
                </a:solidFill>
                <a:cs typeface="Times New Roman" pitchFamily="18" charset="0"/>
              </a:rPr>
              <a:t>6.</a:t>
            </a:r>
            <a:r>
              <a:rPr lang="ru-RU" sz="1600" dirty="0">
                <a:solidFill>
                  <a:schemeClr val="accent6">
                    <a:lumMod val="40000"/>
                    <a:lumOff val="60000"/>
                  </a:schemeClr>
                </a:solidFill>
                <a:cs typeface="Times New Roman" pitchFamily="18" charset="0"/>
              </a:rPr>
              <a:t> </a:t>
            </a:r>
            <a:r>
              <a:rPr lang="ru-RU" sz="1600" dirty="0">
                <a:cs typeface="Times New Roman" pitchFamily="18" charset="0"/>
              </a:rPr>
              <a:t>Без этих раздражителей условный слюноотделительный рефлекс не образуется.</a:t>
            </a:r>
            <a:br>
              <a:rPr lang="ru-RU" sz="1600" dirty="0">
                <a:cs typeface="Times New Roman" pitchFamily="18" charset="0"/>
              </a:rPr>
            </a:br>
            <a:r>
              <a:rPr lang="ru-RU" sz="1600" b="1" dirty="0">
                <a:solidFill>
                  <a:schemeClr val="accent6">
                    <a:lumMod val="40000"/>
                    <a:lumOff val="60000"/>
                  </a:schemeClr>
                </a:solidFill>
                <a:cs typeface="Times New Roman" pitchFamily="18" charset="0"/>
              </a:rPr>
              <a:t>7.</a:t>
            </a:r>
            <a:r>
              <a:rPr lang="ru-RU" sz="1600" dirty="0">
                <a:solidFill>
                  <a:schemeClr val="accent6">
                    <a:lumMod val="40000"/>
                    <a:lumOff val="60000"/>
                  </a:schemeClr>
                </a:solidFill>
                <a:cs typeface="Times New Roman" pitchFamily="18" charset="0"/>
              </a:rPr>
              <a:t> </a:t>
            </a:r>
            <a:r>
              <a:rPr lang="ru-RU" sz="1600" dirty="0">
                <a:cs typeface="Times New Roman" pitchFamily="18" charset="0"/>
              </a:rPr>
              <a:t>Раздражитель, возбуждающий зрительную зону коры.</a:t>
            </a:r>
            <a:br>
              <a:rPr lang="ru-RU" sz="1600" dirty="0">
                <a:cs typeface="Times New Roman" pitchFamily="18" charset="0"/>
              </a:rPr>
            </a:br>
            <a:r>
              <a:rPr lang="ru-RU" sz="1600" b="1" dirty="0">
                <a:solidFill>
                  <a:schemeClr val="accent6">
                    <a:lumMod val="40000"/>
                    <a:lumOff val="60000"/>
                  </a:schemeClr>
                </a:solidFill>
                <a:cs typeface="Times New Roman" pitchFamily="18" charset="0"/>
              </a:rPr>
              <a:t>8.</a:t>
            </a:r>
            <a:r>
              <a:rPr lang="ru-RU" sz="1600" dirty="0">
                <a:solidFill>
                  <a:schemeClr val="accent6">
                    <a:lumMod val="40000"/>
                    <a:lumOff val="60000"/>
                  </a:schemeClr>
                </a:solidFill>
                <a:cs typeface="Times New Roman" pitchFamily="18" charset="0"/>
              </a:rPr>
              <a:t> </a:t>
            </a:r>
            <a:r>
              <a:rPr lang="ru-RU" sz="1600" dirty="0">
                <a:cs typeface="Times New Roman" pitchFamily="18" charset="0"/>
              </a:rPr>
              <a:t>Раздражитель, возбуждающий вкусовую зону коры.</a:t>
            </a:r>
            <a:br>
              <a:rPr lang="ru-RU" sz="1600" dirty="0">
                <a:cs typeface="Times New Roman" pitchFamily="18" charset="0"/>
              </a:rPr>
            </a:br>
            <a:r>
              <a:rPr lang="ru-RU" sz="1600" b="1" dirty="0">
                <a:solidFill>
                  <a:schemeClr val="accent6">
                    <a:lumMod val="40000"/>
                    <a:lumOff val="60000"/>
                  </a:schemeClr>
                </a:solidFill>
                <a:cs typeface="Times New Roman" pitchFamily="18" charset="0"/>
              </a:rPr>
              <a:t>9.</a:t>
            </a:r>
            <a:r>
              <a:rPr lang="ru-RU" sz="1600" dirty="0">
                <a:solidFill>
                  <a:schemeClr val="accent6">
                    <a:lumMod val="40000"/>
                    <a:lumOff val="60000"/>
                  </a:schemeClr>
                </a:solidFill>
                <a:cs typeface="Times New Roman" pitchFamily="18" charset="0"/>
              </a:rPr>
              <a:t> </a:t>
            </a:r>
            <a:r>
              <a:rPr lang="ru-RU" sz="1600" dirty="0">
                <a:cs typeface="Times New Roman" pitchFamily="18" charset="0"/>
              </a:rPr>
              <a:t>При этом условии образуется временная связь между зрительной и вкусовой зонами коры.</a:t>
            </a:r>
          </a:p>
          <a:p>
            <a:pPr marL="0" indent="457200" fontAlgn="base">
              <a:spcBef>
                <a:spcPts val="0"/>
              </a:spcBef>
              <a:buNone/>
            </a:pPr>
            <a:r>
              <a:rPr lang="ru-RU" sz="1600" i="1" dirty="0">
                <a:cs typeface="Times New Roman" pitchFamily="18" charset="0"/>
              </a:rPr>
              <a:t>Варианты ответов</a:t>
            </a:r>
            <a:endParaRPr lang="ru-RU" sz="1600" dirty="0">
              <a:cs typeface="Times New Roman" pitchFamily="18" charset="0"/>
            </a:endParaRPr>
          </a:p>
          <a:p>
            <a:pPr marL="0" indent="0" fontAlgn="base">
              <a:spcBef>
                <a:spcPts val="0"/>
              </a:spcBef>
              <a:buNone/>
            </a:pPr>
            <a:r>
              <a:rPr lang="ru-RU" sz="1600" b="1" dirty="0">
                <a:solidFill>
                  <a:schemeClr val="accent2">
                    <a:lumMod val="40000"/>
                    <a:lumOff val="60000"/>
                  </a:schemeClr>
                </a:solidFill>
                <a:cs typeface="Times New Roman" pitchFamily="18" charset="0"/>
              </a:rPr>
              <a:t>А.</a:t>
            </a:r>
            <a:r>
              <a:rPr lang="ru-RU" sz="1600" dirty="0">
                <a:solidFill>
                  <a:schemeClr val="accent2">
                    <a:lumMod val="40000"/>
                    <a:lumOff val="60000"/>
                  </a:schemeClr>
                </a:solidFill>
                <a:cs typeface="Times New Roman" pitchFamily="18" charset="0"/>
              </a:rPr>
              <a:t> </a:t>
            </a:r>
            <a:r>
              <a:rPr lang="ru-RU" sz="1600" dirty="0">
                <a:cs typeface="Times New Roman" pitchFamily="18" charset="0"/>
              </a:rPr>
              <a:t>Включение лампочки до опытов без кормления.</a:t>
            </a:r>
            <a:br>
              <a:rPr lang="ru-RU" sz="1600" dirty="0">
                <a:cs typeface="Times New Roman" pitchFamily="18" charset="0"/>
              </a:rPr>
            </a:br>
            <a:r>
              <a:rPr lang="ru-RU" sz="1600" b="1" dirty="0">
                <a:solidFill>
                  <a:schemeClr val="accent2">
                    <a:lumMod val="40000"/>
                    <a:lumOff val="60000"/>
                  </a:schemeClr>
                </a:solidFill>
                <a:cs typeface="Times New Roman" pitchFamily="18" charset="0"/>
              </a:rPr>
              <a:t>Б.</a:t>
            </a:r>
            <a:r>
              <a:rPr lang="ru-RU" sz="1600" dirty="0">
                <a:solidFill>
                  <a:schemeClr val="accent2">
                    <a:lumMod val="40000"/>
                    <a:lumOff val="60000"/>
                  </a:schemeClr>
                </a:solidFill>
                <a:cs typeface="Times New Roman" pitchFamily="18" charset="0"/>
              </a:rPr>
              <a:t> </a:t>
            </a:r>
            <a:r>
              <a:rPr lang="ru-RU" sz="1600" dirty="0">
                <a:cs typeface="Times New Roman" pitchFamily="18" charset="0"/>
              </a:rPr>
              <a:t>Пища в полости рта.</a:t>
            </a:r>
            <a:br>
              <a:rPr lang="ru-RU" sz="1600" dirty="0">
                <a:cs typeface="Times New Roman" pitchFamily="18" charset="0"/>
              </a:rPr>
            </a:br>
            <a:r>
              <a:rPr lang="ru-RU" sz="1600" b="1" dirty="0">
                <a:solidFill>
                  <a:schemeClr val="accent2">
                    <a:lumMod val="40000"/>
                    <a:lumOff val="60000"/>
                  </a:schemeClr>
                </a:solidFill>
                <a:cs typeface="Times New Roman" pitchFamily="18" charset="0"/>
              </a:rPr>
              <a:t>В.</a:t>
            </a:r>
            <a:r>
              <a:rPr lang="ru-RU" sz="1600" dirty="0">
                <a:solidFill>
                  <a:schemeClr val="accent2">
                    <a:lumMod val="40000"/>
                    <a:lumOff val="60000"/>
                  </a:schemeClr>
                </a:solidFill>
                <a:cs typeface="Times New Roman" pitchFamily="18" charset="0"/>
              </a:rPr>
              <a:t> </a:t>
            </a:r>
            <a:r>
              <a:rPr lang="ru-RU" sz="1600" dirty="0">
                <a:cs typeface="Times New Roman" pitchFamily="18" charset="0"/>
              </a:rPr>
              <a:t>Включение лампочки во время кормления.</a:t>
            </a:r>
            <a:br>
              <a:rPr lang="ru-RU" sz="1600" dirty="0">
                <a:cs typeface="Times New Roman" pitchFamily="18" charset="0"/>
              </a:rPr>
            </a:br>
            <a:r>
              <a:rPr lang="ru-RU" sz="1600" b="1" dirty="0">
                <a:solidFill>
                  <a:schemeClr val="accent2">
                    <a:lumMod val="40000"/>
                    <a:lumOff val="60000"/>
                  </a:schemeClr>
                </a:solidFill>
                <a:cs typeface="Times New Roman" pitchFamily="18" charset="0"/>
              </a:rPr>
              <a:t>Г.</a:t>
            </a:r>
            <a:r>
              <a:rPr lang="ru-RU" sz="1600" dirty="0">
                <a:solidFill>
                  <a:schemeClr val="accent2">
                    <a:lumMod val="40000"/>
                    <a:lumOff val="60000"/>
                  </a:schemeClr>
                </a:solidFill>
                <a:cs typeface="Times New Roman" pitchFamily="18" charset="0"/>
              </a:rPr>
              <a:t> </a:t>
            </a:r>
            <a:r>
              <a:rPr lang="ru-RU" sz="1600" dirty="0">
                <a:cs typeface="Times New Roman" pitchFamily="18" charset="0"/>
              </a:rPr>
              <a:t>Выделение слюны на пищу во рту.</a:t>
            </a:r>
            <a:br>
              <a:rPr lang="ru-RU" sz="1600" dirty="0">
                <a:cs typeface="Times New Roman" pitchFamily="18" charset="0"/>
              </a:rPr>
            </a:br>
            <a:r>
              <a:rPr lang="ru-RU" sz="1600" b="1" dirty="0">
                <a:solidFill>
                  <a:schemeClr val="accent2">
                    <a:lumMod val="40000"/>
                    <a:lumOff val="60000"/>
                  </a:schemeClr>
                </a:solidFill>
                <a:cs typeface="Times New Roman" pitchFamily="18" charset="0"/>
              </a:rPr>
              <a:t>Д.</a:t>
            </a:r>
            <a:r>
              <a:rPr lang="ru-RU" sz="1600" dirty="0">
                <a:solidFill>
                  <a:schemeClr val="accent2">
                    <a:lumMod val="40000"/>
                    <a:lumOff val="60000"/>
                  </a:schemeClr>
                </a:solidFill>
                <a:cs typeface="Times New Roman" pitchFamily="18" charset="0"/>
              </a:rPr>
              <a:t> </a:t>
            </a:r>
            <a:r>
              <a:rPr lang="ru-RU" sz="1600" dirty="0">
                <a:cs typeface="Times New Roman" pitchFamily="18" charset="0"/>
              </a:rPr>
              <a:t>Выделение слюны на свет лампочки</a:t>
            </a:r>
            <a:r>
              <a:rPr lang="ru-RU" sz="1600" dirty="0" smtClean="0">
                <a:cs typeface="Times New Roman" pitchFamily="18" charset="0"/>
              </a:rPr>
              <a:t>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1517026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49016" y="404664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Arial Black" pitchFamily="34" charset="0"/>
              </a:rPr>
              <a:t>БЕЗУСЛОВНЫЕ РЕФЛЕКСЫ</a:t>
            </a:r>
            <a:endParaRPr lang="ru-RU" sz="3600" b="1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82511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700808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 smtClean="0"/>
              <a:t>1 Б</a:t>
            </a:r>
          </a:p>
          <a:p>
            <a:pPr marL="0" indent="0" algn="ctr">
              <a:buNone/>
            </a:pPr>
            <a:r>
              <a:rPr lang="ru-RU" dirty="0" smtClean="0"/>
              <a:t>2 А</a:t>
            </a:r>
          </a:p>
          <a:p>
            <a:pPr marL="0" indent="0" algn="ctr">
              <a:buNone/>
            </a:pPr>
            <a:r>
              <a:rPr lang="ru-RU" dirty="0" smtClean="0"/>
              <a:t>3 Г</a:t>
            </a:r>
          </a:p>
          <a:p>
            <a:pPr marL="0" indent="0" algn="ctr">
              <a:buNone/>
            </a:pPr>
            <a:r>
              <a:rPr lang="ru-RU" dirty="0" smtClean="0"/>
              <a:t>4 Д</a:t>
            </a:r>
          </a:p>
          <a:p>
            <a:pPr marL="0" indent="0" algn="ctr">
              <a:buNone/>
            </a:pPr>
            <a:r>
              <a:rPr lang="ru-RU" dirty="0" smtClean="0"/>
              <a:t>5 В</a:t>
            </a:r>
          </a:p>
          <a:p>
            <a:pPr marL="0" indent="0" algn="ctr">
              <a:buNone/>
            </a:pPr>
            <a:r>
              <a:rPr lang="ru-RU" dirty="0" smtClean="0"/>
              <a:t>6 Б</a:t>
            </a:r>
          </a:p>
          <a:p>
            <a:pPr marL="0" indent="0" algn="ctr">
              <a:buNone/>
            </a:pPr>
            <a:r>
              <a:rPr lang="ru-RU" dirty="0" smtClean="0"/>
              <a:t>7 А</a:t>
            </a:r>
          </a:p>
          <a:p>
            <a:pPr marL="0" indent="0" algn="ctr">
              <a:buNone/>
            </a:pPr>
            <a:r>
              <a:rPr lang="ru-RU" dirty="0" smtClean="0"/>
              <a:t>8 Б</a:t>
            </a:r>
          </a:p>
          <a:p>
            <a:pPr marL="0" indent="0" algn="ctr">
              <a:buNone/>
            </a:pPr>
            <a:r>
              <a:rPr lang="ru-RU" dirty="0" smtClean="0"/>
              <a:t>9 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89544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Домашнее задание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4817" y="1772816"/>
            <a:ext cx="8229600" cy="4309939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§ 52, найти примеры зрительных иллюзий.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12263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78515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9016" y="404664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Arial Black" pitchFamily="34" charset="0"/>
              </a:rPr>
              <a:t>УСЛОВНЫЕ РЕФЛЕКСЫ</a:t>
            </a:r>
            <a:endParaRPr lang="ru-RU" sz="3600" b="1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39817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Биологический диктант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556792"/>
            <a:ext cx="8712968" cy="5301208"/>
          </a:xfrm>
        </p:spPr>
        <p:txBody>
          <a:bodyPr>
            <a:normAutofit fontScale="47500" lnSpcReduction="20000"/>
          </a:bodyPr>
          <a:lstStyle/>
          <a:p>
            <a:pPr marL="0" indent="0" fontAlgn="base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400" b="1" dirty="0" smtClean="0">
                <a:cs typeface="Times New Roman" pitchFamily="18" charset="0"/>
              </a:rPr>
              <a:t>Прочитайте </a:t>
            </a:r>
            <a:r>
              <a:rPr lang="ru-RU" sz="3400" b="1" dirty="0">
                <a:cs typeface="Times New Roman" pitchFamily="18" charset="0"/>
              </a:rPr>
              <a:t>характеристики рефлексов под </a:t>
            </a:r>
            <a:r>
              <a:rPr lang="ru-RU" sz="3400" b="1" dirty="0" smtClean="0">
                <a:cs typeface="Times New Roman" pitchFamily="18" charset="0"/>
              </a:rPr>
              <a:t>номерами и распределите ответы по двум столбцам: 1 столбец – </a:t>
            </a:r>
            <a:r>
              <a:rPr lang="ru-RU" sz="3400" b="1" dirty="0">
                <a:cs typeface="Times New Roman" pitchFamily="18" charset="0"/>
              </a:rPr>
              <a:t>безусловные рефлексы, </a:t>
            </a:r>
            <a:r>
              <a:rPr lang="ru-RU" sz="3400" b="1" dirty="0" smtClean="0">
                <a:cs typeface="Times New Roman" pitchFamily="18" charset="0"/>
              </a:rPr>
              <a:t>2 столбец – </a:t>
            </a:r>
            <a:r>
              <a:rPr lang="ru-RU" sz="3400" b="1" dirty="0">
                <a:cs typeface="Times New Roman" pitchFamily="18" charset="0"/>
              </a:rPr>
              <a:t>условные </a:t>
            </a:r>
            <a:r>
              <a:rPr lang="ru-RU" sz="3400" b="1" dirty="0" smtClean="0">
                <a:cs typeface="Times New Roman" pitchFamily="18" charset="0"/>
              </a:rPr>
              <a:t>рефлексы:</a:t>
            </a:r>
            <a:endParaRPr lang="ru-RU" sz="3400" dirty="0">
              <a:cs typeface="Times New Roman" pitchFamily="18" charset="0"/>
            </a:endParaRPr>
          </a:p>
          <a:p>
            <a:pPr marL="0" indent="0" fontAlgn="base">
              <a:lnSpc>
                <a:spcPct val="120000"/>
              </a:lnSpc>
              <a:spcBef>
                <a:spcPts val="0"/>
              </a:spcBef>
              <a:buNone/>
            </a:pPr>
            <a:endParaRPr lang="ru-RU" sz="3400" b="1" dirty="0" smtClean="0">
              <a:cs typeface="Times New Roman" pitchFamily="18" charset="0"/>
            </a:endParaRPr>
          </a:p>
          <a:p>
            <a:pPr marL="0" indent="0" fontAlgn="base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4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cs typeface="Times New Roman" pitchFamily="18" charset="0"/>
              </a:rPr>
              <a:t>1</a:t>
            </a:r>
            <a:r>
              <a:rPr lang="ru-RU" sz="3400" b="1" dirty="0">
                <a:solidFill>
                  <a:schemeClr val="accent6">
                    <a:lumMod val="40000"/>
                    <a:lumOff val="60000"/>
                  </a:schemeClr>
                </a:solidFill>
                <a:cs typeface="Times New Roman" pitchFamily="18" charset="0"/>
              </a:rPr>
              <a:t>.</a:t>
            </a:r>
            <a:r>
              <a:rPr lang="ru-RU" sz="3400" dirty="0">
                <a:cs typeface="Times New Roman" pitchFamily="18" charset="0"/>
              </a:rPr>
              <a:t> Передаются по наследству.</a:t>
            </a:r>
            <a:br>
              <a:rPr lang="ru-RU" sz="3400" dirty="0">
                <a:cs typeface="Times New Roman" pitchFamily="18" charset="0"/>
              </a:rPr>
            </a:br>
            <a:r>
              <a:rPr lang="ru-RU" sz="3400" b="1" dirty="0">
                <a:solidFill>
                  <a:schemeClr val="accent6">
                    <a:lumMod val="40000"/>
                    <a:lumOff val="60000"/>
                  </a:schemeClr>
                </a:solidFill>
                <a:cs typeface="Times New Roman" pitchFamily="18" charset="0"/>
              </a:rPr>
              <a:t>2.</a:t>
            </a:r>
            <a:r>
              <a:rPr lang="ru-RU" sz="3400" dirty="0">
                <a:solidFill>
                  <a:schemeClr val="accent6">
                    <a:lumMod val="40000"/>
                    <a:lumOff val="60000"/>
                  </a:schemeClr>
                </a:solidFill>
                <a:cs typeface="Times New Roman" pitchFamily="18" charset="0"/>
              </a:rPr>
              <a:t> </a:t>
            </a:r>
            <a:r>
              <a:rPr lang="ru-RU" sz="3400" dirty="0">
                <a:cs typeface="Times New Roman" pitchFamily="18" charset="0"/>
              </a:rPr>
              <a:t>Не наследуются.</a:t>
            </a:r>
            <a:br>
              <a:rPr lang="ru-RU" sz="3400" dirty="0">
                <a:cs typeface="Times New Roman" pitchFamily="18" charset="0"/>
              </a:rPr>
            </a:br>
            <a:r>
              <a:rPr lang="ru-RU" sz="3400" b="1" dirty="0">
                <a:solidFill>
                  <a:schemeClr val="accent6">
                    <a:lumMod val="40000"/>
                    <a:lumOff val="60000"/>
                  </a:schemeClr>
                </a:solidFill>
                <a:cs typeface="Times New Roman" pitchFamily="18" charset="0"/>
              </a:rPr>
              <a:t>3.</a:t>
            </a:r>
            <a:r>
              <a:rPr lang="ru-RU" sz="3400" dirty="0">
                <a:solidFill>
                  <a:schemeClr val="accent6">
                    <a:lumMod val="40000"/>
                    <a:lumOff val="60000"/>
                  </a:schemeClr>
                </a:solidFill>
                <a:cs typeface="Times New Roman" pitchFamily="18" charset="0"/>
              </a:rPr>
              <a:t> </a:t>
            </a:r>
            <a:r>
              <a:rPr lang="ru-RU" sz="3400" dirty="0">
                <a:cs typeface="Times New Roman" pitchFamily="18" charset="0"/>
              </a:rPr>
              <a:t>Центры рефлексов расположены в подкорковых ядрах, стволе головного мозга и спинном мозге.</a:t>
            </a:r>
            <a:br>
              <a:rPr lang="ru-RU" sz="3400" dirty="0">
                <a:cs typeface="Times New Roman" pitchFamily="18" charset="0"/>
              </a:rPr>
            </a:br>
            <a:r>
              <a:rPr lang="ru-RU" sz="3400" b="1" dirty="0">
                <a:solidFill>
                  <a:schemeClr val="accent6">
                    <a:lumMod val="40000"/>
                    <a:lumOff val="60000"/>
                  </a:schemeClr>
                </a:solidFill>
                <a:cs typeface="Times New Roman" pitchFamily="18" charset="0"/>
              </a:rPr>
              <a:t>4.</a:t>
            </a:r>
            <a:r>
              <a:rPr lang="ru-RU" sz="3400" dirty="0">
                <a:solidFill>
                  <a:schemeClr val="accent6">
                    <a:lumMod val="40000"/>
                    <a:lumOff val="60000"/>
                  </a:schemeClr>
                </a:solidFill>
                <a:cs typeface="Times New Roman" pitchFamily="18" charset="0"/>
              </a:rPr>
              <a:t> </a:t>
            </a:r>
            <a:r>
              <a:rPr lang="ru-RU" sz="3400" dirty="0">
                <a:cs typeface="Times New Roman" pitchFamily="18" charset="0"/>
              </a:rPr>
              <a:t>Центры рефлексов расположены в коре больших полушарий мозга.</a:t>
            </a:r>
            <a:br>
              <a:rPr lang="ru-RU" sz="3400" dirty="0">
                <a:cs typeface="Times New Roman" pitchFamily="18" charset="0"/>
              </a:rPr>
            </a:br>
            <a:r>
              <a:rPr lang="ru-RU" sz="3400" b="1" dirty="0">
                <a:solidFill>
                  <a:schemeClr val="accent6">
                    <a:lumMod val="40000"/>
                    <a:lumOff val="60000"/>
                  </a:schemeClr>
                </a:solidFill>
                <a:cs typeface="Times New Roman" pitchFamily="18" charset="0"/>
              </a:rPr>
              <a:t>5.</a:t>
            </a:r>
            <a:r>
              <a:rPr lang="ru-RU" sz="3400" dirty="0">
                <a:solidFill>
                  <a:schemeClr val="accent6">
                    <a:lumMod val="40000"/>
                    <a:lumOff val="60000"/>
                  </a:schemeClr>
                </a:solidFill>
                <a:cs typeface="Times New Roman" pitchFamily="18" charset="0"/>
              </a:rPr>
              <a:t> </a:t>
            </a:r>
            <a:r>
              <a:rPr lang="ru-RU" sz="3400" dirty="0">
                <a:cs typeface="Times New Roman" pitchFamily="18" charset="0"/>
              </a:rPr>
              <a:t>Видовая специфичность отсутствует, у каждой особи вида формируются свои рефлексы.</a:t>
            </a:r>
            <a:br>
              <a:rPr lang="ru-RU" sz="3400" dirty="0">
                <a:cs typeface="Times New Roman" pitchFamily="18" charset="0"/>
              </a:rPr>
            </a:br>
            <a:r>
              <a:rPr lang="ru-RU" sz="3400" b="1" dirty="0">
                <a:solidFill>
                  <a:schemeClr val="accent6">
                    <a:lumMod val="40000"/>
                    <a:lumOff val="60000"/>
                  </a:schemeClr>
                </a:solidFill>
                <a:cs typeface="Times New Roman" pitchFamily="18" charset="0"/>
              </a:rPr>
              <a:t>6.</a:t>
            </a:r>
            <a:r>
              <a:rPr lang="ru-RU" sz="3400" dirty="0">
                <a:solidFill>
                  <a:schemeClr val="accent6">
                    <a:lumMod val="40000"/>
                    <a:lumOff val="60000"/>
                  </a:schemeClr>
                </a:solidFill>
                <a:cs typeface="Times New Roman" pitchFamily="18" charset="0"/>
              </a:rPr>
              <a:t> </a:t>
            </a:r>
            <a:r>
              <a:rPr lang="ru-RU" sz="3400" dirty="0">
                <a:cs typeface="Times New Roman" pitchFamily="18" charset="0"/>
              </a:rPr>
              <a:t>Видовая специфичность – данные рефлексы свойственны всем особям определенного вида.</a:t>
            </a:r>
            <a:br>
              <a:rPr lang="ru-RU" sz="3400" dirty="0">
                <a:cs typeface="Times New Roman" pitchFamily="18" charset="0"/>
              </a:rPr>
            </a:br>
            <a:r>
              <a:rPr lang="ru-RU" sz="3400" b="1" dirty="0">
                <a:solidFill>
                  <a:schemeClr val="accent6">
                    <a:lumMod val="40000"/>
                    <a:lumOff val="60000"/>
                  </a:schemeClr>
                </a:solidFill>
                <a:cs typeface="Times New Roman" pitchFamily="18" charset="0"/>
              </a:rPr>
              <a:t>7.</a:t>
            </a:r>
            <a:r>
              <a:rPr lang="ru-RU" sz="3400" dirty="0">
                <a:solidFill>
                  <a:schemeClr val="accent6">
                    <a:lumMod val="40000"/>
                    <a:lumOff val="60000"/>
                  </a:schemeClr>
                </a:solidFill>
                <a:cs typeface="Times New Roman" pitchFamily="18" charset="0"/>
              </a:rPr>
              <a:t> </a:t>
            </a:r>
            <a:r>
              <a:rPr lang="ru-RU" sz="3400" dirty="0">
                <a:cs typeface="Times New Roman" pitchFamily="18" charset="0"/>
              </a:rPr>
              <a:t>Стойко сохраняются в течение жизни.</a:t>
            </a:r>
            <a:br>
              <a:rPr lang="ru-RU" sz="3400" dirty="0">
                <a:cs typeface="Times New Roman" pitchFamily="18" charset="0"/>
              </a:rPr>
            </a:br>
            <a:r>
              <a:rPr lang="ru-RU" sz="3400" b="1" dirty="0">
                <a:solidFill>
                  <a:schemeClr val="accent6">
                    <a:lumMod val="40000"/>
                    <a:lumOff val="60000"/>
                  </a:schemeClr>
                </a:solidFill>
                <a:cs typeface="Times New Roman" pitchFamily="18" charset="0"/>
              </a:rPr>
              <a:t>8.</a:t>
            </a:r>
            <a:r>
              <a:rPr lang="ru-RU" sz="3400" dirty="0">
                <a:solidFill>
                  <a:schemeClr val="accent6">
                    <a:lumMod val="40000"/>
                    <a:lumOff val="60000"/>
                  </a:schemeClr>
                </a:solidFill>
                <a:cs typeface="Times New Roman" pitchFamily="18" charset="0"/>
              </a:rPr>
              <a:t> </a:t>
            </a:r>
            <a:r>
              <a:rPr lang="ru-RU" sz="3400" dirty="0">
                <a:cs typeface="Times New Roman" pitchFamily="18" charset="0"/>
              </a:rPr>
              <a:t>Изменяются (новые рефлексы возникают, а старые угасают).</a:t>
            </a:r>
            <a:br>
              <a:rPr lang="ru-RU" sz="3400" dirty="0">
                <a:cs typeface="Times New Roman" pitchFamily="18" charset="0"/>
              </a:rPr>
            </a:br>
            <a:r>
              <a:rPr lang="ru-RU" sz="3400" b="1" dirty="0">
                <a:solidFill>
                  <a:schemeClr val="accent6">
                    <a:lumMod val="40000"/>
                    <a:lumOff val="60000"/>
                  </a:schemeClr>
                </a:solidFill>
                <a:cs typeface="Times New Roman" pitchFamily="18" charset="0"/>
              </a:rPr>
              <a:t>9.</a:t>
            </a:r>
            <a:r>
              <a:rPr lang="ru-RU" sz="3400" dirty="0">
                <a:solidFill>
                  <a:schemeClr val="accent6">
                    <a:lumMod val="40000"/>
                    <a:lumOff val="60000"/>
                  </a:schemeClr>
                </a:solidFill>
                <a:cs typeface="Times New Roman" pitchFamily="18" charset="0"/>
              </a:rPr>
              <a:t> </a:t>
            </a:r>
            <a:r>
              <a:rPr lang="ru-RU" sz="3400" dirty="0">
                <a:cs typeface="Times New Roman" pitchFamily="18" charset="0"/>
              </a:rPr>
              <a:t>Причинами формирования рефлексов являются события, жизненно важные для целого вида.</a:t>
            </a:r>
            <a:br>
              <a:rPr lang="ru-RU" sz="3400" dirty="0">
                <a:cs typeface="Times New Roman" pitchFamily="18" charset="0"/>
              </a:rPr>
            </a:br>
            <a:r>
              <a:rPr lang="ru-RU" sz="3400" b="1" dirty="0">
                <a:solidFill>
                  <a:schemeClr val="accent6">
                    <a:lumMod val="40000"/>
                    <a:lumOff val="60000"/>
                  </a:schemeClr>
                </a:solidFill>
                <a:cs typeface="Times New Roman" pitchFamily="18" charset="0"/>
              </a:rPr>
              <a:t>10.</a:t>
            </a:r>
            <a:r>
              <a:rPr lang="ru-RU" sz="3400" dirty="0">
                <a:solidFill>
                  <a:schemeClr val="accent6">
                    <a:lumMod val="40000"/>
                    <a:lumOff val="60000"/>
                  </a:schemeClr>
                </a:solidFill>
                <a:cs typeface="Times New Roman" pitchFamily="18" charset="0"/>
              </a:rPr>
              <a:t> </a:t>
            </a:r>
            <a:r>
              <a:rPr lang="ru-RU" sz="3400" dirty="0">
                <a:cs typeface="Times New Roman" pitchFamily="18" charset="0"/>
              </a:rPr>
              <a:t>Причинами возникновения рефлексов являются сигналы, возникающие на основе личного прошлого опыта и предупреждающие о важном событии.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101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ОТВЕТЫ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0" y="1628800"/>
            <a:ext cx="5112568" cy="639762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/>
              <a:t>БЕЗУСЛОВНЫЕ РЕФЛЕКСЫ</a:t>
            </a:r>
            <a:endParaRPr lang="ru-RU" sz="2000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323528" y="2420888"/>
            <a:ext cx="4040188" cy="395128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1</a:t>
            </a:r>
          </a:p>
          <a:p>
            <a:pPr marL="0" indent="0" algn="ctr">
              <a:buNone/>
            </a:pPr>
            <a:r>
              <a:rPr lang="ru-RU" dirty="0" smtClean="0"/>
              <a:t>3</a:t>
            </a:r>
          </a:p>
          <a:p>
            <a:pPr marL="0" indent="0" algn="ctr">
              <a:buNone/>
            </a:pPr>
            <a:r>
              <a:rPr lang="ru-RU" dirty="0" smtClean="0"/>
              <a:t>6</a:t>
            </a:r>
          </a:p>
          <a:p>
            <a:pPr marL="0" indent="0" algn="ctr">
              <a:buNone/>
            </a:pPr>
            <a:r>
              <a:rPr lang="ru-RU" dirty="0" smtClean="0"/>
              <a:t>7</a:t>
            </a:r>
          </a:p>
          <a:p>
            <a:pPr marL="0" indent="0" algn="ctr">
              <a:buNone/>
            </a:pPr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572000" y="1628800"/>
            <a:ext cx="4572000" cy="639762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/>
              <a:t>УСЛОВНЫЕ РЕФЛЕКСЫ</a:t>
            </a:r>
            <a:endParaRPr lang="ru-RU" sz="2000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>
          <a:xfrm>
            <a:off x="4572000" y="2420888"/>
            <a:ext cx="4041775" cy="395128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2</a:t>
            </a:r>
          </a:p>
          <a:p>
            <a:pPr marL="0" indent="0" algn="ctr">
              <a:buNone/>
            </a:pPr>
            <a:r>
              <a:rPr lang="ru-RU" dirty="0" smtClean="0"/>
              <a:t>4</a:t>
            </a:r>
          </a:p>
          <a:p>
            <a:pPr marL="0" indent="0" algn="ctr">
              <a:buNone/>
            </a:pPr>
            <a:r>
              <a:rPr lang="ru-RU" dirty="0" smtClean="0"/>
              <a:t>5</a:t>
            </a:r>
          </a:p>
          <a:p>
            <a:pPr marL="0" indent="0" algn="ctr">
              <a:buNone/>
            </a:pPr>
            <a:r>
              <a:rPr lang="ru-RU" dirty="0" smtClean="0"/>
              <a:t>8</a:t>
            </a:r>
          </a:p>
          <a:p>
            <a:pPr marL="0" indent="0" algn="ctr">
              <a:buNone/>
            </a:pPr>
            <a:r>
              <a:rPr lang="ru-RU" dirty="0" smtClean="0"/>
              <a:t>10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60231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980728"/>
            <a:ext cx="7772400" cy="432047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6000" b="1" dirty="0" smtClean="0"/>
              <a:t>ОБРАЗОВАНИЕ </a:t>
            </a:r>
            <a:br>
              <a:rPr lang="ru-RU" sz="6000" b="1" dirty="0" smtClean="0"/>
            </a:br>
            <a:r>
              <a:rPr lang="ru-RU" sz="6000" b="1" dirty="0" smtClean="0"/>
              <a:t>И ТОРМОЖЕНИЕ </a:t>
            </a:r>
            <a:br>
              <a:rPr lang="ru-RU" sz="6000" b="1" dirty="0" smtClean="0"/>
            </a:br>
            <a:r>
              <a:rPr lang="ru-RU" sz="6000" b="1" dirty="0" smtClean="0"/>
              <a:t>УСЛОВНОГО РЕФЛЕКСА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2300194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МЕХАНИЗМ ОБРАЗОВАНИЯ УСЛОВНОГО РЕФЛЕКСА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541182"/>
            <a:ext cx="3015791" cy="5123122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132856"/>
            <a:ext cx="4648840" cy="3885597"/>
          </a:xfrm>
        </p:spPr>
      </p:pic>
    </p:spTree>
    <p:extLst>
      <p:ext uri="{BB962C8B-B14F-4D97-AF65-F5344CB8AC3E}">
        <p14:creationId xmlns:p14="http://schemas.microsoft.com/office/powerpoint/2010/main" val="15127519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ТРЕБОВАНИЯ, НЕОБХОДИМЫЕ ДЛЯ ВЫРАБОТКИ УСЛОВНОГО РЕФЛЕКСА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556792"/>
            <a:ext cx="8496944" cy="5112568"/>
          </a:xfrm>
        </p:spPr>
        <p:txBody>
          <a:bodyPr>
            <a:normAutofit fontScale="77500" lnSpcReduction="20000"/>
          </a:bodyPr>
          <a:lstStyle/>
          <a:p>
            <a:pPr>
              <a:buBlip>
                <a:blip r:embed="rId2"/>
              </a:buBlip>
            </a:pPr>
            <a:r>
              <a:rPr lang="ru-RU" b="1" dirty="0"/>
              <a:t>Действие безразличного раздражителя должно немного опере­жать или совпадать по времени с действием безусловного раздражителя.</a:t>
            </a:r>
          </a:p>
          <a:p>
            <a:pPr>
              <a:buBlip>
                <a:blip r:embed="rId2"/>
              </a:buBlip>
            </a:pPr>
            <a:r>
              <a:rPr lang="ru-RU" b="1" dirty="0"/>
              <a:t>Безразличный и безусловный раздражители должны системати­чески и многократно сочетаться, в результате чего безразличный раз­дражитель становится условным, то есть </a:t>
            </a:r>
            <a:r>
              <a:rPr lang="ru-RU" b="1" i="1" u="sng" dirty="0"/>
              <a:t>сигналом</a:t>
            </a:r>
            <a:r>
              <a:rPr lang="ru-RU" b="1" dirty="0"/>
              <a:t> последующего дей­ствия безусловного раздражителя.</a:t>
            </a:r>
          </a:p>
          <a:p>
            <a:pPr>
              <a:buBlip>
                <a:blip r:embed="rId2"/>
              </a:buBlip>
            </a:pPr>
            <a:r>
              <a:rPr lang="ru-RU" b="1" dirty="0"/>
              <a:t>Наличие биологической </a:t>
            </a:r>
            <a:r>
              <a:rPr lang="ru-RU" b="1" i="1" u="sng" dirty="0"/>
              <a:t>потребности</a:t>
            </a:r>
            <a:r>
              <a:rPr lang="ru-RU" b="1" dirty="0"/>
              <a:t>, обеспечивающей опре­делённый уровень активации коры больших полушарий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1354084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Принцип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 доминанты 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А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 Ухтомский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) 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556792"/>
            <a:ext cx="8424936" cy="51125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центр </a:t>
            </a:r>
            <a:r>
              <a:rPr lang="ru-RU" dirty="0"/>
              <a:t>возбуждения в головном мозгу подавляет все прочие желания и потребности, игнорирует сопротивления, которые только «заводят» </a:t>
            </a:r>
            <a:r>
              <a:rPr lang="ru-RU" b="1" dirty="0"/>
              <a:t>доминанту</a:t>
            </a:r>
            <a:r>
              <a:rPr lang="ru-RU" dirty="0"/>
              <a:t>, но не препятствуют, </a:t>
            </a:r>
            <a:r>
              <a:rPr lang="ru-RU" b="1" dirty="0"/>
              <a:t>доминанта</a:t>
            </a:r>
            <a:r>
              <a:rPr lang="ru-RU" dirty="0"/>
              <a:t> направляет все силы (и психические, и физические) в заданном направлении. </a:t>
            </a:r>
          </a:p>
        </p:txBody>
      </p:sp>
    </p:spTree>
    <p:extLst>
      <p:ext uri="{BB962C8B-B14F-4D97-AF65-F5344CB8AC3E}">
        <p14:creationId xmlns:p14="http://schemas.microsoft.com/office/powerpoint/2010/main" val="7501877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нервная клетка76-32-566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нервная клетка76-32-5665</Template>
  <TotalTime>91</TotalTime>
  <Words>309</Words>
  <Application>Microsoft Office PowerPoint</Application>
  <PresentationFormat>Экран (4:3)</PresentationFormat>
  <Paragraphs>64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нервная клетка76-32-5665</vt:lpstr>
      <vt:lpstr>Презентация PowerPoint</vt:lpstr>
      <vt:lpstr>Презентация PowerPoint</vt:lpstr>
      <vt:lpstr>Презентация PowerPoint</vt:lpstr>
      <vt:lpstr>Биологический диктант</vt:lpstr>
      <vt:lpstr>ОТВЕТЫ</vt:lpstr>
      <vt:lpstr>ОБРАЗОВАНИЕ  И ТОРМОЖЕНИЕ  УСЛОВНОГО РЕФЛЕКСА</vt:lpstr>
      <vt:lpstr>МЕХАНИЗМ ОБРАЗОВАНИЯ УСЛОВНОГО РЕФЛЕКСА</vt:lpstr>
      <vt:lpstr>ТРЕБОВАНИЯ, НЕОБХОДИМЫЕ ДЛЯ ВЫРАБОТКИ УСЛОВНОГО РЕФЛЕКСА</vt:lpstr>
      <vt:lpstr>Принцип доминанты  (А. А. Ухтомский) </vt:lpstr>
      <vt:lpstr>Презентация PowerPoint</vt:lpstr>
      <vt:lpstr>Процессы торможения</vt:lpstr>
      <vt:lpstr>Внешнее торможение</vt:lpstr>
      <vt:lpstr>Внутреннее торможение</vt:lpstr>
      <vt:lpstr>Закон взаимной индукции</vt:lpstr>
      <vt:lpstr>Зрительные иллюзии</vt:lpstr>
      <vt:lpstr>Зрительные иллюзии</vt:lpstr>
      <vt:lpstr>ВЫВОД</vt:lpstr>
      <vt:lpstr>Презентация PowerPoint</vt:lpstr>
      <vt:lpstr>Тестовая проверка знаний</vt:lpstr>
      <vt:lpstr>ОТВЕТЫ</vt:lpstr>
      <vt:lpstr>Домашнее задание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25</cp:revision>
  <dcterms:created xsi:type="dcterms:W3CDTF">2022-04-23T18:55:21Z</dcterms:created>
  <dcterms:modified xsi:type="dcterms:W3CDTF">2022-04-24T11:12:35Z</dcterms:modified>
</cp:coreProperties>
</file>