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9" d="100"/>
          <a:sy n="99" d="100"/>
        </p:scale>
        <p:origin x="7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F615-85BB-4362-BB93-E5C13031DDDC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496C-9540-475D-B314-A48115FEC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0785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F615-85BB-4362-BB93-E5C13031DDDC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496C-9540-475D-B314-A48115FEC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7374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F615-85BB-4362-BB93-E5C13031DDDC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496C-9540-475D-B314-A48115FEC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3173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F615-85BB-4362-BB93-E5C13031DDDC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496C-9540-475D-B314-A48115FEC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6693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F615-85BB-4362-BB93-E5C13031DDDC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496C-9540-475D-B314-A48115FEC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5667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F615-85BB-4362-BB93-E5C13031DDDC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496C-9540-475D-B314-A48115FEC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6621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F615-85BB-4362-BB93-E5C13031DDDC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496C-9540-475D-B314-A48115FEC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0417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F615-85BB-4362-BB93-E5C13031DDDC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496C-9540-475D-B314-A48115FEC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5578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F615-85BB-4362-BB93-E5C13031DDDC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496C-9540-475D-B314-A48115FEC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4781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F615-85BB-4362-BB93-E5C13031DDDC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496C-9540-475D-B314-A48115FEC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1151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F615-85BB-4362-BB93-E5C13031DDDC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496C-9540-475D-B314-A48115FEC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7984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1F615-85BB-4362-BB93-E5C13031DDDC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9496C-9540-475D-B314-A48115FEC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27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b="1" kern="1200" cap="none" spc="0">
          <a:ln w="19050">
            <a:solidFill>
              <a:schemeClr val="tx2">
                <a:tint val="1000"/>
              </a:schemeClr>
            </a:solidFill>
            <a:prstDash val="solid"/>
          </a:ln>
          <a:solidFill>
            <a:schemeClr val="accent3"/>
          </a:solidFill>
          <a:effectLst>
            <a:outerShdw blurRad="50000" dist="50800" dir="7500000" algn="tl">
              <a:srgbClr val="000000">
                <a:shade val="5000"/>
                <a:alpha val="35000"/>
              </a:srgbClr>
            </a:outerShdw>
          </a:effectLst>
          <a:latin typeface="Constant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F3318"/>
          </a:solidFill>
          <a:latin typeface="Constant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F3318"/>
          </a:solidFill>
          <a:latin typeface="Constant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F3318"/>
          </a:solidFill>
          <a:latin typeface="Constant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F3318"/>
          </a:solidFill>
          <a:latin typeface="Constant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F3318"/>
          </a:solidFill>
          <a:latin typeface="Constant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799" y="2130427"/>
            <a:ext cx="7919185" cy="1470025"/>
          </a:xfrm>
        </p:spPr>
        <p:txBody>
          <a:bodyPr>
            <a:noAutofit/>
          </a:bodyPr>
          <a:lstStyle/>
          <a:p>
            <a:r>
              <a:rPr lang="ru-RU" sz="9600" dirty="0" smtClean="0"/>
              <a:t>КЛИМАТ</a:t>
            </a:r>
            <a:endParaRPr lang="ru-RU" sz="9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Тестовая работа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9704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28" y="274638"/>
            <a:ext cx="8787866" cy="1143000"/>
          </a:xfrm>
        </p:spPr>
        <p:txBody>
          <a:bodyPr>
            <a:normAutofit/>
          </a:bodyPr>
          <a:lstStyle/>
          <a:p>
            <a:r>
              <a:rPr lang="en-US" sz="3600" dirty="0">
                <a:effectLst/>
              </a:rPr>
              <a:t>IX</a:t>
            </a:r>
            <a:r>
              <a:rPr lang="ru-RU" sz="3600" dirty="0">
                <a:effectLst/>
              </a:rPr>
              <a:t>. Материк Африка расположен</a:t>
            </a:r>
            <a:r>
              <a:rPr lang="ru-RU" sz="3600" dirty="0" smtClean="0">
                <a:effectLst/>
              </a:rPr>
              <a:t>...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/>
              <a:t>1) в одном климатическом поясе </a:t>
            </a:r>
          </a:p>
          <a:p>
            <a:pPr marL="0" indent="0">
              <a:buNone/>
            </a:pPr>
            <a:r>
              <a:rPr lang="ru-RU" sz="3600" b="1" dirty="0"/>
              <a:t>2) в двух климатических поясах </a:t>
            </a:r>
          </a:p>
          <a:p>
            <a:pPr marL="0" indent="0">
              <a:buNone/>
            </a:pPr>
            <a:r>
              <a:rPr lang="ru-RU" sz="3600" b="1" dirty="0"/>
              <a:t>3) в трех климатических поясах </a:t>
            </a:r>
          </a:p>
          <a:p>
            <a:pPr marL="0" indent="0">
              <a:buNone/>
            </a:pPr>
            <a:r>
              <a:rPr lang="ru-RU" sz="3600" b="1" dirty="0"/>
              <a:t>4) в четырех климатических поясах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1998768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629" y="274638"/>
            <a:ext cx="8730114" cy="1143000"/>
          </a:xfrm>
        </p:spPr>
        <p:txBody>
          <a:bodyPr>
            <a:noAutofit/>
          </a:bodyPr>
          <a:lstStyle/>
          <a:p>
            <a:r>
              <a:rPr lang="en-US" sz="3600" dirty="0">
                <a:effectLst/>
              </a:rPr>
              <a:t>X</a:t>
            </a:r>
            <a:r>
              <a:rPr lang="ru-RU" sz="3600" dirty="0">
                <a:effectLst/>
              </a:rPr>
              <a:t>. Морскому типу климата соответствует</a:t>
            </a:r>
            <a:r>
              <a:rPr lang="ru-RU" sz="3600" dirty="0" smtClean="0">
                <a:effectLst/>
              </a:rPr>
              <a:t>...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1) довольно теплая зима, жаркое лето, малое количество осадков</a:t>
            </a:r>
          </a:p>
          <a:p>
            <a:pPr marL="0" indent="0">
              <a:buNone/>
            </a:pPr>
            <a:r>
              <a:rPr lang="ru-RU" b="1" dirty="0"/>
              <a:t>2) довольно теплая зима, нежаркое лето, большое количество осадков</a:t>
            </a:r>
          </a:p>
          <a:p>
            <a:pPr marL="0" indent="0">
              <a:buNone/>
            </a:pPr>
            <a:r>
              <a:rPr lang="ru-RU" b="1" dirty="0"/>
              <a:t>3) холодная зима, жаркое лето, малое количество осадков</a:t>
            </a:r>
          </a:p>
          <a:p>
            <a:pPr marL="0" indent="0">
              <a:buNone/>
            </a:pPr>
            <a:r>
              <a:rPr lang="ru-RU" b="1" dirty="0"/>
              <a:t>4) холодная зима, нежаркое лето, малое количество осадков</a:t>
            </a: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747516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882" y="274638"/>
            <a:ext cx="8426918" cy="1143000"/>
          </a:xfrm>
        </p:spPr>
        <p:txBody>
          <a:bodyPr>
            <a:noAutofit/>
          </a:bodyPr>
          <a:lstStyle/>
          <a:p>
            <a:r>
              <a:rPr lang="en-US" sz="3600" dirty="0">
                <a:effectLst/>
              </a:rPr>
              <a:t>XI</a:t>
            </a:r>
            <a:r>
              <a:rPr lang="ru-RU" sz="3600" dirty="0">
                <a:effectLst/>
              </a:rPr>
              <a:t>. Континентальному типу климата соответствует</a:t>
            </a:r>
            <a:r>
              <a:rPr lang="ru-RU" sz="3600" dirty="0" smtClean="0">
                <a:effectLst/>
              </a:rPr>
              <a:t>...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1) теплая зима, нежаркое лето, малое количество осадков</a:t>
            </a:r>
          </a:p>
          <a:p>
            <a:pPr marL="0" indent="0">
              <a:buNone/>
            </a:pPr>
            <a:r>
              <a:rPr lang="ru-RU" b="1" dirty="0"/>
              <a:t>2) холодная зима, жаркое лето, малое количество осадков</a:t>
            </a:r>
          </a:p>
          <a:p>
            <a:pPr marL="0" indent="0">
              <a:buNone/>
            </a:pPr>
            <a:r>
              <a:rPr lang="ru-RU" b="1" dirty="0"/>
              <a:t>3) теплая зима, нежаркое лето, большое количество осадков</a:t>
            </a:r>
          </a:p>
          <a:p>
            <a:pPr marL="0" indent="0">
              <a:buNone/>
            </a:pPr>
            <a:r>
              <a:rPr lang="ru-RU" b="1" dirty="0"/>
              <a:t>4) холодная зима, нежаркое лето, малое количество осадков</a:t>
            </a: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331096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379" y="274638"/>
            <a:ext cx="8874493" cy="1143000"/>
          </a:xfrm>
        </p:spPr>
        <p:txBody>
          <a:bodyPr>
            <a:noAutofit/>
          </a:bodyPr>
          <a:lstStyle/>
          <a:p>
            <a:r>
              <a:rPr lang="en-US" sz="3600" dirty="0">
                <a:effectLst/>
              </a:rPr>
              <a:t>XII</a:t>
            </a:r>
            <a:r>
              <a:rPr lang="ru-RU" sz="3600" dirty="0">
                <a:effectLst/>
              </a:rPr>
              <a:t>. Течение Куросио делает климат Японии</a:t>
            </a:r>
            <a:r>
              <a:rPr lang="ru-RU" sz="3600" dirty="0" smtClean="0">
                <a:effectLst/>
              </a:rPr>
              <a:t>...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/>
              <a:t>1) теплее</a:t>
            </a:r>
          </a:p>
          <a:p>
            <a:pPr marL="0" indent="0">
              <a:buNone/>
            </a:pPr>
            <a:r>
              <a:rPr lang="ru-RU" sz="3600" b="1" dirty="0"/>
              <a:t>2) холоднее</a:t>
            </a:r>
          </a:p>
          <a:p>
            <a:pPr marL="0" indent="0">
              <a:buNone/>
            </a:pPr>
            <a:r>
              <a:rPr lang="ru-RU" sz="3600" b="1" dirty="0"/>
              <a:t>3) не оказывает влияния на климат</a:t>
            </a:r>
          </a:p>
          <a:p>
            <a:pPr marL="0" indent="0">
              <a:buNone/>
            </a:pPr>
            <a:r>
              <a:rPr lang="ru-RU" sz="3600" b="1" dirty="0"/>
              <a:t>4</a:t>
            </a:r>
            <a:r>
              <a:rPr lang="en-US" sz="3600" b="1" dirty="0"/>
              <a:t>) </a:t>
            </a:r>
            <a:r>
              <a:rPr lang="ru-RU" sz="3600" b="1" dirty="0"/>
              <a:t>жарким</a:t>
            </a:r>
          </a:p>
          <a:p>
            <a:pPr marL="0" indent="0">
              <a:buNone/>
            </a:pP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9400358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503" y="163629"/>
            <a:ext cx="8922619" cy="1674795"/>
          </a:xfrm>
        </p:spPr>
        <p:txBody>
          <a:bodyPr>
            <a:noAutofit/>
          </a:bodyPr>
          <a:lstStyle/>
          <a:p>
            <a:r>
              <a:rPr lang="en-US" sz="3600" dirty="0">
                <a:effectLst/>
              </a:rPr>
              <a:t>XIII</a:t>
            </a:r>
            <a:r>
              <a:rPr lang="ru-RU" sz="3600" dirty="0">
                <a:effectLst/>
              </a:rPr>
              <a:t>. Устойчивый снежный покров в средней полосе России устанавливается</a:t>
            </a:r>
            <a:r>
              <a:rPr lang="ru-RU" sz="3600" dirty="0" smtClean="0">
                <a:effectLst/>
              </a:rPr>
              <a:t>...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73179"/>
            <a:ext cx="8229600" cy="41529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/>
              <a:t>1) в конце сентября</a:t>
            </a:r>
          </a:p>
          <a:p>
            <a:pPr marL="0" indent="0">
              <a:buNone/>
            </a:pPr>
            <a:r>
              <a:rPr lang="ru-RU" sz="3600" b="1" dirty="0"/>
              <a:t>2) в конце января</a:t>
            </a:r>
          </a:p>
          <a:p>
            <a:pPr marL="0" indent="0">
              <a:buNone/>
            </a:pPr>
            <a:r>
              <a:rPr lang="ru-RU" sz="3600" b="1" dirty="0"/>
              <a:t>3</a:t>
            </a:r>
            <a:r>
              <a:rPr lang="en-US" sz="3600" b="1" dirty="0"/>
              <a:t>) </a:t>
            </a:r>
            <a:r>
              <a:rPr lang="ru-RU" sz="3600" b="1" dirty="0"/>
              <a:t>в конце ноября</a:t>
            </a:r>
          </a:p>
          <a:p>
            <a:pPr marL="0" indent="0">
              <a:buNone/>
            </a:pPr>
            <a:r>
              <a:rPr lang="ru-RU" sz="3600" b="1" dirty="0"/>
              <a:t>4</a:t>
            </a:r>
            <a:r>
              <a:rPr lang="en-US" sz="3600" b="1" dirty="0"/>
              <a:t>) </a:t>
            </a:r>
            <a:r>
              <a:rPr lang="ru-RU" sz="3600" b="1" dirty="0"/>
              <a:t>в феврале</a:t>
            </a:r>
          </a:p>
          <a:p>
            <a:pPr marL="0" indent="0">
              <a:buNone/>
            </a:pP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3367964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7002"/>
            <a:ext cx="9143999" cy="180955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accent4">
                    <a:lumMod val="50000"/>
                  </a:schemeClr>
                </a:solidFill>
                <a:effectLst/>
              </a:rPr>
              <a:t>I</a:t>
            </a:r>
            <a:r>
              <a:rPr lang="ru-RU" sz="3600" dirty="0">
                <a:solidFill>
                  <a:schemeClr val="accent4">
                    <a:lumMod val="50000"/>
                  </a:schemeClr>
                </a:solidFill>
                <a:effectLst/>
              </a:rPr>
              <a:t>. Для какого типа воздушных масс характерны низкие температуры и влажность в течение всего года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effectLst/>
              </a:rPr>
              <a:t>?</a:t>
            </a:r>
            <a:endParaRPr lang="ru-RU" sz="36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02055"/>
            <a:ext cx="8229600" cy="41241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/>
              <a:t>1</a:t>
            </a:r>
            <a:r>
              <a:rPr lang="en-US" sz="4000" b="1" dirty="0"/>
              <a:t>) </a:t>
            </a:r>
            <a:r>
              <a:rPr lang="ru-RU" sz="4000" b="1" dirty="0"/>
              <a:t>умеренных</a:t>
            </a:r>
          </a:p>
          <a:p>
            <a:pPr marL="0" indent="0">
              <a:buNone/>
            </a:pPr>
            <a:r>
              <a:rPr lang="ru-RU" sz="4000" b="1" dirty="0"/>
              <a:t>2</a:t>
            </a:r>
            <a:r>
              <a:rPr lang="en-US" sz="4000" b="1" dirty="0"/>
              <a:t>) </a:t>
            </a:r>
            <a:r>
              <a:rPr lang="ru-RU" sz="4000" b="1" dirty="0"/>
              <a:t>субтропических</a:t>
            </a:r>
          </a:p>
          <a:p>
            <a:pPr marL="0" indent="0">
              <a:buNone/>
            </a:pPr>
            <a:r>
              <a:rPr lang="ru-RU" sz="4000" b="1" dirty="0"/>
              <a:t>3</a:t>
            </a:r>
            <a:r>
              <a:rPr lang="en-US" sz="4000" b="1" dirty="0"/>
              <a:t>) </a:t>
            </a:r>
            <a:r>
              <a:rPr lang="ru-RU" sz="4000" b="1" dirty="0"/>
              <a:t>тропических</a:t>
            </a:r>
          </a:p>
          <a:p>
            <a:pPr marL="0" indent="0">
              <a:buNone/>
            </a:pPr>
            <a:r>
              <a:rPr lang="ru-RU" sz="4000" b="1" dirty="0"/>
              <a:t>4</a:t>
            </a:r>
            <a:r>
              <a:rPr lang="en-US" sz="4000" b="1" dirty="0"/>
              <a:t>) </a:t>
            </a:r>
            <a:r>
              <a:rPr lang="ru-RU" sz="4000" b="1" dirty="0"/>
              <a:t>арктических</a:t>
            </a:r>
          </a:p>
          <a:p>
            <a:pPr marL="0" indent="0">
              <a:buNone/>
            </a:pP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41839796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756" y="274638"/>
            <a:ext cx="877824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II</a:t>
            </a:r>
            <a:r>
              <a:rPr lang="ru-RU" dirty="0">
                <a:effectLst/>
              </a:rPr>
              <a:t>. У полюсов Земли формируются пояса</a:t>
            </a:r>
            <a:r>
              <a:rPr lang="ru-RU" dirty="0" smtClean="0">
                <a:effectLst/>
              </a:rPr>
              <a:t>...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1756" y="1600202"/>
            <a:ext cx="877824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/>
              <a:t>1) низкого атмосферного давления</a:t>
            </a:r>
          </a:p>
          <a:p>
            <a:pPr marL="0" indent="0">
              <a:buNone/>
            </a:pPr>
            <a:r>
              <a:rPr lang="ru-RU" sz="4000" b="1" dirty="0"/>
              <a:t>2</a:t>
            </a:r>
            <a:r>
              <a:rPr lang="en-US" sz="4000" b="1" dirty="0"/>
              <a:t>) </a:t>
            </a:r>
            <a:r>
              <a:rPr lang="ru-RU" sz="4000" b="1" dirty="0"/>
              <a:t>высокого атмосферного давления</a:t>
            </a:r>
          </a:p>
          <a:p>
            <a:pPr marL="0" indent="0">
              <a:buNone/>
            </a:pP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1939308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627" y="105879"/>
            <a:ext cx="8961120" cy="1607418"/>
          </a:xfrm>
        </p:spPr>
        <p:txBody>
          <a:bodyPr>
            <a:noAutofit/>
          </a:bodyPr>
          <a:lstStyle/>
          <a:p>
            <a:r>
              <a:rPr lang="en-US" sz="3600" dirty="0">
                <a:effectLst/>
              </a:rPr>
              <a:t>III</a:t>
            </a:r>
            <a:r>
              <a:rPr lang="ru-RU" sz="3600" dirty="0">
                <a:effectLst/>
              </a:rPr>
              <a:t>. Для какого типа воздушных масс характерны высокая летняя температура и низкая влажность</a:t>
            </a:r>
            <a:r>
              <a:rPr lang="ru-RU" sz="3600" dirty="0" smtClean="0">
                <a:effectLst/>
              </a:rPr>
              <a:t>?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2387" y="1934678"/>
            <a:ext cx="8229600" cy="44994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/>
              <a:t>1</a:t>
            </a:r>
            <a:r>
              <a:rPr lang="en-US" sz="3600" b="1" dirty="0"/>
              <a:t>) </a:t>
            </a:r>
            <a:r>
              <a:rPr lang="ru-RU" sz="3600" b="1" dirty="0"/>
              <a:t>арктических</a:t>
            </a:r>
          </a:p>
          <a:p>
            <a:pPr marL="0" indent="0">
              <a:buNone/>
            </a:pPr>
            <a:r>
              <a:rPr lang="ru-RU" sz="3600" b="1" dirty="0"/>
              <a:t>2</a:t>
            </a:r>
            <a:r>
              <a:rPr lang="en-US" sz="3600" b="1" dirty="0"/>
              <a:t>) </a:t>
            </a:r>
            <a:r>
              <a:rPr lang="ru-RU" sz="3600" b="1" dirty="0"/>
              <a:t>умеренных</a:t>
            </a:r>
          </a:p>
          <a:p>
            <a:pPr marL="0" indent="0">
              <a:buNone/>
            </a:pPr>
            <a:r>
              <a:rPr lang="ru-RU" sz="3600" b="1" dirty="0"/>
              <a:t>3</a:t>
            </a:r>
            <a:r>
              <a:rPr lang="en-US" sz="3600" b="1" dirty="0"/>
              <a:t>) </a:t>
            </a:r>
            <a:r>
              <a:rPr lang="ru-RU" sz="3600" b="1" dirty="0"/>
              <a:t>тропических</a:t>
            </a:r>
          </a:p>
          <a:p>
            <a:pPr marL="0" indent="0">
              <a:buNone/>
            </a:pPr>
            <a:r>
              <a:rPr lang="ru-RU" sz="3600" b="1" dirty="0"/>
              <a:t>4</a:t>
            </a:r>
            <a:r>
              <a:rPr lang="en-US" sz="3600" b="1" dirty="0"/>
              <a:t>) </a:t>
            </a:r>
            <a:r>
              <a:rPr lang="ru-RU" sz="3600" b="1" dirty="0"/>
              <a:t>субтропических</a:t>
            </a:r>
          </a:p>
          <a:p>
            <a:pPr marL="0" indent="0">
              <a:buNone/>
            </a:pP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6943262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53" y="274638"/>
            <a:ext cx="8835991" cy="1143000"/>
          </a:xfrm>
        </p:spPr>
        <p:txBody>
          <a:bodyPr>
            <a:noAutofit/>
          </a:bodyPr>
          <a:lstStyle/>
          <a:p>
            <a:r>
              <a:rPr lang="en-US" sz="3600" dirty="0">
                <a:effectLst/>
              </a:rPr>
              <a:t>IV</a:t>
            </a:r>
            <a:r>
              <a:rPr lang="ru-RU" sz="3600" dirty="0">
                <a:effectLst/>
              </a:rPr>
              <a:t>. Ветры какого направления «приносят» в </a:t>
            </a:r>
            <a:r>
              <a:rPr lang="ru-RU" sz="3600" dirty="0" smtClean="0">
                <a:effectLst/>
              </a:rPr>
              <a:t>нашу </a:t>
            </a:r>
            <a:r>
              <a:rPr lang="ru-RU" sz="3600" dirty="0">
                <a:effectLst/>
              </a:rPr>
              <a:t>местность жаркую и сухую погоду</a:t>
            </a:r>
            <a:r>
              <a:rPr lang="ru-RU" sz="3600" dirty="0" smtClean="0">
                <a:effectLst/>
              </a:rPr>
              <a:t>?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9448" y="193708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/>
              <a:t>1) южные</a:t>
            </a:r>
          </a:p>
          <a:p>
            <a:pPr marL="0" indent="0">
              <a:buNone/>
            </a:pPr>
            <a:r>
              <a:rPr lang="ru-RU" sz="3600" b="1"/>
              <a:t>2) северные</a:t>
            </a:r>
          </a:p>
          <a:p>
            <a:pPr marL="0" indent="0">
              <a:buNone/>
            </a:pPr>
            <a:r>
              <a:rPr lang="ru-RU" sz="3600" b="1"/>
              <a:t>3) северо-западные</a:t>
            </a:r>
          </a:p>
          <a:p>
            <a:pPr marL="0" indent="0">
              <a:buNone/>
            </a:pPr>
            <a:r>
              <a:rPr lang="ru-RU" sz="3600" b="1"/>
              <a:t>4) юго-восточные</a:t>
            </a:r>
          </a:p>
        </p:txBody>
      </p:sp>
    </p:spTree>
    <p:extLst>
      <p:ext uri="{BB962C8B-B14F-4D97-AF65-F5344CB8AC3E}">
        <p14:creationId xmlns:p14="http://schemas.microsoft.com/office/powerpoint/2010/main" val="36646013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503" y="178385"/>
            <a:ext cx="8758990" cy="1143000"/>
          </a:xfrm>
        </p:spPr>
        <p:txBody>
          <a:bodyPr>
            <a:noAutofit/>
          </a:bodyPr>
          <a:lstStyle/>
          <a:p>
            <a:r>
              <a:rPr lang="en-US" sz="3600" dirty="0">
                <a:effectLst/>
              </a:rPr>
              <a:t>V</a:t>
            </a:r>
            <a:r>
              <a:rPr lang="ru-RU" sz="3600" dirty="0">
                <a:effectLst/>
              </a:rPr>
              <a:t>. Климат, характерный для </a:t>
            </a:r>
            <a:r>
              <a:rPr lang="ru-RU" sz="3600" dirty="0" smtClean="0">
                <a:effectLst/>
              </a:rPr>
              <a:t>побережий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/>
              <a:t>1</a:t>
            </a:r>
            <a:r>
              <a:rPr lang="en-US" sz="3600" b="1" dirty="0"/>
              <a:t>) </a:t>
            </a:r>
            <a:r>
              <a:rPr lang="ru-RU" sz="3600" b="1" dirty="0"/>
              <a:t>океанический</a:t>
            </a:r>
          </a:p>
          <a:p>
            <a:pPr marL="0" indent="0">
              <a:buNone/>
            </a:pPr>
            <a:r>
              <a:rPr lang="ru-RU" sz="3600" b="1" dirty="0"/>
              <a:t>2</a:t>
            </a:r>
            <a:r>
              <a:rPr lang="en-US" sz="3600" b="1" dirty="0"/>
              <a:t>) </a:t>
            </a:r>
            <a:r>
              <a:rPr lang="ru-RU" sz="3600" b="1" dirty="0"/>
              <a:t>континентальный</a:t>
            </a:r>
          </a:p>
          <a:p>
            <a:pPr marL="0" indent="0">
              <a:buNone/>
            </a:pPr>
            <a:r>
              <a:rPr lang="ru-RU" sz="3600" b="1" dirty="0"/>
              <a:t>3</a:t>
            </a:r>
            <a:r>
              <a:rPr lang="en-US" sz="3600" b="1" dirty="0"/>
              <a:t>) </a:t>
            </a:r>
            <a:r>
              <a:rPr lang="ru-RU" sz="3600" b="1" dirty="0"/>
              <a:t>морской</a:t>
            </a:r>
          </a:p>
          <a:p>
            <a:pPr marL="0" indent="0">
              <a:buNone/>
            </a:pPr>
            <a:r>
              <a:rPr lang="ru-RU" sz="3600" b="1" dirty="0"/>
              <a:t>4</a:t>
            </a:r>
            <a:r>
              <a:rPr lang="en-US" sz="3600" b="1" dirty="0"/>
              <a:t>) </a:t>
            </a:r>
            <a:r>
              <a:rPr lang="ru-RU" sz="3600" b="1" dirty="0"/>
              <a:t>материковый</a:t>
            </a:r>
          </a:p>
          <a:p>
            <a:pPr marL="0" indent="0">
              <a:buNone/>
            </a:pP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5854005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381" y="144379"/>
            <a:ext cx="8691613" cy="1273259"/>
          </a:xfrm>
        </p:spPr>
        <p:txBody>
          <a:bodyPr>
            <a:normAutofit/>
          </a:bodyPr>
          <a:lstStyle/>
          <a:p>
            <a:r>
              <a:rPr lang="en-US" sz="3600" dirty="0">
                <a:effectLst/>
              </a:rPr>
              <a:t>VI</a:t>
            </a:r>
            <a:r>
              <a:rPr lang="ru-RU" sz="3600" dirty="0">
                <a:effectLst/>
              </a:rPr>
              <a:t>. Климат, характерный для суши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/>
              <a:t>1</a:t>
            </a:r>
            <a:r>
              <a:rPr lang="en-US" sz="3600" b="1" dirty="0"/>
              <a:t>) </a:t>
            </a:r>
            <a:r>
              <a:rPr lang="ru-RU" sz="3600" b="1" dirty="0"/>
              <a:t>морской</a:t>
            </a:r>
          </a:p>
          <a:p>
            <a:pPr marL="0" indent="0">
              <a:buNone/>
            </a:pPr>
            <a:r>
              <a:rPr lang="ru-RU" sz="3600" b="1" dirty="0"/>
              <a:t>2</a:t>
            </a:r>
            <a:r>
              <a:rPr lang="en-US" sz="3600" b="1" dirty="0"/>
              <a:t>) </a:t>
            </a:r>
            <a:r>
              <a:rPr lang="ru-RU" sz="3600" b="1" dirty="0"/>
              <a:t>океанический</a:t>
            </a:r>
          </a:p>
          <a:p>
            <a:pPr marL="0" indent="0">
              <a:buNone/>
            </a:pPr>
            <a:r>
              <a:rPr lang="ru-RU" sz="3600" b="1" dirty="0"/>
              <a:t>3</a:t>
            </a:r>
            <a:r>
              <a:rPr lang="en-US" sz="3600" b="1" dirty="0"/>
              <a:t>) </a:t>
            </a:r>
            <a:r>
              <a:rPr lang="ru-RU" sz="3600" b="1" dirty="0"/>
              <a:t>материковый</a:t>
            </a:r>
          </a:p>
          <a:p>
            <a:pPr marL="0" indent="0">
              <a:buNone/>
            </a:pPr>
            <a:r>
              <a:rPr lang="ru-RU" sz="3600" b="1" dirty="0"/>
              <a:t>4</a:t>
            </a:r>
            <a:r>
              <a:rPr lang="en-US" sz="3600" b="1" dirty="0"/>
              <a:t>) </a:t>
            </a:r>
            <a:r>
              <a:rPr lang="ru-RU" sz="3600" b="1" dirty="0"/>
              <a:t>континентальный</a:t>
            </a:r>
          </a:p>
        </p:txBody>
      </p:sp>
    </p:spTree>
    <p:extLst>
      <p:ext uri="{BB962C8B-B14F-4D97-AF65-F5344CB8AC3E}">
        <p14:creationId xmlns:p14="http://schemas.microsoft.com/office/powerpoint/2010/main" val="41872850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505" y="274638"/>
            <a:ext cx="8672362" cy="1143000"/>
          </a:xfrm>
        </p:spPr>
        <p:txBody>
          <a:bodyPr>
            <a:noAutofit/>
          </a:bodyPr>
          <a:lstStyle/>
          <a:p>
            <a:r>
              <a:rPr lang="en-US" sz="3600" dirty="0">
                <a:effectLst/>
              </a:rPr>
              <a:t>VII</a:t>
            </a:r>
            <a:r>
              <a:rPr lang="ru-RU" sz="3600" dirty="0">
                <a:effectLst/>
              </a:rPr>
              <a:t>. Сколько на Земле </a:t>
            </a:r>
            <a:r>
              <a:rPr lang="ru-RU" sz="3600" dirty="0" smtClean="0">
                <a:effectLst/>
              </a:rPr>
              <a:t>климатических поясов?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1</a:t>
            </a:r>
            <a:r>
              <a:rPr lang="en-US" b="1" dirty="0"/>
              <a:t>) </a:t>
            </a:r>
            <a:r>
              <a:rPr lang="ru-RU" b="1" dirty="0"/>
              <a:t>9</a:t>
            </a:r>
          </a:p>
          <a:p>
            <a:pPr marL="0" indent="0">
              <a:buNone/>
            </a:pPr>
            <a:r>
              <a:rPr lang="ru-RU" b="1" dirty="0"/>
              <a:t>2</a:t>
            </a:r>
            <a:r>
              <a:rPr lang="en-US" b="1" dirty="0"/>
              <a:t>) </a:t>
            </a:r>
            <a:r>
              <a:rPr lang="ru-RU" b="1" dirty="0"/>
              <a:t>7</a:t>
            </a:r>
          </a:p>
          <a:p>
            <a:pPr marL="0" indent="0">
              <a:buNone/>
            </a:pPr>
            <a:r>
              <a:rPr lang="ru-RU" b="1" dirty="0"/>
              <a:t>3</a:t>
            </a:r>
            <a:r>
              <a:rPr lang="en-US" b="1" dirty="0"/>
              <a:t>) </a:t>
            </a:r>
            <a:r>
              <a:rPr lang="ru-RU" b="1" dirty="0"/>
              <a:t>5</a:t>
            </a:r>
          </a:p>
          <a:p>
            <a:pPr marL="0" indent="0">
              <a:buNone/>
            </a:pPr>
            <a:r>
              <a:rPr lang="ru-RU" b="1" dirty="0"/>
              <a:t>4</a:t>
            </a:r>
            <a:r>
              <a:rPr lang="en-US" b="1" dirty="0"/>
              <a:t>) </a:t>
            </a:r>
            <a:r>
              <a:rPr lang="ru-RU" b="1" dirty="0"/>
              <a:t>3</a:t>
            </a: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594597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131" y="274638"/>
            <a:ext cx="8624235" cy="1143000"/>
          </a:xfrm>
        </p:spPr>
        <p:txBody>
          <a:bodyPr>
            <a:noAutofit/>
          </a:bodyPr>
          <a:lstStyle/>
          <a:p>
            <a:r>
              <a:rPr lang="en-US" sz="3600" dirty="0">
                <a:effectLst/>
              </a:rPr>
              <a:t>VIII</a:t>
            </a:r>
            <a:r>
              <a:rPr lang="ru-RU" sz="3600" dirty="0">
                <a:effectLst/>
              </a:rPr>
              <a:t>. Материк Австралия расположен</a:t>
            </a:r>
            <a:r>
              <a:rPr lang="ru-RU" sz="3600" dirty="0" smtClean="0">
                <a:effectLst/>
              </a:rPr>
              <a:t>...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smtClean="0"/>
              <a:t>1) в </a:t>
            </a:r>
            <a:r>
              <a:rPr lang="ru-RU" sz="3600" b="1" dirty="0"/>
              <a:t>одном </a:t>
            </a:r>
            <a:r>
              <a:rPr lang="ru-RU" sz="3600" b="1" dirty="0" smtClean="0"/>
              <a:t>климатическом поясе </a:t>
            </a:r>
          </a:p>
          <a:p>
            <a:pPr marL="0" indent="0">
              <a:buNone/>
            </a:pPr>
            <a:r>
              <a:rPr lang="ru-RU" sz="3600" b="1" dirty="0" smtClean="0"/>
              <a:t>2) в </a:t>
            </a:r>
            <a:r>
              <a:rPr lang="ru-RU" sz="3600" b="1" dirty="0"/>
              <a:t>двух </a:t>
            </a:r>
            <a:r>
              <a:rPr lang="ru-RU" sz="3600" b="1" dirty="0" smtClean="0"/>
              <a:t>климатических поясах </a:t>
            </a:r>
          </a:p>
          <a:p>
            <a:pPr marL="0" indent="0">
              <a:buNone/>
            </a:pPr>
            <a:r>
              <a:rPr lang="ru-RU" sz="3600" b="1" dirty="0" smtClean="0"/>
              <a:t>3) в </a:t>
            </a:r>
            <a:r>
              <a:rPr lang="ru-RU" sz="3600" b="1" dirty="0"/>
              <a:t>трех </a:t>
            </a:r>
            <a:r>
              <a:rPr lang="ru-RU" sz="3600" b="1" dirty="0" smtClean="0"/>
              <a:t>климатических поясах </a:t>
            </a:r>
            <a:endParaRPr lang="ru-RU" sz="3600" b="1" dirty="0"/>
          </a:p>
          <a:p>
            <a:pPr marL="0" indent="0">
              <a:buNone/>
            </a:pPr>
            <a:r>
              <a:rPr lang="ru-RU" sz="3600" b="1" dirty="0"/>
              <a:t>4) в четырех </a:t>
            </a:r>
            <a:r>
              <a:rPr lang="ru-RU" sz="3600" b="1" dirty="0" smtClean="0"/>
              <a:t>климатических поясах</a:t>
            </a:r>
            <a:endParaRPr lang="ru-RU" sz="3600" b="1" dirty="0"/>
          </a:p>
          <a:p>
            <a:pPr marL="0" indent="0">
              <a:buNone/>
            </a:pP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4427454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nevva3ff4gg5hh6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sinevva3ff4gg5hh6</Template>
  <TotalTime>194</TotalTime>
  <Words>381</Words>
  <Application>Microsoft Office PowerPoint</Application>
  <PresentationFormat>Экран (4:3)</PresentationFormat>
  <Paragraphs>65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Constantia</vt:lpstr>
      <vt:lpstr>sinevva3ff4gg5hh6</vt:lpstr>
      <vt:lpstr>КЛИМАТ</vt:lpstr>
      <vt:lpstr>I. Для какого типа воздушных масс характерны низкие температуры и влажность в течение всего года?</vt:lpstr>
      <vt:lpstr>II. У полюсов Земли формируются пояса...</vt:lpstr>
      <vt:lpstr>III. Для какого типа воздушных масс характерны высокая летняя температура и низкая влажность?</vt:lpstr>
      <vt:lpstr>IV. Ветры какого направления «приносят» в нашу местность жаркую и сухую погоду?</vt:lpstr>
      <vt:lpstr>V. Климат, характерный для побережий</vt:lpstr>
      <vt:lpstr>VI. Климат, характерный для суши</vt:lpstr>
      <vt:lpstr>VII. Сколько на Земле климатических поясов?</vt:lpstr>
      <vt:lpstr>VIII. Материк Австралия расположен...</vt:lpstr>
      <vt:lpstr>IX. Материк Африка расположен...</vt:lpstr>
      <vt:lpstr>X. Морскому типу климата соответствует...</vt:lpstr>
      <vt:lpstr>XI. Континентальному типу климата соответствует...</vt:lpstr>
      <vt:lpstr>XII. Течение Куросио делает климат Японии...</vt:lpstr>
      <vt:lpstr>XIII. Устойчивый снежный покров в средней полосе России устанавливается...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КЛИМАТ</dc:title>
  <dc:creator>admin</dc:creator>
  <cp:lastModifiedBy>admin</cp:lastModifiedBy>
  <cp:revision>33</cp:revision>
  <dcterms:created xsi:type="dcterms:W3CDTF">2021-11-18T09:05:23Z</dcterms:created>
  <dcterms:modified xsi:type="dcterms:W3CDTF">2021-11-22T09:32:49Z</dcterms:modified>
</cp:coreProperties>
</file>