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F86B8EE-FFDD-471F-82ED-4DCC3F32DC76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E4FC10F-2CF5-439B-ABF4-115EB9C39A6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8062912" cy="1470025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Доказательства макроэволюции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Проверочная работа</a:t>
            </a:r>
            <a:endParaRPr lang="ru-RU" b="1" dirty="0"/>
          </a:p>
        </p:txBody>
      </p:sp>
      <p:pic>
        <p:nvPicPr>
          <p:cNvPr id="4" name="Picture 9" descr="{418B54F0-E51A-49CB-9051-0D8F94109E32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50" y="2171624"/>
            <a:ext cx="2895600" cy="2049463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{47AC6EE5-CAFF-4CE4-ACE6-05AE99BD3591}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20" y="3933056"/>
            <a:ext cx="2819400" cy="1935163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{2AD493AB-1790-4A17-9FBD-48BC088E389E}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38698"/>
            <a:ext cx="2808312" cy="1847850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30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2160240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9. Переходной формой между рептилиями и птицами является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745888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/>
              <a:t>А) птеродактиль</a:t>
            </a:r>
          </a:p>
          <a:p>
            <a:pPr marL="64008" indent="0">
              <a:buNone/>
            </a:pPr>
            <a:r>
              <a:rPr lang="ru-RU" sz="4400" b="1" dirty="0" smtClean="0"/>
              <a:t>Б) </a:t>
            </a:r>
            <a:r>
              <a:rPr lang="ru-RU" sz="4400" b="1" dirty="0" err="1" smtClean="0"/>
              <a:t>иностранцевия</a:t>
            </a:r>
            <a:endParaRPr lang="ru-RU" sz="4400" b="1" dirty="0" smtClean="0"/>
          </a:p>
          <a:p>
            <a:pPr marL="64008" indent="0">
              <a:buNone/>
            </a:pPr>
            <a:r>
              <a:rPr lang="ru-RU" sz="4400" b="1" dirty="0" smtClean="0"/>
              <a:t>В) археоптерикс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908877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494"/>
            <a:ext cx="8784976" cy="2585442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10. Кто обнаружил последовательные ряды ископаемых форм лошадиных?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331384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/>
              <a:t>А) В. О. Ковалевский</a:t>
            </a:r>
          </a:p>
          <a:p>
            <a:pPr marL="64008" indent="0">
              <a:buNone/>
            </a:pPr>
            <a:r>
              <a:rPr lang="ru-RU" sz="4400" b="1" dirty="0" smtClean="0"/>
              <a:t>Б) А. О. Ковалевский</a:t>
            </a:r>
          </a:p>
          <a:p>
            <a:pPr marL="64008" indent="0">
              <a:buNone/>
            </a:pPr>
            <a:r>
              <a:rPr lang="ru-RU" sz="4400" b="1" dirty="0" smtClean="0"/>
              <a:t>В) Карл Бэр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754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6130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ОТВЕТЫ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1.</a:t>
            </a:r>
            <a:r>
              <a:rPr lang="ru-RU" sz="4400" b="1" dirty="0" smtClean="0"/>
              <a:t> А</a:t>
            </a:r>
          </a:p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2.</a:t>
            </a:r>
            <a:r>
              <a:rPr lang="ru-RU" sz="4400" b="1" dirty="0" smtClean="0"/>
              <a:t> В</a:t>
            </a:r>
          </a:p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3.</a:t>
            </a:r>
            <a:r>
              <a:rPr lang="ru-RU" sz="4400" b="1" dirty="0" smtClean="0"/>
              <a:t> А</a:t>
            </a:r>
          </a:p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4.</a:t>
            </a:r>
            <a:r>
              <a:rPr lang="ru-RU" sz="4400" b="1" dirty="0" smtClean="0"/>
              <a:t> Б</a:t>
            </a:r>
          </a:p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5.</a:t>
            </a:r>
            <a:r>
              <a:rPr lang="ru-RU" sz="4400" b="1" dirty="0" smtClean="0"/>
              <a:t> В</a:t>
            </a:r>
          </a:p>
          <a:p>
            <a:pPr marL="64008" indent="0">
              <a:buNone/>
            </a:pPr>
            <a:endParaRPr lang="ru-RU" sz="44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6.</a:t>
            </a:r>
            <a:r>
              <a:rPr lang="ru-RU" sz="4400" b="1" dirty="0" smtClean="0"/>
              <a:t> Б</a:t>
            </a:r>
          </a:p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7.</a:t>
            </a:r>
            <a:r>
              <a:rPr lang="ru-RU" sz="4400" b="1" dirty="0" smtClean="0"/>
              <a:t> А</a:t>
            </a:r>
          </a:p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8.</a:t>
            </a:r>
            <a:r>
              <a:rPr lang="ru-RU" sz="4400" b="1" dirty="0" smtClean="0"/>
              <a:t> Б</a:t>
            </a:r>
          </a:p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9.</a:t>
            </a:r>
            <a:r>
              <a:rPr lang="ru-RU" sz="4400" b="1" dirty="0" smtClean="0"/>
              <a:t> В</a:t>
            </a:r>
          </a:p>
          <a:p>
            <a:pPr marL="64008" indent="0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10.</a:t>
            </a:r>
            <a:r>
              <a:rPr lang="ru-RU" sz="4400" b="1" dirty="0" smtClean="0"/>
              <a:t> 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79269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494"/>
            <a:ext cx="8784976" cy="1399032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1. Аналогичными органами у растений являются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1952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/>
              <a:t>А) корень и корневище</a:t>
            </a:r>
          </a:p>
          <a:p>
            <a:pPr marL="64008" indent="0">
              <a:buNone/>
            </a:pPr>
            <a:r>
              <a:rPr lang="ru-RU" sz="4400" b="1" dirty="0" smtClean="0"/>
              <a:t>Б) лист и чашелистик</a:t>
            </a:r>
          </a:p>
          <a:p>
            <a:pPr marL="64008" indent="0">
              <a:buNone/>
            </a:pPr>
            <a:r>
              <a:rPr lang="ru-RU" sz="4400" b="1" dirty="0" smtClean="0"/>
              <a:t>В) тычинки и пестики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53523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494"/>
            <a:ext cx="8784976" cy="1649338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2. К дивергенции признаков у организмов приводят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403392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000" b="1" dirty="0" smtClean="0"/>
              <a:t>А) модификации</a:t>
            </a:r>
          </a:p>
          <a:p>
            <a:pPr marL="64008" indent="0">
              <a:buNone/>
            </a:pPr>
            <a:r>
              <a:rPr lang="ru-RU" sz="4000" b="1" dirty="0" smtClean="0"/>
              <a:t>Б) комбинации</a:t>
            </a:r>
          </a:p>
          <a:p>
            <a:pPr marL="64008" indent="0">
              <a:buNone/>
            </a:pPr>
            <a:r>
              <a:rPr lang="ru-RU" sz="4000" b="1" dirty="0" smtClean="0"/>
              <a:t>В) мутации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215954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7494"/>
            <a:ext cx="8640960" cy="1399032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3. Аналогичными органами являются конечности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1952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/>
              <a:t>А) крота и медведки</a:t>
            </a:r>
          </a:p>
          <a:p>
            <a:pPr marL="64008" indent="0">
              <a:buNone/>
            </a:pPr>
            <a:r>
              <a:rPr lang="ru-RU" sz="4400" b="1" dirty="0" smtClean="0"/>
              <a:t>Б) крота и утки</a:t>
            </a:r>
          </a:p>
          <a:p>
            <a:pPr marL="64008" indent="0">
              <a:buNone/>
            </a:pPr>
            <a:r>
              <a:rPr lang="ru-RU" sz="4400" b="1" dirty="0" smtClean="0"/>
              <a:t>В) крота и собаки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880470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494"/>
            <a:ext cx="8784976" cy="157733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4. Гомологичными органами у животных являются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39396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/>
              <a:t>А) крыло птицы и бабочки</a:t>
            </a:r>
          </a:p>
          <a:p>
            <a:pPr marL="64008" indent="0">
              <a:buNone/>
            </a:pPr>
            <a:r>
              <a:rPr lang="ru-RU" sz="4400" b="1" dirty="0" smtClean="0"/>
              <a:t>Б) лапы тигра и крота</a:t>
            </a:r>
          </a:p>
          <a:p>
            <a:pPr marL="64008" indent="0">
              <a:buNone/>
            </a:pPr>
            <a:r>
              <a:rPr lang="ru-RU" sz="4400" b="1" dirty="0" smtClean="0"/>
              <a:t>В) конечности таракана и лягушки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158674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3905"/>
            <a:ext cx="8784976" cy="1865362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5. Разнообразие вьюрковых птиц есть результат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39396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/>
              <a:t>А) дегенерации</a:t>
            </a:r>
          </a:p>
          <a:p>
            <a:pPr marL="64008" indent="0">
              <a:buNone/>
            </a:pPr>
            <a:r>
              <a:rPr lang="ru-RU" sz="4400" b="1" dirty="0" smtClean="0"/>
              <a:t>Б) ароморфоза</a:t>
            </a:r>
          </a:p>
          <a:p>
            <a:pPr marL="64008" indent="0">
              <a:buNone/>
            </a:pPr>
            <a:r>
              <a:rPr lang="ru-RU" sz="4400" b="1" dirty="0" smtClean="0"/>
              <a:t>В) дивергенции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92601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549894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6. Конвергенция признаков наблюдается у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39396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/>
              <a:t>А) мыши и зайца</a:t>
            </a:r>
          </a:p>
          <a:p>
            <a:pPr marL="64008" indent="0">
              <a:buNone/>
            </a:pPr>
            <a:r>
              <a:rPr lang="ru-RU" sz="4400" b="1" dirty="0" smtClean="0"/>
              <a:t>Б) акулы и кита</a:t>
            </a:r>
          </a:p>
          <a:p>
            <a:pPr marL="64008" indent="0">
              <a:buNone/>
            </a:pPr>
            <a:r>
              <a:rPr lang="ru-RU" sz="4400" b="1" dirty="0" smtClean="0"/>
              <a:t>В) волка и лисицы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751499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7494"/>
            <a:ext cx="8568952" cy="1721346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7. Переходной формой между земноводными и рептилиями были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92896"/>
            <a:ext cx="8363272" cy="3961912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/>
              <a:t>А) стегоцефалы</a:t>
            </a:r>
          </a:p>
          <a:p>
            <a:pPr marL="64008" indent="0">
              <a:buNone/>
            </a:pPr>
            <a:r>
              <a:rPr lang="ru-RU" sz="4400" b="1" dirty="0" smtClean="0"/>
              <a:t>Б) динозавры</a:t>
            </a:r>
          </a:p>
          <a:p>
            <a:pPr marL="64008" indent="0">
              <a:buNone/>
            </a:pPr>
            <a:r>
              <a:rPr lang="ru-RU" sz="4400" b="1" dirty="0" smtClean="0"/>
              <a:t>В) зверозубые рептилии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606119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944216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8. Впервые семенами стали размножаться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177936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4400" b="1" dirty="0" smtClean="0"/>
              <a:t>А) голосеменные</a:t>
            </a:r>
          </a:p>
          <a:p>
            <a:pPr marL="64008" indent="0">
              <a:buNone/>
            </a:pPr>
            <a:r>
              <a:rPr lang="ru-RU" sz="4400" b="1" dirty="0" smtClean="0"/>
              <a:t>Б) семенные папоротники</a:t>
            </a:r>
          </a:p>
          <a:p>
            <a:pPr marL="64008" indent="0">
              <a:buNone/>
            </a:pPr>
            <a:r>
              <a:rPr lang="ru-RU" sz="4400" b="1" dirty="0" smtClean="0"/>
              <a:t>В) покрытосеменные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204385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21</TotalTime>
  <Words>238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Яркая</vt:lpstr>
      <vt:lpstr>Доказательства макроэволюции</vt:lpstr>
      <vt:lpstr>1. Аналогичными органами у растений являются</vt:lpstr>
      <vt:lpstr>2. К дивергенции признаков у организмов приводят</vt:lpstr>
      <vt:lpstr>3. Аналогичными органами являются конечности</vt:lpstr>
      <vt:lpstr>4. Гомологичными органами у животных являются</vt:lpstr>
      <vt:lpstr>5. Разнообразие вьюрковых птиц есть результат</vt:lpstr>
      <vt:lpstr>6. Конвергенция признаков наблюдается у</vt:lpstr>
      <vt:lpstr>7. Переходной формой между земноводными и рептилиями были</vt:lpstr>
      <vt:lpstr>8. Впервые семенами стали размножаться</vt:lpstr>
      <vt:lpstr>9. Переходной формой между рептилиями и птицами является</vt:lpstr>
      <vt:lpstr>10. Кто обнаружил последовательные ряды ископаемых форм лошадиных?</vt:lpstr>
      <vt:lpstr>ОТВЕТЫ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Доказательства макроэволюции</dc:title>
  <dc:creator>учитель</dc:creator>
  <cp:lastModifiedBy>учитель</cp:lastModifiedBy>
  <cp:revision>7</cp:revision>
  <dcterms:created xsi:type="dcterms:W3CDTF">2019-02-05T05:29:39Z</dcterms:created>
  <dcterms:modified xsi:type="dcterms:W3CDTF">2019-02-05T05:51:27Z</dcterms:modified>
</cp:coreProperties>
</file>