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0" r:id="rId5"/>
    <p:sldId id="262" r:id="rId6"/>
    <p:sldId id="261" r:id="rId7"/>
    <p:sldId id="263" r:id="rId8"/>
    <p:sldId id="256" r:id="rId9"/>
    <p:sldId id="264" r:id="rId10"/>
    <p:sldId id="266" r:id="rId11"/>
    <p:sldId id="265" r:id="rId12"/>
    <p:sldId id="267" r:id="rId13"/>
    <p:sldId id="268" r:id="rId14"/>
    <p:sldId id="273" r:id="rId15"/>
    <p:sldId id="275" r:id="rId16"/>
    <p:sldId id="272" r:id="rId17"/>
    <p:sldId id="276" r:id="rId18"/>
    <p:sldId id="271" r:id="rId19"/>
    <p:sldId id="270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FCB6DAC-516C-4FF8-AE6B-E618DA80075F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371B7EB-CDBD-4D1F-8D8E-37120220DD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268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68361" y="22847"/>
            <a:ext cx="3432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ПЛАУНЫ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3075" name="Picture 3" descr="C:\Users\Елена\AppData\Local\Microsoft\Windows\Temporary Internet Files\Content.IE5\52H2SI9Z\266px-Lycopodium_clavatum_-_K%C3%B6hler%E2%80%93s_Medizinal-Pflanzen-219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6959"/>
            <a:ext cx="4680520" cy="575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Елена\AppData\Local\Microsoft\Windows\Temporary Internet Files\Content.IE5\9BLW1P8X\260px-Lycopodium_annotinum_0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22335"/>
            <a:ext cx="2924528" cy="3903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67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68361" y="22847"/>
            <a:ext cx="3432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ХВОЩИ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060" name="Picture 12" descr="C:\Users\Елена\AppData\Local\Microsoft\Windows\Temporary Internet Files\Content.IE5\52H2SI9Z\equisetum-palustre-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28800"/>
            <a:ext cx="3304076" cy="3840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28" y="715703"/>
            <a:ext cx="4092315" cy="566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3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AppData\Local\Microsoft\Windows\Temporary Internet Files\Content.IE5\V9RBGM4G\265px-Dryopteris_filix-mas_-_K%C3%B6hler%E2%80%93s_Medizinal-Pflanzen-20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26" y="701012"/>
            <a:ext cx="4472736" cy="57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68361" y="22847"/>
            <a:ext cx="3432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ПАПОРОТНИКИ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4100" name="Picture 4" descr="C:\Users\Елена\AppData\Local\Microsoft\Windows\Temporary Internet Files\Content.IE5\V9RBGM4G\1200px-Nephrolepis_exaltata_%28in_a_greenhouse%29_0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003798" cy="4005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752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496944" cy="85496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</a:rPr>
              <a:t>ЛАБОРАТОРНАЯ РАБОТА № 4</a:t>
            </a:r>
            <a:endParaRPr lang="ru-RU" sz="4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00808"/>
            <a:ext cx="7992888" cy="350897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4000" b="1" dirty="0" smtClean="0"/>
              <a:t>Сравнение внешнего строения папоротника (или хвоща) с внешним строением мха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939962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136904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размножения папоротника</a:t>
            </a:r>
            <a:endParaRPr lang="ru-RU" sz="44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16788"/>
            <a:ext cx="7200800" cy="4594156"/>
          </a:xfrm>
        </p:spPr>
      </p:pic>
    </p:spTree>
    <p:extLst>
      <p:ext uri="{BB962C8B-B14F-4D97-AF65-F5344CB8AC3E}">
        <p14:creationId xmlns:p14="http://schemas.microsoft.com/office/powerpoint/2010/main" val="4096185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064896" cy="4923909"/>
          </a:xfrm>
        </p:spPr>
        <p:txBody>
          <a:bodyPr>
            <a:noAutofit/>
          </a:bodyPr>
          <a:lstStyle/>
          <a:p>
            <a:pPr marL="68580" lvl="0" indent="0">
              <a:buNone/>
            </a:pPr>
            <a:r>
              <a:rPr lang="ru-RU" sz="3600" b="1" dirty="0"/>
              <a:t>В ночь на Ивана Купалу отправлялись люди в дремучие леса искать цветущий папоротник. Верили, что он цветет 1 раз в жизни, и тот, кто увидит этот цветок, найдет клад, будет богатым и счастливым. Что вы можете возразить</a:t>
            </a:r>
            <a:r>
              <a:rPr lang="ru-RU" sz="3600" b="1" dirty="0" smtClean="0"/>
              <a:t>?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26726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052736"/>
            <a:ext cx="7497397" cy="4851901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4800" b="1" dirty="0"/>
              <a:t>Корневище</a:t>
            </a:r>
          </a:p>
          <a:p>
            <a:pPr lvl="0"/>
            <a:r>
              <a:rPr lang="ru-RU" sz="4800" b="1" dirty="0" smtClean="0"/>
              <a:t>Спорангии</a:t>
            </a:r>
          </a:p>
          <a:p>
            <a:pPr lvl="0"/>
            <a:r>
              <a:rPr lang="ru-RU" sz="4800" b="1" dirty="0" smtClean="0"/>
              <a:t>Заросток </a:t>
            </a:r>
          </a:p>
          <a:p>
            <a:pPr lvl="0"/>
            <a:r>
              <a:rPr lang="ru-RU" sz="4800" b="1" dirty="0" smtClean="0"/>
              <a:t>Спорофит </a:t>
            </a:r>
          </a:p>
          <a:p>
            <a:pPr lvl="0"/>
            <a:r>
              <a:rPr lang="ru-RU" sz="4800" b="1" dirty="0" smtClean="0"/>
              <a:t>Гаметофит </a:t>
            </a:r>
            <a:endParaRPr lang="ru-RU" sz="4800" b="1" dirty="0"/>
          </a:p>
          <a:p>
            <a:pPr lvl="0"/>
            <a:r>
              <a:rPr lang="ru-RU" sz="4800" b="1" dirty="0"/>
              <a:t>Каменный </a:t>
            </a:r>
            <a:r>
              <a:rPr lang="ru-RU" sz="4800" b="1" dirty="0" smtClean="0"/>
              <a:t>уголь</a:t>
            </a:r>
            <a:endParaRPr lang="ru-RU" sz="48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2323197" y="2636933"/>
            <a:ext cx="144000" cy="144016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7799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08912" cy="601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утверждения верны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08912" cy="4968552"/>
          </a:xfrm>
        </p:spPr>
        <p:txBody>
          <a:bodyPr/>
          <a:lstStyle/>
          <a:p>
            <a:pPr marL="525780" lvl="0" indent="-457200">
              <a:buClr>
                <a:schemeClr val="accent1">
                  <a:lumMod val="50000"/>
                </a:schemeClr>
              </a:buClr>
              <a:buFont typeface="+mj-lt"/>
              <a:buAutoNum type="arabicParenR"/>
            </a:pPr>
            <a:r>
              <a:rPr lang="ru-RU" b="1" dirty="0"/>
              <a:t>Растущие на земле папоротники – очень древние растения. </a:t>
            </a:r>
            <a:endParaRPr lang="ru-RU" b="1" dirty="0" smtClean="0"/>
          </a:p>
          <a:p>
            <a:pPr marL="525780" lvl="0" indent="-457200">
              <a:buClr>
                <a:schemeClr val="accent1">
                  <a:lumMod val="50000"/>
                </a:schemeClr>
              </a:buClr>
              <a:buFont typeface="+mj-lt"/>
              <a:buAutoNum type="arabicParenR"/>
            </a:pPr>
            <a:r>
              <a:rPr lang="ru-RU" b="1" dirty="0" smtClean="0"/>
              <a:t>Папоротники </a:t>
            </a:r>
            <a:r>
              <a:rPr lang="ru-RU" b="1" dirty="0"/>
              <a:t>– это высшие споровые нецветковые растения. </a:t>
            </a:r>
            <a:endParaRPr lang="ru-RU" b="1" dirty="0" smtClean="0"/>
          </a:p>
          <a:p>
            <a:pPr marL="525780" lvl="0" indent="-457200">
              <a:buClr>
                <a:schemeClr val="accent1">
                  <a:lumMod val="50000"/>
                </a:schemeClr>
              </a:buClr>
              <a:buFont typeface="+mj-lt"/>
              <a:buAutoNum type="arabicParenR"/>
            </a:pPr>
            <a:r>
              <a:rPr lang="ru-RU" b="1" dirty="0" smtClean="0"/>
              <a:t>Заросток </a:t>
            </a:r>
            <a:r>
              <a:rPr lang="ru-RU" b="1" dirty="0"/>
              <a:t>папоротника называется спорофитом</a:t>
            </a:r>
            <a:r>
              <a:rPr lang="ru-RU" b="1" dirty="0" smtClean="0"/>
              <a:t>.</a:t>
            </a:r>
            <a:endParaRPr lang="ru-RU" b="1" dirty="0"/>
          </a:p>
          <a:p>
            <a:pPr marL="525780" lvl="0" indent="-457200">
              <a:buClr>
                <a:schemeClr val="accent1">
                  <a:lumMod val="50000"/>
                </a:schemeClr>
              </a:buClr>
              <a:buFont typeface="+mj-lt"/>
              <a:buAutoNum type="arabicParenR"/>
            </a:pPr>
            <a:r>
              <a:rPr lang="ru-RU" b="1" dirty="0"/>
              <a:t>Взрослую стадию папоротника называют гаметофитом</a:t>
            </a:r>
            <a:r>
              <a:rPr lang="ru-RU" b="1" dirty="0" smtClean="0"/>
              <a:t>.</a:t>
            </a:r>
            <a:endParaRPr lang="ru-RU" b="1" dirty="0"/>
          </a:p>
          <a:p>
            <a:pPr marL="525780" lvl="0" indent="-457200">
              <a:buClr>
                <a:schemeClr val="accent1">
                  <a:lumMod val="50000"/>
                </a:schemeClr>
              </a:buClr>
              <a:buFont typeface="+mj-lt"/>
              <a:buAutoNum type="arabicParenR"/>
            </a:pPr>
            <a:r>
              <a:rPr lang="ru-RU" b="1" dirty="0"/>
              <a:t>Половое размножение папоротника происходит при наличии воды</a:t>
            </a:r>
            <a:r>
              <a:rPr lang="ru-RU" b="1" dirty="0" smtClean="0"/>
              <a:t>.</a:t>
            </a:r>
            <a:endParaRPr lang="ru-RU" b="1" dirty="0"/>
          </a:p>
          <a:p>
            <a:pPr marL="525780" lvl="0" indent="-457200">
              <a:buClr>
                <a:schemeClr val="accent1">
                  <a:lumMod val="50000"/>
                </a:schemeClr>
              </a:buClr>
              <a:buFont typeface="+mj-lt"/>
              <a:buAutoNum type="arabicParenR"/>
            </a:pPr>
            <a:r>
              <a:rPr lang="ru-RU" b="1" dirty="0"/>
              <a:t>Спора – орган бесполого размножения растений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4726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024744" cy="88916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08912" cy="4203829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3200" b="1" dirty="0" smtClean="0"/>
              <a:t>§ 11, составить </a:t>
            </a:r>
            <a:r>
              <a:rPr lang="ru-RU" sz="3200" b="1" dirty="0"/>
              <a:t>сказку «Путешествие по каменноугольному лесу», буклет </a:t>
            </a:r>
            <a:r>
              <a:rPr lang="ru-RU" sz="3200" b="1" dirty="0" smtClean="0"/>
              <a:t>«Плауны, хвощи и папоротники Пензенской области», </a:t>
            </a:r>
            <a:r>
              <a:rPr lang="ru-RU" sz="3200" b="1" dirty="0"/>
              <a:t>найти легенду о папоротнике в повести Н. В. Гоголя «Вечер накануне Ивана Купала</a:t>
            </a:r>
            <a:r>
              <a:rPr lang="ru-RU" sz="3200" b="1" dirty="0" smtClean="0"/>
              <a:t>» (</a:t>
            </a:r>
            <a:r>
              <a:rPr lang="ru-RU" sz="3200" b="1" dirty="0"/>
              <a:t>по желанию).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94893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33056"/>
            <a:ext cx="3528392" cy="6596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СИНКВЕЙН 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08912" cy="4419853"/>
          </a:xfrm>
        </p:spPr>
        <p:txBody>
          <a:bodyPr>
            <a:normAutofit fontScale="85000" lnSpcReduction="20000"/>
          </a:bodyPr>
          <a:lstStyle/>
          <a:p>
            <a:pPr marL="68580" indent="0">
              <a:buNone/>
            </a:pPr>
            <a:r>
              <a:rPr lang="ru-RU" sz="3200" b="1" dirty="0"/>
              <a:t>1 строка </a:t>
            </a:r>
            <a:r>
              <a:rPr lang="ru-RU" sz="3200" dirty="0"/>
              <a:t>– одно существительное, выражающее главную тему </a:t>
            </a:r>
            <a:r>
              <a:rPr lang="ru-RU" sz="3200" dirty="0" err="1"/>
              <a:t>cинквейна</a:t>
            </a:r>
            <a:r>
              <a:rPr lang="ru-RU" sz="3200" dirty="0"/>
              <a:t>.</a:t>
            </a:r>
          </a:p>
          <a:p>
            <a:pPr marL="68580" indent="0">
              <a:buNone/>
            </a:pPr>
            <a:r>
              <a:rPr lang="ru-RU" sz="3200" b="1" dirty="0"/>
              <a:t>2 строка </a:t>
            </a:r>
            <a:r>
              <a:rPr lang="ru-RU" sz="3200" dirty="0"/>
              <a:t>– два прилагательных, выражающих главную мысль.</a:t>
            </a:r>
          </a:p>
          <a:p>
            <a:pPr marL="68580" indent="0">
              <a:buNone/>
            </a:pPr>
            <a:r>
              <a:rPr lang="ru-RU" sz="3200" b="1" dirty="0"/>
              <a:t>3 строка </a:t>
            </a:r>
            <a:r>
              <a:rPr lang="ru-RU" sz="3200" dirty="0"/>
              <a:t>– три глагола, описывающие действия в рамках темы.</a:t>
            </a:r>
          </a:p>
          <a:p>
            <a:pPr marL="68580" indent="0">
              <a:buNone/>
            </a:pPr>
            <a:r>
              <a:rPr lang="ru-RU" sz="3200" b="1" dirty="0"/>
              <a:t>4 строка </a:t>
            </a:r>
            <a:r>
              <a:rPr lang="ru-RU" sz="3200" dirty="0"/>
              <a:t>– фраза, несущая определенный смысл.</a:t>
            </a:r>
          </a:p>
          <a:p>
            <a:pPr marL="68580" indent="0">
              <a:buNone/>
            </a:pPr>
            <a:r>
              <a:rPr lang="ru-RU" sz="3200" b="1" dirty="0"/>
              <a:t>5 строка </a:t>
            </a:r>
            <a:r>
              <a:rPr lang="ru-RU" sz="3200" dirty="0"/>
              <a:t>– заключение в форме существительного (ассоциация с первым словом).</a:t>
            </a:r>
          </a:p>
          <a:p>
            <a:pPr marL="68580" indent="0" algn="ctr">
              <a:buNone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12824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3640368" cy="692696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ТЕСТ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064896" cy="5400600"/>
          </a:xfrm>
        </p:spPr>
        <p:txBody>
          <a:bodyPr/>
          <a:lstStyle/>
          <a:p>
            <a:pPr marL="68580" indent="0">
              <a:buNone/>
            </a:pPr>
            <a:r>
              <a:rPr lang="ru-RU" b="1" dirty="0"/>
              <a:t>1. Первые растения (водоросли) появились:</a:t>
            </a:r>
          </a:p>
          <a:p>
            <a:pPr marL="68580" indent="0">
              <a:buNone/>
            </a:pPr>
            <a:r>
              <a:rPr lang="ru-RU" b="1" dirty="0"/>
              <a:t>а) в </a:t>
            </a:r>
            <a:r>
              <a:rPr lang="ru-RU" b="1" dirty="0" smtClean="0"/>
              <a:t>пустыне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б) в древнем </a:t>
            </a:r>
            <a:r>
              <a:rPr lang="ru-RU" b="1" dirty="0" smtClean="0"/>
              <a:t>море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в) глубоко в </a:t>
            </a:r>
            <a:r>
              <a:rPr lang="ru-RU" b="1" dirty="0" smtClean="0"/>
              <a:t>почве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г) в пустыне, море, почве.</a:t>
            </a:r>
          </a:p>
          <a:p>
            <a:pPr marL="68580" indent="0">
              <a:buNone/>
            </a:pPr>
            <a:endParaRPr lang="ru-RU" b="1" dirty="0" smtClean="0"/>
          </a:p>
          <a:p>
            <a:pPr marL="68580" indent="0">
              <a:buNone/>
            </a:pPr>
            <a:r>
              <a:rPr lang="ru-RU" b="1" dirty="0" smtClean="0"/>
              <a:t>2</a:t>
            </a:r>
            <a:r>
              <a:rPr lang="ru-RU" b="1" dirty="0"/>
              <a:t>. У водорослей поглощение необходимых для жизни веществ осущест­вляется:</a:t>
            </a:r>
          </a:p>
          <a:p>
            <a:pPr marL="68580" indent="0">
              <a:buNone/>
            </a:pPr>
            <a:r>
              <a:rPr lang="ru-RU" b="1" dirty="0"/>
              <a:t>а) особыми клетками </a:t>
            </a:r>
            <a:r>
              <a:rPr lang="ru-RU" b="1" dirty="0" smtClean="0"/>
              <a:t>тела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б) всей поверхностью </a:t>
            </a:r>
            <a:r>
              <a:rPr lang="ru-RU" b="1" dirty="0" smtClean="0"/>
              <a:t>тела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в) </a:t>
            </a:r>
            <a:r>
              <a:rPr lang="ru-RU" b="1" dirty="0" smtClean="0"/>
              <a:t>корнями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г) листьями.</a:t>
            </a:r>
          </a:p>
          <a:p>
            <a:pPr marL="6858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33590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33056"/>
            <a:ext cx="3528392" cy="6596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СИНКВЕЙН 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08912" cy="4419853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3200" b="1" dirty="0"/>
              <a:t>Папоротники.</a:t>
            </a:r>
          </a:p>
          <a:p>
            <a:pPr marL="68580" indent="0" algn="ctr">
              <a:buNone/>
            </a:pPr>
            <a:r>
              <a:rPr lang="ru-RU" sz="3200" b="1" dirty="0"/>
              <a:t>Влаголюбивые, </a:t>
            </a:r>
            <a:r>
              <a:rPr lang="ru-RU" sz="3200" b="1" dirty="0" smtClean="0"/>
              <a:t>разнообразные.</a:t>
            </a:r>
            <a:endParaRPr lang="ru-RU" sz="3200" b="1" dirty="0"/>
          </a:p>
          <a:p>
            <a:pPr marL="68580" indent="0" algn="ctr">
              <a:buNone/>
            </a:pPr>
            <a:r>
              <a:rPr lang="ru-RU" sz="3200" b="1" dirty="0"/>
              <a:t>Украшают, разнообразят, размножаются.</a:t>
            </a:r>
          </a:p>
          <a:p>
            <a:pPr marL="68580" indent="0" algn="ctr">
              <a:buNone/>
            </a:pPr>
            <a:r>
              <a:rPr lang="ru-RU" sz="3200" b="1" dirty="0"/>
              <a:t>Распространенные обитатели влажных лесов.</a:t>
            </a:r>
          </a:p>
          <a:p>
            <a:pPr marL="68580" indent="0" algn="ctr">
              <a:buNone/>
            </a:pPr>
            <a:r>
              <a:rPr lang="ru-RU" sz="3200" b="1" dirty="0"/>
              <a:t>Не цветут.</a:t>
            </a:r>
          </a:p>
          <a:p>
            <a:pPr marL="68580" indent="0" algn="ctr">
              <a:buNone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5650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3640368" cy="692696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ТЕСТ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064896" cy="5616624"/>
          </a:xfrm>
        </p:spPr>
        <p:txBody>
          <a:bodyPr/>
          <a:lstStyle/>
          <a:p>
            <a:pPr marL="68580" indent="0">
              <a:buNone/>
            </a:pPr>
            <a:r>
              <a:rPr lang="ru-RU" b="1" dirty="0"/>
              <a:t>3. Многие водоросли прикрепляются к субстрату:</a:t>
            </a:r>
          </a:p>
          <a:p>
            <a:pPr marL="68580" indent="0">
              <a:buNone/>
            </a:pPr>
            <a:r>
              <a:rPr lang="ru-RU" b="1" dirty="0"/>
              <a:t>а) </a:t>
            </a:r>
            <a:r>
              <a:rPr lang="ru-RU" b="1" dirty="0" smtClean="0"/>
              <a:t>корнями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б) </a:t>
            </a:r>
            <a:r>
              <a:rPr lang="ru-RU" b="1" dirty="0" smtClean="0"/>
              <a:t>листьями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в) </a:t>
            </a:r>
            <a:r>
              <a:rPr lang="ru-RU" b="1" dirty="0" smtClean="0"/>
              <a:t>ризоидами</a:t>
            </a:r>
            <a:r>
              <a:rPr lang="ru-RU" b="1" dirty="0"/>
              <a:t>	</a:t>
            </a:r>
          </a:p>
          <a:p>
            <a:pPr marL="68580" indent="0">
              <a:buNone/>
            </a:pPr>
            <a:r>
              <a:rPr lang="ru-RU" b="1" dirty="0"/>
              <a:t>г) жгутиками.</a:t>
            </a:r>
          </a:p>
          <a:p>
            <a:pPr marL="68580" indent="0">
              <a:buNone/>
            </a:pPr>
            <a:endParaRPr lang="ru-RU" b="1" dirty="0" smtClean="0"/>
          </a:p>
          <a:p>
            <a:pPr marL="68580" indent="0">
              <a:buNone/>
            </a:pPr>
            <a:r>
              <a:rPr lang="ru-RU" b="1" dirty="0" smtClean="0"/>
              <a:t>4</a:t>
            </a:r>
            <a:r>
              <a:rPr lang="ru-RU" b="1" dirty="0"/>
              <a:t>. Самыми глубоководными водорослями являются:</a:t>
            </a:r>
          </a:p>
          <a:p>
            <a:pPr marL="68580" indent="0">
              <a:buNone/>
            </a:pPr>
            <a:r>
              <a:rPr lang="ru-RU" b="1" dirty="0"/>
              <a:t>а) </a:t>
            </a:r>
            <a:r>
              <a:rPr lang="ru-RU" b="1" dirty="0" smtClean="0"/>
              <a:t>красные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б) </a:t>
            </a:r>
            <a:r>
              <a:rPr lang="ru-RU" b="1" dirty="0" smtClean="0"/>
              <a:t>бурые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в) одноклеточные </a:t>
            </a:r>
            <a:r>
              <a:rPr lang="ru-RU" b="1" dirty="0" smtClean="0"/>
              <a:t>зелёные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г) многоклеточные зелёные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10158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3640368" cy="692696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ТЕСТ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064896" cy="5400600"/>
          </a:xfrm>
        </p:spPr>
        <p:txBody>
          <a:bodyPr/>
          <a:lstStyle/>
          <a:p>
            <a:pPr marL="68580" indent="0">
              <a:buNone/>
            </a:pPr>
            <a:r>
              <a:rPr lang="ru-RU" b="1" dirty="0"/>
              <a:t>5. Из зиготы мха развивается:</a:t>
            </a:r>
          </a:p>
          <a:p>
            <a:pPr marL="68580" indent="0">
              <a:buNone/>
            </a:pPr>
            <a:r>
              <a:rPr lang="ru-RU" b="1" dirty="0"/>
              <a:t>а) коробочка со </a:t>
            </a:r>
            <a:r>
              <a:rPr lang="ru-RU" b="1" dirty="0" smtClean="0"/>
              <a:t>спорами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б) коробочка со </a:t>
            </a:r>
            <a:r>
              <a:rPr lang="ru-RU" b="1" dirty="0" smtClean="0"/>
              <a:t>сперматозоидами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в) </a:t>
            </a:r>
            <a:r>
              <a:rPr lang="ru-RU" b="1" dirty="0" smtClean="0"/>
              <a:t>сперматозоиды</a:t>
            </a:r>
          </a:p>
          <a:p>
            <a:pPr marL="68580" indent="0">
              <a:buNone/>
            </a:pPr>
            <a:r>
              <a:rPr lang="ru-RU" b="1" dirty="0" smtClean="0"/>
              <a:t>г</a:t>
            </a:r>
            <a:r>
              <a:rPr lang="ru-RU" b="1" dirty="0"/>
              <a:t>) споры.</a:t>
            </a:r>
          </a:p>
          <a:p>
            <a:pPr marL="68580" indent="0">
              <a:buNone/>
            </a:pPr>
            <a:endParaRPr lang="ru-RU" b="1" dirty="0" smtClean="0"/>
          </a:p>
          <a:p>
            <a:pPr marL="68580" indent="0">
              <a:buNone/>
            </a:pPr>
            <a:r>
              <a:rPr lang="ru-RU" b="1" dirty="0" smtClean="0"/>
              <a:t>6</a:t>
            </a:r>
            <a:r>
              <a:rPr lang="ru-RU" b="1" dirty="0"/>
              <a:t>. Кукушкин лён размножается:</a:t>
            </a:r>
          </a:p>
          <a:p>
            <a:pPr marL="68580" indent="0">
              <a:buNone/>
            </a:pPr>
            <a:r>
              <a:rPr lang="ru-RU" b="1" dirty="0"/>
              <a:t>а) </a:t>
            </a:r>
            <a:r>
              <a:rPr lang="ru-RU" b="1" dirty="0" smtClean="0"/>
              <a:t>спорами</a:t>
            </a:r>
            <a:r>
              <a:rPr lang="ru-RU" b="1" dirty="0"/>
              <a:t>	</a:t>
            </a:r>
          </a:p>
          <a:p>
            <a:pPr marL="68580" indent="0">
              <a:buNone/>
            </a:pPr>
            <a:r>
              <a:rPr lang="ru-RU" b="1" dirty="0"/>
              <a:t>б) </a:t>
            </a:r>
            <a:r>
              <a:rPr lang="ru-RU" b="1" dirty="0" smtClean="0"/>
              <a:t>зооспорами</a:t>
            </a:r>
            <a:r>
              <a:rPr lang="ru-RU" b="1" dirty="0"/>
              <a:t>	</a:t>
            </a:r>
          </a:p>
          <a:p>
            <a:pPr marL="68580" indent="0">
              <a:buNone/>
            </a:pPr>
            <a:r>
              <a:rPr lang="ru-RU" b="1" dirty="0"/>
              <a:t>в) </a:t>
            </a:r>
            <a:r>
              <a:rPr lang="ru-RU" b="1" dirty="0" smtClean="0"/>
              <a:t>семенами</a:t>
            </a:r>
            <a:endParaRPr lang="ru-RU" b="1" dirty="0"/>
          </a:p>
          <a:p>
            <a:pPr marL="68580" indent="0">
              <a:buNone/>
            </a:pPr>
            <a:r>
              <a:rPr lang="ru-RU" b="1" dirty="0"/>
              <a:t>г) зооспорами и семенами.</a:t>
            </a:r>
          </a:p>
        </p:txBody>
      </p:sp>
    </p:spTree>
    <p:extLst>
      <p:ext uri="{BB962C8B-B14F-4D97-AF65-F5344CB8AC3E}">
        <p14:creationId xmlns:p14="http://schemas.microsoft.com/office/powerpoint/2010/main" val="2960096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3640368" cy="692696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Проверка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064896" cy="5688632"/>
          </a:xfrm>
        </p:spPr>
        <p:txBody>
          <a:bodyPr>
            <a:normAutofit fontScale="92500" lnSpcReduction="20000"/>
          </a:bodyPr>
          <a:lstStyle/>
          <a:p>
            <a:pPr marL="2952750" indent="0">
              <a:buNone/>
            </a:pPr>
            <a:r>
              <a:rPr lang="ru-RU" sz="3200" b="1" dirty="0" smtClean="0"/>
              <a:t>1. Б</a:t>
            </a:r>
          </a:p>
          <a:p>
            <a:pPr marL="2952750" indent="0">
              <a:buNone/>
            </a:pPr>
            <a:r>
              <a:rPr lang="ru-RU" sz="3200" b="1" dirty="0" smtClean="0"/>
              <a:t>2. Б</a:t>
            </a:r>
          </a:p>
          <a:p>
            <a:pPr marL="2952750" indent="0">
              <a:buNone/>
            </a:pPr>
            <a:r>
              <a:rPr lang="ru-RU" sz="3200" b="1" dirty="0" smtClean="0"/>
              <a:t>3. В</a:t>
            </a:r>
          </a:p>
          <a:p>
            <a:pPr marL="2952750" indent="0">
              <a:buNone/>
            </a:pPr>
            <a:r>
              <a:rPr lang="ru-RU" sz="3200" b="1" dirty="0" smtClean="0"/>
              <a:t>4. </a:t>
            </a:r>
            <a:r>
              <a:rPr lang="ru-RU" sz="3200" b="1" dirty="0"/>
              <a:t>Б</a:t>
            </a:r>
            <a:endParaRPr lang="ru-RU" sz="3200" b="1" dirty="0" smtClean="0"/>
          </a:p>
          <a:p>
            <a:pPr marL="2952750" indent="0">
              <a:buNone/>
            </a:pPr>
            <a:r>
              <a:rPr lang="ru-RU" sz="3200" b="1" dirty="0" smtClean="0"/>
              <a:t>5. А</a:t>
            </a:r>
          </a:p>
          <a:p>
            <a:pPr marL="2952750" indent="0">
              <a:buNone/>
            </a:pPr>
            <a:r>
              <a:rPr lang="ru-RU" sz="3200" b="1" dirty="0" smtClean="0"/>
              <a:t>6. Б</a:t>
            </a:r>
          </a:p>
          <a:p>
            <a:pPr marL="68580" indent="0">
              <a:buNone/>
            </a:pPr>
            <a:endParaRPr lang="ru-RU" b="1" dirty="0"/>
          </a:p>
          <a:p>
            <a:pPr marL="68580" indent="0">
              <a:buNone/>
            </a:pPr>
            <a:endParaRPr lang="ru-RU" b="1" dirty="0" smtClean="0"/>
          </a:p>
          <a:p>
            <a:pPr marL="2425700" indent="0">
              <a:buNone/>
              <a:tabLst>
                <a:tab pos="2871788" algn="l"/>
              </a:tabLst>
            </a:pPr>
            <a:r>
              <a:rPr lang="ru-RU" sz="3000" b="1" dirty="0" smtClean="0"/>
              <a:t>Оценка:</a:t>
            </a:r>
          </a:p>
          <a:p>
            <a:pPr marL="2425700" indent="0">
              <a:buNone/>
              <a:tabLst>
                <a:tab pos="2871788" algn="l"/>
              </a:tabLst>
            </a:pPr>
            <a:r>
              <a:rPr lang="ru-RU" sz="3000" b="1" dirty="0" smtClean="0"/>
              <a:t>«5» – нет ошибок</a:t>
            </a:r>
          </a:p>
          <a:p>
            <a:pPr marL="2425700" indent="0">
              <a:buNone/>
              <a:tabLst>
                <a:tab pos="2871788" algn="l"/>
              </a:tabLst>
            </a:pPr>
            <a:r>
              <a:rPr lang="ru-RU" sz="3000" b="1" dirty="0" smtClean="0"/>
              <a:t>«4» – 1 ошибка</a:t>
            </a:r>
          </a:p>
          <a:p>
            <a:pPr marL="2425700" indent="0">
              <a:buNone/>
              <a:tabLst>
                <a:tab pos="2871788" algn="l"/>
              </a:tabLst>
            </a:pPr>
            <a:r>
              <a:rPr lang="ru-RU" sz="3000" b="1" dirty="0" smtClean="0"/>
              <a:t>«3» – 2 ошибки</a:t>
            </a:r>
          </a:p>
          <a:p>
            <a:pPr marL="2425700" indent="0">
              <a:buNone/>
              <a:tabLst>
                <a:tab pos="2871788" algn="l"/>
              </a:tabLst>
            </a:pPr>
            <a:r>
              <a:rPr lang="ru-RU" sz="3000" b="1" dirty="0" smtClean="0"/>
              <a:t>«2» – 3 и более ошибок</a:t>
            </a:r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val="559380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08912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каких организмах идет речь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1628800"/>
            <a:ext cx="8064896" cy="4608512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500" b="1" dirty="0"/>
              <a:t>1. </a:t>
            </a:r>
            <a:r>
              <a:rPr lang="ru-RU" sz="2500" dirty="0"/>
              <a:t>Их тело может иметь форму нитей или плоских листовидных образований. Они могут быть одноклеточными и многоклеточными, наземными и водными. Это самые древние растения на Земле.</a:t>
            </a:r>
          </a:p>
          <a:p>
            <a:pPr marL="68580" indent="0">
              <a:buNone/>
            </a:pPr>
            <a:endParaRPr lang="ru-RU" sz="2500" b="1" dirty="0" smtClean="0"/>
          </a:p>
          <a:p>
            <a:pPr marL="68580" indent="0">
              <a:buNone/>
            </a:pPr>
            <a:endParaRPr lang="ru-RU" sz="2500" b="1" dirty="0" smtClean="0"/>
          </a:p>
          <a:p>
            <a:pPr marL="68580" indent="0">
              <a:buNone/>
            </a:pPr>
            <a:r>
              <a:rPr lang="ru-RU" sz="2500" b="1" dirty="0" smtClean="0"/>
              <a:t>2.</a:t>
            </a:r>
            <a:r>
              <a:rPr lang="ru-RU" sz="2500" b="1" dirty="0"/>
              <a:t> </a:t>
            </a:r>
            <a:r>
              <a:rPr lang="ru-RU" sz="2500" dirty="0"/>
              <a:t>Эти организмы относятся к высшим растениям, имеют стебель и листья, обитают в увлажненных местах.</a:t>
            </a:r>
          </a:p>
          <a:p>
            <a:pPr marL="68580" indent="0">
              <a:buNone/>
            </a:pP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1189668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08912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каких организмах идет речь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1844824"/>
            <a:ext cx="8064896" cy="439248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800" b="1" dirty="0" smtClean="0"/>
              <a:t>3.</a:t>
            </a:r>
            <a:r>
              <a:rPr lang="ru-RU" sz="2800" b="1" dirty="0"/>
              <a:t> </a:t>
            </a:r>
            <a:r>
              <a:rPr lang="ru-RU" sz="2800" dirty="0"/>
              <a:t>Это многоклеточные, чаще травянистые растения влажных тенистых мест, имеющие стебли, листья, корни. Их ископаемые предки, очень крупные древовидные </a:t>
            </a:r>
            <a:r>
              <a:rPr lang="ru-RU" sz="2800" dirty="0" smtClean="0"/>
              <a:t>растения. Многие </a:t>
            </a:r>
            <a:r>
              <a:rPr lang="ru-RU" sz="2800" dirty="0"/>
              <a:t>современные виды человек использует для внутреннего озеленения помещений.</a:t>
            </a:r>
          </a:p>
          <a:p>
            <a:pPr marL="68580" indent="0">
              <a:buNone/>
            </a:pP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787486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2132856"/>
            <a:ext cx="3672407" cy="3672408"/>
          </a:xfrm>
        </p:spPr>
        <p:txBody>
          <a:bodyPr>
            <a:norm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Папоротники, хвощи,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плауны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высшие споровые растения</a:t>
            </a:r>
          </a:p>
        </p:txBody>
      </p:sp>
      <p:pic>
        <p:nvPicPr>
          <p:cNvPr id="1028" name="Picture 4" descr="C:\Users\Елена\AppData\Local\Microsoft\Windows\Temporary Internet Files\Content.IE5\V9RBGM4G\Lycopodium_clavatum_clavatum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127"/>
            <a:ext cx="1800000" cy="2991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Елена\AppData\Local\Microsoft\Windows\Temporary Internet Files\Content.IE5\LBK0Y8OK\Equisetum_sylvaticum_18060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111" y="1268760"/>
            <a:ext cx="1800200" cy="2991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 descr="C:\Users\Елена\AppData\Local\Microsoft\Windows\Temporary Internet Files\Content.IE5\52H2SI9Z\fern-plant-green-photosynthesis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69752"/>
            <a:ext cx="1800000" cy="2991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Блок-схема: узел 3"/>
          <p:cNvSpPr/>
          <p:nvPr/>
        </p:nvSpPr>
        <p:spPr>
          <a:xfrm>
            <a:off x="407975" y="4958644"/>
            <a:ext cx="1224136" cy="1224136"/>
          </a:xfrm>
          <a:prstGeom prst="flowChartConnector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00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052736"/>
            <a:ext cx="7497397" cy="4851901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4800" b="1" dirty="0"/>
              <a:t>Корневище</a:t>
            </a:r>
          </a:p>
          <a:p>
            <a:pPr lvl="0"/>
            <a:r>
              <a:rPr lang="ru-RU" sz="4800" b="1" dirty="0" smtClean="0"/>
              <a:t>Спорангии</a:t>
            </a:r>
          </a:p>
          <a:p>
            <a:pPr lvl="0"/>
            <a:r>
              <a:rPr lang="ru-RU" sz="4800" b="1" dirty="0" smtClean="0"/>
              <a:t>Заросток </a:t>
            </a:r>
          </a:p>
          <a:p>
            <a:pPr lvl="0"/>
            <a:r>
              <a:rPr lang="ru-RU" sz="4800" b="1" dirty="0" smtClean="0"/>
              <a:t>Спорофит </a:t>
            </a:r>
          </a:p>
          <a:p>
            <a:pPr lvl="0"/>
            <a:r>
              <a:rPr lang="ru-RU" sz="4800" b="1" dirty="0" smtClean="0"/>
              <a:t>Гаметофит </a:t>
            </a:r>
            <a:endParaRPr lang="ru-RU" sz="4800" b="1" dirty="0"/>
          </a:p>
          <a:p>
            <a:pPr lvl="0"/>
            <a:r>
              <a:rPr lang="ru-RU" sz="4800" b="1" dirty="0"/>
              <a:t>Каменный </a:t>
            </a:r>
            <a:r>
              <a:rPr lang="ru-RU" sz="4800" b="1" dirty="0" smtClean="0"/>
              <a:t>уголь</a:t>
            </a:r>
            <a:endParaRPr lang="ru-RU" sz="48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2323197" y="2636933"/>
            <a:ext cx="144000" cy="144016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6677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306</TotalTime>
  <Words>429</Words>
  <Application>Microsoft Office PowerPoint</Application>
  <PresentationFormat>Экран (4:3)</PresentationFormat>
  <Paragraphs>98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Остин</vt:lpstr>
      <vt:lpstr>Презентация PowerPoint</vt:lpstr>
      <vt:lpstr>ТЕСТ</vt:lpstr>
      <vt:lpstr>ТЕСТ</vt:lpstr>
      <vt:lpstr>ТЕСТ</vt:lpstr>
      <vt:lpstr>Проверка</vt:lpstr>
      <vt:lpstr>О каких организмах идет речь?</vt:lpstr>
      <vt:lpstr>О каких организмах идет речь?</vt:lpstr>
      <vt:lpstr>Папоротники, хвощи,  плауны – высшие споровые растения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ЛАБОРАТОРНАЯ РАБОТА № 4</vt:lpstr>
      <vt:lpstr>Схема размножения папоротника</vt:lpstr>
      <vt:lpstr>Презентация PowerPoint</vt:lpstr>
      <vt:lpstr>Презентация PowerPoint</vt:lpstr>
      <vt:lpstr>Какие утверждения верны?</vt:lpstr>
      <vt:lpstr>Домашнее задание</vt:lpstr>
      <vt:lpstr>СИНКВЕЙН </vt:lpstr>
      <vt:lpstr>СИНКВЕЙН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21</cp:revision>
  <dcterms:created xsi:type="dcterms:W3CDTF">2018-11-24T16:34:49Z</dcterms:created>
  <dcterms:modified xsi:type="dcterms:W3CDTF">2018-11-25T13:55:45Z</dcterms:modified>
</cp:coreProperties>
</file>