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5735232-D42C-45ED-B6EF-9254DE5E4E45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348AE85-03FB-4C30-8C59-13CD009A652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Тест  «Сплоченность классного коллектива»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3619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708920"/>
            <a:ext cx="8568951" cy="3816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    1. Чувствую себя членом, частью коллектива (5).</a:t>
            </a:r>
          </a:p>
          <a:p>
            <a:pPr marL="0" indent="0">
              <a:buNone/>
            </a:pPr>
            <a:r>
              <a:rPr lang="ru-RU" b="1" dirty="0"/>
              <a:t>    2. Участвую  в большинстве видов деятельности (4).</a:t>
            </a:r>
          </a:p>
          <a:p>
            <a:pPr marL="0" indent="0">
              <a:buNone/>
            </a:pPr>
            <a:r>
              <a:rPr lang="ru-RU" b="1" dirty="0"/>
              <a:t>    3. Участвую в одних  видах деятельности и   не участвую в других (3).</a:t>
            </a:r>
          </a:p>
          <a:p>
            <a:pPr marL="0" indent="0">
              <a:buNone/>
            </a:pPr>
            <a:r>
              <a:rPr lang="ru-RU" b="1" dirty="0"/>
              <a:t>    4. Не чувствую, что являюсь членом коллектива (2).</a:t>
            </a:r>
          </a:p>
          <a:p>
            <a:pPr marL="0" indent="0">
              <a:buNone/>
            </a:pPr>
            <a:r>
              <a:rPr lang="ru-RU" b="1" dirty="0"/>
              <a:t>    5. "Существую" отдельно от других членов коллектива (1).</a:t>
            </a:r>
          </a:p>
          <a:p>
            <a:pPr marL="0" indent="0">
              <a:buNone/>
            </a:pPr>
            <a:r>
              <a:rPr lang="ru-RU" b="1" dirty="0"/>
              <a:t>    6. Не знаю,  затрудняюсь  ответить (1).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I. Как бы вы оценили свою принадлежность к своему  классу</a:t>
            </a:r>
            <a:r>
              <a:rPr lang="ru-RU" b="1" dirty="0" smtClean="0">
                <a:solidFill>
                  <a:schemeClr val="bg1"/>
                </a:solidFill>
              </a:rPr>
              <a:t>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2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2675467"/>
            <a:ext cx="8208912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     1. Да, очень хотел бы перейти (1).</a:t>
            </a:r>
          </a:p>
          <a:p>
            <a:pPr marL="0" indent="0">
              <a:buNone/>
            </a:pPr>
            <a:r>
              <a:rPr lang="ru-RU" sz="2800" b="1" dirty="0"/>
              <a:t>     2. Скорее бы  перешел. чем остался (2).</a:t>
            </a:r>
          </a:p>
          <a:p>
            <a:pPr marL="0" indent="0">
              <a:buNone/>
            </a:pPr>
            <a:r>
              <a:rPr lang="ru-RU" sz="2800" b="1" dirty="0"/>
              <a:t>     3. Не вижу никакой разницы (3).</a:t>
            </a:r>
          </a:p>
          <a:p>
            <a:pPr marL="0" indent="0">
              <a:buNone/>
            </a:pPr>
            <a:r>
              <a:rPr lang="ru-RU" sz="2800" b="1" dirty="0"/>
              <a:t>     4. Скорее всего,  остался бы в своем классе (4).</a:t>
            </a:r>
          </a:p>
          <a:p>
            <a:pPr marL="0" indent="0">
              <a:buNone/>
            </a:pPr>
            <a:r>
              <a:rPr lang="ru-RU" sz="2800" b="1" dirty="0"/>
              <a:t>     5. Очень хотел бы остаться в своем классе (5).</a:t>
            </a:r>
          </a:p>
          <a:p>
            <a:pPr marL="0" indent="0">
              <a:buNone/>
            </a:pPr>
            <a:r>
              <a:rPr lang="ru-RU" sz="2800" b="1" dirty="0"/>
              <a:t>     6. Не знаю,  трудно ответить (1).</a:t>
            </a:r>
          </a:p>
          <a:p>
            <a:pPr marL="0" indent="0">
              <a:buNone/>
            </a:pP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II. Перешли бы вы учиться в другой класс, если бы  представилась такая возможность?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76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780927"/>
            <a:ext cx="8424935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     1.Лучше, чем в большинстве  классов (3).</a:t>
            </a:r>
          </a:p>
          <a:p>
            <a:pPr marL="0" indent="0">
              <a:buNone/>
            </a:pPr>
            <a:r>
              <a:rPr lang="ru-RU" sz="3200" b="1" dirty="0"/>
              <a:t>     2. Примерно такие же, как  в большинстве  классов (2).</a:t>
            </a:r>
          </a:p>
          <a:p>
            <a:pPr marL="0" indent="0">
              <a:buNone/>
            </a:pPr>
            <a:r>
              <a:rPr lang="ru-RU" sz="3200" b="1" dirty="0"/>
              <a:t>     3. Хуже, чем  в большинстве классов (1).</a:t>
            </a:r>
          </a:p>
          <a:p>
            <a:pPr marL="0" indent="0">
              <a:buNone/>
            </a:pPr>
            <a:r>
              <a:rPr lang="ru-RU" sz="3200" b="1" dirty="0"/>
              <a:t>     4. Не знаю (1)</a:t>
            </a:r>
          </a:p>
          <a:p>
            <a:pPr marL="0" indent="0">
              <a:buNone/>
            </a:pP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1545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III. а)  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Каковы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взаимоотношения между  учениками  в Вашем классе на уроках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938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708920"/>
            <a:ext cx="8100888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/>
              <a:t>     1. Примерно такие же, как в большинстве классов (2).</a:t>
            </a:r>
          </a:p>
          <a:p>
            <a:pPr marL="0" indent="0">
              <a:buNone/>
            </a:pPr>
            <a:r>
              <a:rPr lang="ru-RU" sz="3200" b="1" dirty="0"/>
              <a:t>     2. Лучше, чем в большинстве классов (3).</a:t>
            </a:r>
          </a:p>
          <a:p>
            <a:pPr marL="0" indent="0">
              <a:buNone/>
            </a:pPr>
            <a:r>
              <a:rPr lang="ru-RU" sz="3200" b="1" dirty="0"/>
              <a:t>     3. Хуже, чем в большинстве классов (1).</a:t>
            </a:r>
          </a:p>
          <a:p>
            <a:pPr marL="0" indent="0">
              <a:buNone/>
            </a:pPr>
            <a:r>
              <a:rPr lang="ru-RU" sz="3200" b="1" dirty="0"/>
              <a:t>     4. не знаю (1).</a:t>
            </a:r>
          </a:p>
          <a:p>
            <a:pPr marL="0" indent="0">
              <a:buNone/>
            </a:pP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III. </a:t>
            </a:r>
            <a:r>
              <a:rPr lang="ru-RU" b="1" dirty="0" smtClean="0"/>
              <a:t>б</a:t>
            </a:r>
            <a:r>
              <a:rPr lang="ru-RU" b="1" dirty="0"/>
              <a:t>) </a:t>
            </a:r>
            <a:r>
              <a:rPr lang="ru-RU" b="1" i="1" dirty="0"/>
              <a:t>На различных мероприятиях (культпоходах,  экскурсиях и т.п</a:t>
            </a:r>
            <a:r>
              <a:rPr lang="ru-RU" b="1" i="1" dirty="0" smtClean="0"/>
              <a:t>.)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83668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75467"/>
            <a:ext cx="8568951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   </a:t>
            </a:r>
            <a:r>
              <a:rPr lang="ru-RU" sz="3200" b="1" dirty="0" smtClean="0"/>
              <a:t>1</a:t>
            </a:r>
            <a:r>
              <a:rPr lang="ru-RU" sz="3200" b="1" dirty="0"/>
              <a:t>. Лучше, чем в большинстве классов (3).</a:t>
            </a:r>
          </a:p>
          <a:p>
            <a:pPr marL="0" indent="0">
              <a:buNone/>
            </a:pPr>
            <a:r>
              <a:rPr lang="ru-RU" sz="3200" b="1" dirty="0"/>
              <a:t>     2. примерно такие же, как и  в </a:t>
            </a:r>
            <a:r>
              <a:rPr lang="ru-RU" sz="3200" b="1" dirty="0" smtClean="0"/>
              <a:t>других </a:t>
            </a:r>
            <a:r>
              <a:rPr lang="ru-RU" sz="3200" b="1" dirty="0"/>
              <a:t> классах (2)</a:t>
            </a:r>
          </a:p>
          <a:p>
            <a:pPr marL="0" indent="0">
              <a:buNone/>
            </a:pPr>
            <a:r>
              <a:rPr lang="ru-RU" sz="3200" b="1" dirty="0"/>
              <a:t>     3.Хуже, чем в других классах (1).</a:t>
            </a:r>
          </a:p>
          <a:p>
            <a:pPr marL="0" indent="0">
              <a:buNone/>
            </a:pPr>
            <a:r>
              <a:rPr lang="ru-RU" sz="3200" b="1" dirty="0"/>
              <a:t>     4. Не знаю (1).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Autofit/>
          </a:bodyPr>
          <a:lstStyle/>
          <a:p>
            <a:r>
              <a:rPr lang="en-US" b="1" i="1" dirty="0" smtClean="0"/>
              <a:t>III. </a:t>
            </a:r>
            <a:r>
              <a:rPr lang="ru-RU" b="1" i="1" dirty="0" smtClean="0"/>
              <a:t>в</a:t>
            </a:r>
            <a:r>
              <a:rPr lang="ru-RU" b="1" i="1" dirty="0"/>
              <a:t>) Вне </a:t>
            </a:r>
            <a:r>
              <a:rPr lang="ru-RU" b="1" i="1" dirty="0" smtClean="0"/>
              <a:t>школы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5995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852936"/>
            <a:ext cx="8568951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      1. Лучше, чем в большинстве классов (3).</a:t>
            </a:r>
          </a:p>
          <a:p>
            <a:pPr marL="0" indent="0">
              <a:buNone/>
            </a:pPr>
            <a:r>
              <a:rPr lang="ru-RU" sz="3200" b="1" dirty="0"/>
              <a:t>      2. Примерно такие же, как в других классах (2).</a:t>
            </a:r>
          </a:p>
          <a:p>
            <a:pPr marL="0" indent="0">
              <a:buNone/>
            </a:pPr>
            <a:r>
              <a:rPr lang="ru-RU" sz="3200" b="1" dirty="0"/>
              <a:t>      3. Хуже, чем в других классах (1).</a:t>
            </a:r>
          </a:p>
          <a:p>
            <a:pPr marL="0" indent="0">
              <a:buNone/>
            </a:pPr>
            <a:r>
              <a:rPr lang="ru-RU" sz="3200" b="1" dirty="0"/>
              <a:t>      4. Не знаю (1).</a:t>
            </a:r>
          </a:p>
          <a:p>
            <a:pPr marL="0" indent="0">
              <a:buNone/>
            </a:pP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IV. Каковы взаимоотношения с классным руководителем</a:t>
            </a:r>
            <a:r>
              <a:rPr lang="ru-RU" b="1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301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75467"/>
            <a:ext cx="8568951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     1. Лучше, чем в большинстве классов (3).</a:t>
            </a:r>
          </a:p>
          <a:p>
            <a:pPr marL="0" indent="0">
              <a:buNone/>
            </a:pPr>
            <a:r>
              <a:rPr lang="ru-RU" sz="3200" b="1" dirty="0"/>
              <a:t>     2. Примерно такие же, как  в других классах (2).</a:t>
            </a:r>
          </a:p>
          <a:p>
            <a:pPr marL="0" indent="0">
              <a:buNone/>
            </a:pPr>
            <a:r>
              <a:rPr lang="ru-RU" sz="3200" b="1" dirty="0"/>
              <a:t>     3. Хуже, чем в других классах (1).</a:t>
            </a:r>
          </a:p>
          <a:p>
            <a:pPr marL="0" indent="0">
              <a:buNone/>
            </a:pPr>
            <a:r>
              <a:rPr lang="ru-RU" sz="3200" b="1" dirty="0"/>
              <a:t>     4. Не знаю (1).</a:t>
            </a:r>
          </a:p>
          <a:p>
            <a:pPr marL="0" indent="0">
              <a:buNone/>
            </a:pP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V. Каково отношение к делу на уроках и различных мероприятиях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13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675467"/>
            <a:ext cx="7992887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Высокий уровень групповой сплоченности </a:t>
            </a:r>
            <a:r>
              <a:rPr lang="ru-RU" sz="3200" b="1" dirty="0" smtClean="0"/>
              <a:t>– 25 и более  </a:t>
            </a:r>
            <a:r>
              <a:rPr lang="ru-RU" sz="3200" b="1" dirty="0"/>
              <a:t>баллов.</a:t>
            </a:r>
          </a:p>
          <a:p>
            <a:pPr marL="0" indent="0">
              <a:buNone/>
            </a:pPr>
            <a:r>
              <a:rPr lang="ru-RU" sz="3200" b="1" dirty="0"/>
              <a:t>Средний уровень групповой сплочённости – </a:t>
            </a:r>
            <a:r>
              <a:rPr lang="ru-RU" sz="3200" b="1" dirty="0" smtClean="0"/>
              <a:t>22 - </a:t>
            </a:r>
            <a:r>
              <a:rPr lang="ru-RU" sz="3200" b="1" smtClean="0"/>
              <a:t>24 балла.</a:t>
            </a: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Низкий уровень сплоченности – менее 22 баллов.</a:t>
            </a:r>
            <a:endParaRPr lang="ru-RU" sz="3200" b="1" dirty="0"/>
          </a:p>
          <a:p>
            <a:pPr marL="0" indent="0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04672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</TotalTime>
  <Words>90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Тест  «Сплоченность классного коллектива»</vt:lpstr>
      <vt:lpstr>I. Как бы вы оценили свою принадлежность к своему  классу?</vt:lpstr>
      <vt:lpstr>II. Перешли бы вы учиться в другой класс, если бы  представилась такая возможность?</vt:lpstr>
      <vt:lpstr>III. а)  Каковы взаимоотношения между  учениками  в Вашем классе на уроках?</vt:lpstr>
      <vt:lpstr>III. б) На различных мероприятиях (культпоходах,  экскурсиях и т.п.)</vt:lpstr>
      <vt:lpstr>III. в) Вне школы </vt:lpstr>
      <vt:lpstr>IV. Каковы взаимоотношения с классным руководителем?</vt:lpstr>
      <vt:lpstr>V. Каково отношение к делу на уроках и различных мероприятиях?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 «Сплоченность классного коллектива»</dc:title>
  <dc:creator>учитель</dc:creator>
  <cp:lastModifiedBy>учитель</cp:lastModifiedBy>
  <cp:revision>2</cp:revision>
  <dcterms:created xsi:type="dcterms:W3CDTF">2018-10-05T07:58:29Z</dcterms:created>
  <dcterms:modified xsi:type="dcterms:W3CDTF">2018-10-05T08:44:16Z</dcterms:modified>
</cp:coreProperties>
</file>