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69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981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1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164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98765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332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789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12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856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93919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822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844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600200"/>
            <a:ext cx="74991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CBBC-7806-4922-A3E4-A69CBE5264E9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DB2E-0142-43B2-91EA-68C071D2F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62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712968" cy="3051771"/>
          </a:xfrm>
        </p:spPr>
        <p:txBody>
          <a:bodyPr>
            <a:normAutofit/>
          </a:bodyPr>
          <a:lstStyle/>
          <a:p>
            <a:r>
              <a:rPr lang="ru-RU" dirty="0"/>
              <a:t>Стресс, его психологические и физиологические проявления. Способы совладания со стрессом.</a:t>
            </a:r>
          </a:p>
        </p:txBody>
      </p:sp>
    </p:spTree>
    <p:extLst>
      <p:ext uri="{BB962C8B-B14F-4D97-AF65-F5344CB8AC3E}">
        <p14:creationId xmlns:p14="http://schemas.microsoft.com/office/powerpoint/2010/main" val="704923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060848"/>
            <a:ext cx="7956376" cy="2938338"/>
          </a:xfrm>
        </p:spPr>
        <p:txBody>
          <a:bodyPr>
            <a:normAutofit fontScale="90000"/>
          </a:bodyPr>
          <a:lstStyle/>
          <a:p>
            <a:pPr algn="l"/>
            <a:r>
              <a:rPr lang="ru-RU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</a:t>
            </a:r>
            <a:r>
              <a:rPr lang="ru-RU" sz="4800" dirty="0">
                <a:effectLst/>
              </a:rPr>
              <a:t> – это состояние напряжения, возникающее у человека под влиянием сильных внешних воздействий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24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51938" y="116632"/>
            <a:ext cx="799206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Различают:</a:t>
            </a:r>
          </a:p>
          <a:p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 </a:t>
            </a:r>
            <a:r>
              <a:rPr lang="ru-RU" sz="32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физиологический </a:t>
            </a:r>
            <a:r>
              <a:rPr lang="ru-RU" sz="3200" b="1" i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стресс </a:t>
            </a:r>
            <a:r>
              <a:rPr lang="ru-RU" sz="32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(реакция на </a:t>
            </a:r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чрезмерную физическую нагрузку, травмы</a:t>
            </a:r>
            <a:r>
              <a:rPr lang="ru-RU" sz="32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инфекции и др.) </a:t>
            </a:r>
            <a:endParaRPr lang="ru-RU" sz="32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32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психологический </a:t>
            </a:r>
            <a:r>
              <a:rPr lang="ru-RU" sz="3200" b="1" i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стресс </a:t>
            </a:r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ru-RU" sz="32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необходимость принятия решения, ответственность за что-то, обида, переживание, конфликт</a:t>
            </a:r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).</a:t>
            </a:r>
          </a:p>
          <a:p>
            <a:endParaRPr lang="ru-RU" sz="32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Психологический 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</a:rPr>
              <a:t>стресс, в свою очередь, 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разграничивают 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sz="2800" b="1" i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эмоциональный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</a:rPr>
              <a:t> стресс (связанный как с 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отрицательными, 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</a:rPr>
              <a:t>так и 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положительными эмоциями) 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sz="2800" b="1" i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информационный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</a:rPr>
              <a:t> стресс (перегруженность информацией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  <a:endParaRPr lang="ru-RU" sz="32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113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848872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dirty="0"/>
              <a:t>Причины стресса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052736"/>
            <a:ext cx="7848872" cy="56166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Внешние: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Резкие изменения в жизни человека.</a:t>
            </a:r>
            <a:br>
              <a:rPr lang="ru-RU" dirty="0"/>
            </a:br>
            <a:r>
              <a:rPr lang="ru-RU" dirty="0" smtClean="0"/>
              <a:t>•Затруднения </a:t>
            </a:r>
            <a:r>
              <a:rPr lang="ru-RU" dirty="0"/>
              <a:t>в отношениях с людьми.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smtClean="0"/>
              <a:t>Высокая занятость.</a:t>
            </a:r>
          </a:p>
          <a:p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Внутренние: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Невозможность принять неопределенность.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smtClean="0"/>
              <a:t>Негативный </a:t>
            </a:r>
            <a:r>
              <a:rPr lang="ru-RU" dirty="0"/>
              <a:t>диалог с самим собой.</a:t>
            </a:r>
            <a:br>
              <a:rPr lang="ru-RU" dirty="0"/>
            </a:br>
            <a:r>
              <a:rPr lang="ru-RU" dirty="0"/>
              <a:t>• Нереалистичные ожидания.</a:t>
            </a:r>
            <a:br>
              <a:rPr lang="ru-RU" dirty="0"/>
            </a:br>
            <a:r>
              <a:rPr lang="ru-RU" dirty="0"/>
              <a:t>• Отсутствие усердия и настойчивости.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035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856"/>
            <a:ext cx="7704856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dirty="0">
                <a:effectLst/>
              </a:rPr>
              <a:t>Признаки стрессового </a:t>
            </a:r>
            <a:r>
              <a:rPr lang="ru-RU" dirty="0" smtClean="0">
                <a:effectLst/>
              </a:rPr>
              <a:t>состояния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704856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• </a:t>
            </a:r>
            <a:r>
              <a:rPr lang="ru-RU" sz="2400" dirty="0" smtClean="0"/>
              <a:t>Трудности </a:t>
            </a:r>
            <a:r>
              <a:rPr lang="ru-RU" sz="2400" dirty="0"/>
              <a:t>во время засыпания и </a:t>
            </a:r>
            <a:r>
              <a:rPr lang="ru-RU" sz="2400" dirty="0" smtClean="0"/>
              <a:t>беспокойный сон.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dirty="0" smtClean="0"/>
              <a:t>Усталость </a:t>
            </a:r>
            <a:r>
              <a:rPr lang="ru-RU" sz="2400" dirty="0"/>
              <a:t>после нагрузки, что совсем недавно не </a:t>
            </a:r>
            <a:r>
              <a:rPr lang="ru-RU" sz="2400" dirty="0" smtClean="0"/>
              <a:t>утомляла.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dirty="0" smtClean="0"/>
              <a:t>Беспричинная обидчивость, плаксивость </a:t>
            </a:r>
            <a:r>
              <a:rPr lang="ru-RU" sz="2400" dirty="0"/>
              <a:t>или, наоборот, </a:t>
            </a:r>
            <a:r>
              <a:rPr lang="ru-RU" sz="2400" dirty="0" smtClean="0"/>
              <a:t>повышенная агрессивность.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dirty="0" smtClean="0"/>
              <a:t>Невнимательность, отсутствие </a:t>
            </a:r>
            <a:r>
              <a:rPr lang="ru-RU" sz="2400" dirty="0"/>
              <a:t>сосредоточенности.</a:t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dirty="0" smtClean="0"/>
              <a:t>Тревожность </a:t>
            </a:r>
            <a:r>
              <a:rPr lang="ru-RU" sz="2400" dirty="0"/>
              <a:t>и </a:t>
            </a:r>
            <a:r>
              <a:rPr lang="ru-RU" sz="2400" dirty="0" smtClean="0"/>
              <a:t>непоседливость.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dirty="0" smtClean="0"/>
              <a:t>Упрямство.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dirty="0" smtClean="0"/>
              <a:t>Отказ от контактов</a:t>
            </a:r>
            <a:r>
              <a:rPr lang="ru-RU" sz="2400" dirty="0"/>
              <a:t>, стремление к </a:t>
            </a:r>
            <a:r>
              <a:rPr lang="ru-RU" sz="2400" dirty="0" smtClean="0"/>
              <a:t>уединению.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dirty="0" smtClean="0"/>
              <a:t>Снижение </a:t>
            </a:r>
            <a:r>
              <a:rPr lang="ru-RU" sz="2400" dirty="0"/>
              <a:t>массы тела или, наоборот, </a:t>
            </a:r>
            <a:r>
              <a:rPr lang="ru-RU" sz="2400" dirty="0" smtClean="0"/>
              <a:t>проявление </a:t>
            </a:r>
            <a:r>
              <a:rPr lang="ru-RU" sz="2400" dirty="0"/>
              <a:t>симптомов </a:t>
            </a:r>
            <a:r>
              <a:rPr lang="ru-RU" sz="2400" dirty="0" smtClean="0"/>
              <a:t>ожирения.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dirty="0" smtClean="0"/>
              <a:t>Повышенная тревожность.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42572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4624"/>
            <a:ext cx="7848872" cy="1080120"/>
          </a:xfrm>
        </p:spPr>
        <p:txBody>
          <a:bodyPr>
            <a:noAutofit/>
          </a:bodyPr>
          <a:lstStyle/>
          <a:p>
            <a:r>
              <a:rPr lang="ru-RU" sz="4000" dirty="0" smtClean="0">
                <a:effectLst/>
              </a:rPr>
              <a:t>Определение </a:t>
            </a:r>
            <a:r>
              <a:rPr lang="ru-RU" sz="4000" dirty="0">
                <a:effectLst/>
              </a:rPr>
              <a:t>уровня тревожности и </a:t>
            </a:r>
            <a:r>
              <a:rPr lang="ru-RU" sz="4000" dirty="0" smtClean="0">
                <a:effectLst/>
              </a:rPr>
              <a:t>стресса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776864" cy="5544616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У меня бывают головные боли после напряженной работы.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Перед важными уроками мне снятся тревожные сны.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В школе я чувствую себя неуютно.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Мне трудно сосредоточить внимание на объяснении учи­теля.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Если преподаватель отступает от темы урока, меня это сбивает.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Меня тревожат мысли о предстоящем зачете или экзамене.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Иногда мне кажется, что я почти ничего не знаю о предмете.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Если у меня что-то не получается, я опускаю руки.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Я часто не успеваю усвоить учебный материал на уроке.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Я болезненно реагирую на критические замечания.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Неожиданный вопрос приводит меня в замешательство.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Мне трудно сосредоточиться на каком-либо задании или предмете.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Я боюсь отвечать, даже если хорошо знаю предмет.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Иногда мне кажется, что я не смогу усвоить весь учебный материал.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Мне больше нравятся письменные ответы, чем устные.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Меня тревожат возможные неудачи в учебе.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Когда я волнуюсь, я краснею и заикаюсь.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Я часто ссорюсь с друзьями из-за пустяков и потом жалею об этом.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Психологический климат в классе влияет на мое состояние.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1500" b="1" dirty="0"/>
              <a:t>После ссоры с друзьями я долго не могу успокоиться</a:t>
            </a:r>
            <a:r>
              <a:rPr lang="ru-RU" sz="1500" b="1" dirty="0" smtClean="0"/>
              <a:t>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149666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499176" cy="1143000"/>
          </a:xfrm>
        </p:spPr>
        <p:txBody>
          <a:bodyPr/>
          <a:lstStyle/>
          <a:p>
            <a:r>
              <a:rPr lang="ru-RU" dirty="0">
                <a:effectLst/>
              </a:rPr>
              <a:t>Рекомендации для учащихся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052736"/>
            <a:ext cx="7776864" cy="5688632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ru-RU" sz="3400" b="1" dirty="0"/>
              <a:t>Признайтесь себе в слабых и сильных </a:t>
            </a:r>
            <a:r>
              <a:rPr lang="ru-RU" sz="3400" b="1" dirty="0" smtClean="0"/>
              <a:t>сторонах.</a:t>
            </a:r>
            <a:endParaRPr lang="ru-RU" sz="3400" b="1" dirty="0"/>
          </a:p>
          <a:p>
            <a:pPr marL="514350" lvl="0" indent="-514350">
              <a:buFont typeface="+mj-lt"/>
              <a:buAutoNum type="arabicParenR"/>
            </a:pPr>
            <a:r>
              <a:rPr lang="ru-RU" sz="3400" b="1" dirty="0"/>
              <a:t>Никогда не говорите о себе </a:t>
            </a:r>
            <a:r>
              <a:rPr lang="ru-RU" sz="3400" b="1" dirty="0" smtClean="0"/>
              <a:t>плохо.</a:t>
            </a:r>
            <a:endParaRPr lang="ru-RU" sz="3400" b="1" dirty="0"/>
          </a:p>
          <a:p>
            <a:pPr marL="514350" lvl="0" indent="-514350">
              <a:buFont typeface="+mj-lt"/>
              <a:buAutoNum type="arabicParenR"/>
            </a:pPr>
            <a:r>
              <a:rPr lang="ru-RU" sz="3400" b="1" dirty="0"/>
              <a:t>Высыпайтесь, позволяйте себе </a:t>
            </a:r>
            <a:r>
              <a:rPr lang="ru-RU" sz="3400" b="1" dirty="0" smtClean="0"/>
              <a:t>расслабиться.</a:t>
            </a:r>
            <a:endParaRPr lang="ru-RU" sz="3400" b="1" dirty="0"/>
          </a:p>
          <a:p>
            <a:pPr marL="514350" lvl="0" indent="-514350">
              <a:buFont typeface="+mj-lt"/>
              <a:buAutoNum type="arabicParenR"/>
            </a:pPr>
            <a:r>
              <a:rPr lang="ru-RU" sz="3400" b="1" dirty="0"/>
              <a:t>Соблюдайте режим труда и отдыха, правильный и оптимальный режим дня. Этот факт поможет избежать вам стрессовых ситуаций или  преодолеть </a:t>
            </a:r>
            <a:r>
              <a:rPr lang="ru-RU" sz="3400" b="1" dirty="0" smtClean="0"/>
              <a:t>их.</a:t>
            </a:r>
            <a:endParaRPr lang="ru-RU" sz="3400" b="1" dirty="0"/>
          </a:p>
          <a:p>
            <a:pPr marL="514350" lvl="0" indent="-514350">
              <a:buFont typeface="+mj-lt"/>
              <a:buAutoNum type="arabicParenR"/>
            </a:pPr>
            <a:r>
              <a:rPr lang="ru-RU" sz="3400" b="1" dirty="0"/>
              <a:t>Радуйтесь каждому своему успеху в учебе, хвалите себя («Я – молодец!», «У меня получилось!» и т.д</a:t>
            </a:r>
            <a:r>
              <a:rPr lang="ru-RU" sz="3400" b="1" dirty="0" smtClean="0"/>
              <a:t>.).</a:t>
            </a:r>
            <a:endParaRPr lang="ru-RU" sz="3400" b="1" dirty="0"/>
          </a:p>
          <a:p>
            <a:pPr marL="514350" lvl="0" indent="-514350">
              <a:buFont typeface="+mj-lt"/>
              <a:buAutoNum type="arabicParenR"/>
            </a:pPr>
            <a:r>
              <a:rPr lang="ru-RU" sz="3400" b="1" dirty="0"/>
              <a:t>Дружите с одноклассниками - это поможет вам противостоять стрессу.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400" b="1" dirty="0"/>
              <a:t>Гуляйте на воздухе, занимайтесь активно спортом. Оптимизм, положительное восприятие жизни – это то, что отличает  «победителя»  от неудачника. . Выберите ваш вид спорта, и уделите ему хотя бы 30 минут три раза в неделю. Уже через некоторое время у вас улучшится сон и самочувствие.</a:t>
            </a:r>
          </a:p>
          <a:p>
            <a:pPr marL="514350" indent="-514350">
              <a:buFont typeface="+mj-lt"/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024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499176" cy="1143000"/>
          </a:xfrm>
        </p:spPr>
        <p:txBody>
          <a:bodyPr/>
          <a:lstStyle/>
          <a:p>
            <a:r>
              <a:rPr lang="ru-RU" dirty="0">
                <a:effectLst/>
              </a:rPr>
              <a:t>Рекомендации для учащихся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340768"/>
            <a:ext cx="7848872" cy="5256584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arenR" startAt="8"/>
            </a:pPr>
            <a:r>
              <a:rPr lang="ru-RU" b="1" dirty="0"/>
              <a:t>Музыка влияет на нас эмоционально. Слушая классическую музыку, современную или для медитаций, вы через не которые время обнаружите себя расслабленным и отдохнувшим. Но не только музыка способна на это. Расслабляющие звуки моря или леса так же способны очистить ваш загруженный мозг и снять стресс.</a:t>
            </a:r>
          </a:p>
          <a:p>
            <a:pPr marL="514350" lvl="0" indent="-514350">
              <a:buFont typeface="+mj-lt"/>
              <a:buAutoNum type="arabicParenR" startAt="8"/>
            </a:pPr>
            <a:r>
              <a:rPr lang="ru-RU" b="1" dirty="0"/>
              <a:t>Принимайте теплую ванну. Самая простая и действенная техника. Наполните ванну теплой водой, добавьте пену для ванн и ароматические соли для лучшего эффекта расслабления. Теплая вода избавит ваши мышцы от напряжения, а расслабляющий аромат, царящий в воздухе,  или добавленный в воду намного быстрее избавит вас от стресса.</a:t>
            </a:r>
          </a:p>
          <a:p>
            <a:pPr marL="514350" lvl="0" indent="-514350">
              <a:buFont typeface="+mj-lt"/>
              <a:buAutoNum type="arabicParenR" startAt="8"/>
            </a:pPr>
            <a:r>
              <a:rPr lang="ru-RU" b="1" dirty="0"/>
              <a:t>Планируйте свой будущий день. Это поможет вам избежать нехватки времени, т.е. </a:t>
            </a:r>
            <a:r>
              <a:rPr lang="ru-RU" b="1" dirty="0" err="1"/>
              <a:t>стрессогенного</a:t>
            </a:r>
            <a:r>
              <a:rPr lang="ru-RU" b="1" dirty="0"/>
              <a:t> фактора.</a:t>
            </a:r>
          </a:p>
          <a:p>
            <a:pPr marL="514350" indent="-514350">
              <a:buFont typeface="+mj-lt"/>
              <a:buAutoNum type="arabicParenR" startAt="8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28312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8916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mbi8787878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rombi8787878</Template>
  <TotalTime>46</TotalTime>
  <Words>538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rombi8787878</vt:lpstr>
      <vt:lpstr>Стресс, его психологические и физиологические проявления. Способы совладания со стрессом.</vt:lpstr>
      <vt:lpstr>СТРЕСС – это состояние напряжения, возникающее у человека под влиянием сильных внешних воздействий</vt:lpstr>
      <vt:lpstr>Презентация PowerPoint</vt:lpstr>
      <vt:lpstr>Причины стресса</vt:lpstr>
      <vt:lpstr>Признаки стрессового состояния</vt:lpstr>
      <vt:lpstr>Определение уровня тревожности и стресса</vt:lpstr>
      <vt:lpstr>Рекомендации для учащихся</vt:lpstr>
      <vt:lpstr>Рекомендации для учащихся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Стресс, его психологические и физиологические проявления. Способы совладания со стрессом.</dc:title>
  <dc:creator>Елена</dc:creator>
  <cp:lastModifiedBy>Елена</cp:lastModifiedBy>
  <cp:revision>6</cp:revision>
  <dcterms:created xsi:type="dcterms:W3CDTF">2018-09-20T18:09:38Z</dcterms:created>
  <dcterms:modified xsi:type="dcterms:W3CDTF">2018-09-20T18:55:41Z</dcterms:modified>
</cp:coreProperties>
</file>