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ver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" TargetMode="External"/><Relationship Id="rId2" Type="http://schemas.openxmlformats.org/officeDocument/2006/relationships/hyperlink" Target="https://yandex.ru/images/?clid=47355&amp;win=9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D%D1%84%D0%B8%D0%BE%D0%BF%D0%B8%D1%8F" TargetMode="External"/><Relationship Id="rId3" Type="http://schemas.openxmlformats.org/officeDocument/2006/relationships/hyperlink" Target="https://ru.wikipedia.org/wiki/%D0%9B%D0%B8%D0%B2%D0%B8%D1%8F" TargetMode="External"/><Relationship Id="rId7" Type="http://schemas.openxmlformats.org/officeDocument/2006/relationships/hyperlink" Target="https://ru.wikipedia.org/wiki/%D0%AD%D1%80%D0%B8%D1%82%D1%80%D0%B5%D1%8F" TargetMode="External"/><Relationship Id="rId2" Type="http://schemas.openxmlformats.org/officeDocument/2006/relationships/hyperlink" Target="https://ru.wikipedia.org/wiki/%D0%95%D0%B3%D0%B8%D0%BF%D0%B5%D1%82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%D0%AE%D0%B6%D0%BD%D1%8B%D0%B9_%D0%A1%D1%83%D0%B4%D0%B0%D0%BD" TargetMode="External"/><Relationship Id="rId5" Type="http://schemas.openxmlformats.org/officeDocument/2006/relationships/hyperlink" Target="https://ru.wikipedia.org/wiki/%D0%A6%D0%B5%D0%BD%D1%82%D1%80%D0%B0%D0%BB%D1%8C%D0%BD%D0%BE%D0%B0%D1%84%D1%80%D0%B8%D0%BA%D0%B0%D0%BD%D1%81%D0%BA%D0%B0%D1%8F_%D0%A0%D0%B5%D1%81%D0%BF%D1%83%D0%B1%D0%BB%D0%B8%D0%BA%D0%B0" TargetMode="External"/><Relationship Id="rId10" Type="http://schemas.openxmlformats.org/officeDocument/2006/relationships/image" Target="../media/image4.gif"/><Relationship Id="rId4" Type="http://schemas.openxmlformats.org/officeDocument/2006/relationships/hyperlink" Target="https://ru.wikipedia.org/wiki/%D0%A7%D0%B0%D0%B4" TargetMode="External"/><Relationship Id="rId9" Type="http://schemas.openxmlformats.org/officeDocument/2006/relationships/hyperlink" Target="https://ru.wikipedia.org/wiki/%D0%9A%D1%80%D0%B0%D1%81%D0%BD%D0%BE%D0%B5_%D0%BC%D0%BE%D1%80%D0%B5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B%D0%B8%D0%B2%D0%B8%D0%B9%D1%81%D0%BA%D0%B0%D1%8F_%D0%BF%D1%83%D1%81%D1%82%D1%8B%D0%BD%D1%8F" TargetMode="External"/><Relationship Id="rId13" Type="http://schemas.openxmlformats.org/officeDocument/2006/relationships/hyperlink" Target="https://ru.wikipedia.org/wiki/%D0%9E%D0%BF%D1%83%D1%81%D1%82%D1%8B%D0%BD%D0%B8%D0%B2%D0%B0%D0%BD%D0%B8%D0%B5" TargetMode="External"/><Relationship Id="rId3" Type="http://schemas.openxmlformats.org/officeDocument/2006/relationships/hyperlink" Target="https://ru.wikipedia.org/wiki/%D0%94%D0%BE%D0%BB%D0%B8%D0%BD%D0%B0" TargetMode="External"/><Relationship Id="rId7" Type="http://schemas.openxmlformats.org/officeDocument/2006/relationships/hyperlink" Target="https://ru.wikipedia.org/wiki/%D0%A5%D0%B0%D1%80%D1%82%D1%83%D0%BC" TargetMode="External"/><Relationship Id="rId12" Type="http://schemas.openxmlformats.org/officeDocument/2006/relationships/hyperlink" Target="https://ru.wikipedia.org/wiki/%D0%AD%D1%80%D0%BE%D0%B7%D0%B8%D1%8F_%D0%BF%D0%BE%D1%87%D0%B2%D1%8B" TargetMode="External"/><Relationship Id="rId2" Type="http://schemas.openxmlformats.org/officeDocument/2006/relationships/hyperlink" Target="https://ru.wikipedia.org/wiki/%D0%9F%D0%BB%D0%B0%D1%82%D0%BE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%D0%93%D0%BE%D0%BB%D1%83%D0%B1%D0%BE%D0%B9_%D0%9D%D0%B8%D0%BB" TargetMode="External"/><Relationship Id="rId11" Type="http://schemas.openxmlformats.org/officeDocument/2006/relationships/hyperlink" Target="https://ru.wikipedia.org/wiki/%D0%9F%D1%83%D1%81%D1%82%D1%8B%D0%BD%D1%8F" TargetMode="External"/><Relationship Id="rId5" Type="http://schemas.openxmlformats.org/officeDocument/2006/relationships/hyperlink" Target="https://ru.wikipedia.org/wiki/%D0%91%D0%B5%D0%BB%D1%8B%D0%B9_%D0%9D%D0%B8%D0%BB" TargetMode="External"/><Relationship Id="rId10" Type="http://schemas.openxmlformats.org/officeDocument/2006/relationships/hyperlink" Target="https://ru.wikipedia.org/wiki/%D0%A1%D1%83%D0%B1%D1%8D%D0%BA%D0%B2%D0%B0%D1%82%D0%BE%D1%80%D0%B8%D0%B0%D0%BB%D1%8C%D0%BD%D1%8B%D0%B9_%D0%BA%D0%BB%D0%B8%D0%BC%D0%B0%D1%82" TargetMode="External"/><Relationship Id="rId4" Type="http://schemas.openxmlformats.org/officeDocument/2006/relationships/hyperlink" Target="https://ru.wikipedia.org/wiki/%D0%9D%D0%B8%D0%BB" TargetMode="External"/><Relationship Id="rId9" Type="http://schemas.openxmlformats.org/officeDocument/2006/relationships/hyperlink" Target="https://ru.wikipedia.org/wiki/%D0%9D%D1%83%D0%B1%D0%B8%D0%B9%D1%81%D0%BA%D0%B0%D1%8F_%D0%BF%D1%83%D1%81%D1%82%D1%8B%D0%BD%D1%8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0%D0%B0%D0%B1%D1%8B" TargetMode="External"/><Relationship Id="rId2" Type="http://schemas.openxmlformats.org/officeDocument/2006/relationships/hyperlink" Target="https://ru.wikipedia.org/wiki/%D0%9E%D0%BC%D0%B4%D1%83%D1%80%D0%BC%D0%B0%D0%BD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BC%D0%B4%D1%83%D1%80%D0%BC%D0%B0%D0%BD" TargetMode="External"/><Relationship Id="rId2" Type="http://schemas.openxmlformats.org/officeDocument/2006/relationships/hyperlink" Target="https://ru.wikipedia.org/wiki/%D0%A5%D0%B0%D1%80%D1%82%D1%83%D0%BC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%D0%9F%D0%BE%D1%80%D1%82-%D0%A1%D1%83%D0%B4%D0%B0%D0%BD" TargetMode="External"/><Relationship Id="rId5" Type="http://schemas.openxmlformats.org/officeDocument/2006/relationships/hyperlink" Target="https://ru.wikipedia.org/wiki/%D0%9D%D1%8C%D1%8F%D0%BB%D0%B0_(%D0%B3%D0%BE%D1%80%D0%BE%D0%B4)" TargetMode="External"/><Relationship Id="rId4" Type="http://schemas.openxmlformats.org/officeDocument/2006/relationships/hyperlink" Target="https://ru.wikipedia.org/wiki/%D0%A1%D0%B5%D0%B2%D0%B5%D1%80%D0%BD%D1%8B%D0%B9_%D0%A5%D0%B0%D1%80%D1%82%D1%83%D0%BC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1%83%D1%88%D0%B8%D1%82%D1%8B" TargetMode="External"/><Relationship Id="rId3" Type="http://schemas.openxmlformats.org/officeDocument/2006/relationships/hyperlink" Target="https://ru.wikipedia.org/wiki/%D0%AE%D0%B6%D0%BD%D1%8B%D0%B9_%D0%A1%D1%83%D0%B4%D0%B0%D0%BD" TargetMode="External"/><Relationship Id="rId7" Type="http://schemas.openxmlformats.org/officeDocument/2006/relationships/hyperlink" Target="https://ru.wikipedia.org/wiki/%D0%91%D0%B5%D0%B4%D0%B6%D0%B0_(%D0%BD%D0%B0%D1%80%D0%BE%D0%B4)" TargetMode="External"/><Relationship Id="rId2" Type="http://schemas.openxmlformats.org/officeDocument/2006/relationships/hyperlink" Target="https://ru.wikipedia.org/wiki/%D0%A1%D1%83%D0%B4%D0%B0%D0%BD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%D0%90%D1%80%D0%B0%D0%B1%D1%8B" TargetMode="External"/><Relationship Id="rId5" Type="http://schemas.openxmlformats.org/officeDocument/2006/relationships/hyperlink" Target="https://ru.wikipedia.org/wiki/%D0%A1%D1%83%D0%BC%D0%BC%D0%B0%D1%80%D0%BD%D1%8B%D0%B9_%D0%BA%D0%BE%D1%8D%D1%84%D1%84%D0%B8%D1%86%D0%B8%D0%B5%D0%BD%D1%82_%D1%80%D0%BE%D0%B6%D0%B4%D0%B0%D0%B5%D0%BC%D0%BE%D1%81%D1%82%D0%B8" TargetMode="External"/><Relationship Id="rId4" Type="http://schemas.openxmlformats.org/officeDocument/2006/relationships/hyperlink" Target="https://ru.wikipedia.org/wiki/%D0%94%D0%B5%D0%BC%D0%BE%D0%B3%D1%80%D0%B0%D1%84%D0%B8%D1%87%D0%B5%D1%81%D0%BA%D0%B8%D0%B5_%D0%BF%D0%BE%D0%BA%D0%B0%D0%B7%D0%B0%D1%82%D0%B5%D0%BB%D0%B8" TargetMode="External"/><Relationship Id="rId9" Type="http://schemas.openxmlformats.org/officeDocument/2006/relationships/hyperlink" Target="https://ru.wikipedia.org/wiki/%D0%98%D1%81%D0%BB%D0%B0%D0%BC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4998850" cy="1000132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Судан</a:t>
            </a:r>
            <a:endParaRPr lang="ru-RU" sz="8000" dirty="0"/>
          </a:p>
        </p:txBody>
      </p:sp>
      <p:pic>
        <p:nvPicPr>
          <p:cNvPr id="1026" name="Picture 2" descr="C:\Users\D\Downloads\ооооо\Flag_of_Sudan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3841115"/>
            <a:ext cx="4608512" cy="2321324"/>
          </a:xfrm>
          <a:prstGeom prst="rect">
            <a:avLst/>
          </a:prstGeom>
          <a:noFill/>
        </p:spPr>
      </p:pic>
      <p:pic>
        <p:nvPicPr>
          <p:cNvPr id="1027" name="Picture 3" descr="C:\Users\D\Downloads\ооооо\100px-Emblem_of_Sudan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1337243"/>
            <a:ext cx="2333638" cy="26370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772400" cy="628655"/>
          </a:xfrm>
        </p:spPr>
        <p:txBody>
          <a:bodyPr/>
          <a:lstStyle/>
          <a:p>
            <a:r>
              <a:rPr lang="ru-RU" dirty="0" smtClean="0"/>
              <a:t>Полезные ископаемые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857760"/>
            <a:ext cx="9144000" cy="20002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Нефть, природный газ, золото, серебро, хромит, асбест, марганец, гипс, слюда, мрамор, цинк, железо, уран, медь, каолин, кобальт, гранит, никель и олово.</a:t>
            </a:r>
          </a:p>
          <a:p>
            <a:r>
              <a:rPr lang="ru-RU" dirty="0" smtClean="0"/>
              <a:t>Золото. Наиболее значительные месторождения золота Судана относятся к мелким по крупности и находятся на северо-востоке страны в </a:t>
            </a:r>
            <a:r>
              <a:rPr lang="ru-RU" dirty="0" err="1" smtClean="0"/>
              <a:t>Красноморских</a:t>
            </a:r>
            <a:r>
              <a:rPr lang="ru-RU" dirty="0" smtClean="0"/>
              <a:t> горах и связаны с архейскими зеленокаменными поясами. Это месторождение </a:t>
            </a:r>
            <a:r>
              <a:rPr lang="ru-RU" dirty="0" err="1" smtClean="0"/>
              <a:t>Гебейт</a:t>
            </a:r>
            <a:r>
              <a:rPr lang="ru-RU" dirty="0" smtClean="0"/>
              <a:t> (добыча остановлена в 1975 году) и действующий рудник </a:t>
            </a:r>
            <a:r>
              <a:rPr lang="ru-RU" dirty="0" err="1" smtClean="0"/>
              <a:t>Хассай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8434" name="Picture 2" descr="C:\Users\D\Downloads\ооооо\290px-Kharto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5216718" cy="42168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72132" y="2428868"/>
            <a:ext cx="2786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 – нефтяные, </a:t>
            </a:r>
          </a:p>
          <a:p>
            <a:r>
              <a:rPr lang="ru-RU" dirty="0" smtClean="0"/>
              <a:t>9 – железа, </a:t>
            </a:r>
          </a:p>
          <a:p>
            <a:r>
              <a:rPr lang="ru-RU" dirty="0" smtClean="0"/>
              <a:t>10 – хромитов, </a:t>
            </a:r>
          </a:p>
          <a:p>
            <a:r>
              <a:rPr lang="ru-RU" dirty="0" smtClean="0"/>
              <a:t>11 – меди, </a:t>
            </a:r>
          </a:p>
          <a:p>
            <a:r>
              <a:rPr lang="ru-RU" dirty="0" smtClean="0"/>
              <a:t>12 – свинца, </a:t>
            </a:r>
          </a:p>
          <a:p>
            <a:r>
              <a:rPr lang="ru-RU" dirty="0" smtClean="0"/>
              <a:t>13 – цинка, </a:t>
            </a:r>
          </a:p>
          <a:p>
            <a:r>
              <a:rPr lang="ru-RU" dirty="0" smtClean="0"/>
              <a:t>14 – золота. </a:t>
            </a:r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325112"/>
          </a:xfrm>
        </p:spPr>
        <p:txBody>
          <a:bodyPr/>
          <a:lstStyle/>
          <a:p>
            <a:r>
              <a:rPr lang="ru-RU" dirty="0" err="1"/>
              <a:t>Душина</a:t>
            </a:r>
            <a:r>
              <a:rPr lang="ru-RU" dirty="0"/>
              <a:t> И.В., </a:t>
            </a:r>
            <a:r>
              <a:rPr lang="ru-RU" dirty="0" err="1"/>
              <a:t>Смоктунович</a:t>
            </a:r>
            <a:r>
              <a:rPr lang="ru-RU" dirty="0"/>
              <a:t> Т.Л., Дронов В.П. География 7 класс. М., «</a:t>
            </a:r>
            <a:r>
              <a:rPr lang="ru-RU" dirty="0" err="1"/>
              <a:t>Вентана</a:t>
            </a:r>
            <a:r>
              <a:rPr lang="ru-RU" dirty="0"/>
              <a:t>-Граф», 2017 г</a:t>
            </a:r>
            <a:r>
              <a:rPr lang="ru-RU" dirty="0" smtClean="0"/>
              <a:t>.</a:t>
            </a:r>
          </a:p>
          <a:p>
            <a:r>
              <a:rPr lang="en-US" dirty="0">
                <a:hlinkClick r:id="rId2"/>
              </a:rPr>
              <a:t>https://yandex.ru/images/?</a:t>
            </a:r>
            <a:r>
              <a:rPr lang="en-US" dirty="0" smtClean="0">
                <a:hlinkClick r:id="rId2"/>
              </a:rPr>
              <a:t>clid=47355&amp;win=98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ru.wikipedia.org/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738360"/>
          </a:xfrm>
        </p:spPr>
        <p:txBody>
          <a:bodyPr/>
          <a:lstStyle/>
          <a:p>
            <a:r>
              <a:rPr lang="ru-RU" dirty="0" smtClean="0"/>
              <a:t>Местоположение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79316" y="1285860"/>
            <a:ext cx="4164684" cy="450057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Судан находится на границе трех климатических зон. Северная половина страны попадает в тропический климатический пояс. На юге от Сахары климат постепенно становится субэкваториальным, а в самой южной части страны экваториальным.</a:t>
            </a:r>
            <a:endParaRPr lang="ru-RU" sz="16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</a:p>
          <a:p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Граничит с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2" tooltip="Египет"/>
              </a:rPr>
              <a:t>Египтом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на севере,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3" tooltip="Ливия"/>
              </a:rPr>
              <a:t>Ливией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— на северо-западе,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4" tooltip="Чад"/>
              </a:rPr>
              <a:t>Чадом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— на западе,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5" tooltip="Центральноафриканская Республика"/>
              </a:rPr>
              <a:t>Центральноафриканской Республикой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— на юго-западе,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6" tooltip="Южный Судан"/>
              </a:rPr>
              <a:t>Южным Суданом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— на юге, 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7" tooltip="Эритрея"/>
              </a:rPr>
              <a:t>Эритреей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и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8" tooltip="Эфиопия"/>
              </a:rPr>
              <a:t>Эфиопией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 — на юго-востоке. На северо-востоке омывается водами 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  <a:hlinkClick r:id="rId9" tooltip="Красное море"/>
              </a:rPr>
              <a:t>Красного моря</a:t>
            </a:r>
            <a:r>
              <a:rPr lang="ru-RU" sz="1600" dirty="0" smtClean="0">
                <a:solidFill>
                  <a:schemeClr val="tx1">
                    <a:lumMod val="95000"/>
                  </a:schemeClr>
                </a:solidFill>
              </a:rPr>
              <a:t>. </a:t>
            </a:r>
            <a:endParaRPr lang="ru-RU" sz="16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050" name="Picture 2" descr="Картинки по запросу судан карт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282" y="928670"/>
            <a:ext cx="4633882" cy="56325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40" y="620688"/>
            <a:ext cx="7772400" cy="557217"/>
          </a:xfrm>
        </p:spPr>
        <p:txBody>
          <a:bodyPr/>
          <a:lstStyle/>
          <a:p>
            <a:r>
              <a:rPr lang="ru-RU" dirty="0" smtClean="0"/>
              <a:t>   Рельеф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357298"/>
            <a:ext cx="8572560" cy="4357718"/>
          </a:xfrm>
        </p:spPr>
        <p:txBody>
          <a:bodyPr/>
          <a:lstStyle/>
          <a:p>
            <a:r>
              <a:rPr lang="ru-RU" dirty="0" smtClean="0"/>
              <a:t>Большую часть территории Судана занимает </a:t>
            </a:r>
            <a:r>
              <a:rPr lang="ru-RU" dirty="0" smtClean="0">
                <a:hlinkClick r:id="rId2" tooltip="Плато"/>
              </a:rPr>
              <a:t>плато</a:t>
            </a:r>
            <a:r>
              <a:rPr lang="ru-RU" dirty="0" smtClean="0"/>
              <a:t> (высоты 300—1000 метров), которое с юга на север пересекает </a:t>
            </a:r>
            <a:r>
              <a:rPr lang="ru-RU" dirty="0" smtClean="0">
                <a:hlinkClick r:id="rId3" tooltip="Долина"/>
              </a:rPr>
              <a:t>долина</a:t>
            </a:r>
            <a:r>
              <a:rPr lang="ru-RU" dirty="0" smtClean="0"/>
              <a:t> реки </a:t>
            </a:r>
            <a:r>
              <a:rPr lang="ru-RU" dirty="0" smtClean="0">
                <a:hlinkClick r:id="rId4" tooltip="Нил"/>
              </a:rPr>
              <a:t>Нил</a:t>
            </a:r>
            <a:r>
              <a:rPr lang="ru-RU" dirty="0" smtClean="0"/>
              <a:t>, образуемой слиянием </a:t>
            </a:r>
            <a:r>
              <a:rPr lang="ru-RU" dirty="0" smtClean="0">
                <a:hlinkClick r:id="rId5" tooltip="Белый Нил"/>
              </a:rPr>
              <a:t>Белого</a:t>
            </a:r>
            <a:r>
              <a:rPr lang="ru-RU" dirty="0" smtClean="0"/>
              <a:t> и </a:t>
            </a:r>
            <a:r>
              <a:rPr lang="ru-RU" dirty="0" err="1" smtClean="0">
                <a:hlinkClick r:id="rId6" tooltip="Голубой Нил"/>
              </a:rPr>
              <a:t>Голубого</a:t>
            </a:r>
            <a:r>
              <a:rPr lang="ru-RU" dirty="0" smtClean="0">
                <a:hlinkClick r:id="rId6" tooltip="Голубой Нил"/>
              </a:rPr>
              <a:t> Нила</a:t>
            </a:r>
            <a:r>
              <a:rPr lang="ru-RU" dirty="0" smtClean="0"/>
              <a:t>. В районе слияния находится столица страны, город </a:t>
            </a:r>
            <a:r>
              <a:rPr lang="ru-RU" dirty="0" smtClean="0">
                <a:hlinkClick r:id="rId7" tooltip="Хартум"/>
              </a:rPr>
              <a:t>Хартум</a:t>
            </a:r>
            <a:r>
              <a:rPr lang="ru-RU" dirty="0" smtClean="0"/>
              <a:t>. Все реки относятся к бассейну </a:t>
            </a:r>
            <a:r>
              <a:rPr lang="ru-RU" dirty="0" smtClean="0">
                <a:hlinkClick r:id="rId4" tooltip="Нил"/>
              </a:rPr>
              <a:t>Нила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На севере страны — </a:t>
            </a:r>
            <a:r>
              <a:rPr lang="ru-RU" dirty="0" smtClean="0">
                <a:hlinkClick r:id="rId8" tooltip="Ливийская пустыня"/>
              </a:rPr>
              <a:t>Ливийская</a:t>
            </a:r>
            <a:r>
              <a:rPr lang="ru-RU" dirty="0" smtClean="0"/>
              <a:t> и </a:t>
            </a:r>
            <a:r>
              <a:rPr lang="ru-RU" dirty="0" smtClean="0">
                <a:hlinkClick r:id="rId9" tooltip="Нубийская пустыня"/>
              </a:rPr>
              <a:t>Нубийская пустыни</a:t>
            </a:r>
            <a:r>
              <a:rPr lang="ru-RU" dirty="0" smtClean="0"/>
              <a:t>, почти лишённые растительности (в тех пустынях есть: сухие травы и злаки, редкие деревья, полупустыни и оазисы). В центре и на юге страны — саванны и редколесья. На востоке и западе — горы.</a:t>
            </a:r>
          </a:p>
          <a:p>
            <a:r>
              <a:rPr lang="ru-RU" dirty="0" smtClean="0"/>
              <a:t>На юге климат </a:t>
            </a:r>
            <a:r>
              <a:rPr lang="ru-RU" dirty="0" smtClean="0">
                <a:hlinkClick r:id="rId10" tooltip="Субэкваториальный климат"/>
              </a:rPr>
              <a:t>субэкваториальный</a:t>
            </a:r>
            <a:r>
              <a:rPr lang="ru-RU" dirty="0" smtClean="0"/>
              <a:t>, на севере — жаркий </a:t>
            </a:r>
            <a:r>
              <a:rPr lang="ru-RU" dirty="0" smtClean="0">
                <a:hlinkClick r:id="rId11" tooltip="Пустыня"/>
              </a:rPr>
              <a:t>пустынный</a:t>
            </a:r>
            <a:r>
              <a:rPr lang="ru-RU" dirty="0" smtClean="0"/>
              <a:t>. Основные экологические проблемы — </a:t>
            </a:r>
            <a:r>
              <a:rPr lang="ru-RU" dirty="0" smtClean="0">
                <a:hlinkClick r:id="rId12" tooltip="Эрозия почвы"/>
              </a:rPr>
              <a:t>эрозия почвы</a:t>
            </a:r>
            <a:r>
              <a:rPr lang="ru-RU" dirty="0" smtClean="0"/>
              <a:t> и </a:t>
            </a:r>
            <a:r>
              <a:rPr lang="ru-RU" dirty="0" smtClean="0">
                <a:hlinkClick r:id="rId13" tooltip="Опустынивание"/>
              </a:rPr>
              <a:t>опустынивание</a:t>
            </a:r>
            <a:r>
              <a:rPr lang="ru-RU" dirty="0" smtClean="0"/>
              <a:t>. Около 10 % территории занимают леса.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7772400" cy="628655"/>
          </a:xfrm>
        </p:spPr>
        <p:txBody>
          <a:bodyPr/>
          <a:lstStyle/>
          <a:p>
            <a:r>
              <a:rPr lang="ru-RU" dirty="0" smtClean="0"/>
              <a:t>Животный мир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2857496"/>
            <a:ext cx="7772400" cy="1876428"/>
          </a:xfrm>
        </p:spPr>
        <p:txBody>
          <a:bodyPr>
            <a:normAutofit/>
          </a:bodyPr>
          <a:lstStyle/>
          <a:p>
            <a:r>
              <a:rPr lang="ru-RU" dirty="0" smtClean="0"/>
              <a:t>Из животных сохранились: антилопа </a:t>
            </a:r>
            <a:r>
              <a:rPr lang="ru-RU" dirty="0" err="1" smtClean="0"/>
              <a:t>орикс</a:t>
            </a:r>
            <a:r>
              <a:rPr lang="ru-RU" dirty="0" smtClean="0"/>
              <a:t>, газель, жираф, слон, леопард, лев, бегемот, страус, дрофы, марабу, цесарки, птица-секретарь, питон, крокодил, двоякодышащий </a:t>
            </a:r>
            <a:r>
              <a:rPr lang="ru-RU" dirty="0" err="1" smtClean="0"/>
              <a:t>протоптерус</a:t>
            </a:r>
            <a:r>
              <a:rPr lang="ru-RU" dirty="0" smtClean="0"/>
              <a:t>, многопёр, сом, нильский окунь, тигровая рыба, термиты, муха цеце и </a:t>
            </a:r>
            <a:r>
              <a:rPr lang="ru-RU" dirty="0" smtClean="0"/>
              <a:t>др.</a:t>
            </a:r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7772400" cy="700093"/>
          </a:xfrm>
        </p:spPr>
        <p:txBody>
          <a:bodyPr/>
          <a:lstStyle/>
          <a:p>
            <a:r>
              <a:rPr lang="ru-RU" dirty="0" smtClean="0"/>
              <a:t>  Столица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3357562"/>
            <a:ext cx="8858312" cy="35004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Архитектура города носит преимущественно арабский, восточный характер. Центральная часть города расположена вдоль долины </a:t>
            </a:r>
            <a:r>
              <a:rPr lang="ru-RU" dirty="0" err="1" smtClean="0"/>
              <a:t>Голубого</a:t>
            </a:r>
            <a:r>
              <a:rPr lang="ru-RU" dirty="0" smtClean="0"/>
              <a:t> Нила. Здесь на набережной рядом с Дворцом республики — резиденцией главы государства — расположены различные министерства и ведомства. Неподалеку находится хартумский «Сити», ядро финансово-торгового центра города. Современный мост через </a:t>
            </a:r>
            <a:r>
              <a:rPr lang="ru-RU" dirty="0" err="1" smtClean="0"/>
              <a:t>Голубой</a:t>
            </a:r>
            <a:r>
              <a:rPr lang="ru-RU" dirty="0" smtClean="0"/>
              <a:t> Нил ведёт к университетскому городку, музею естественной истории и этнографии. </a:t>
            </a:r>
            <a:r>
              <a:rPr lang="ru-RU" dirty="0" err="1" smtClean="0">
                <a:hlinkClick r:id="rId2" tooltip="Омдурман"/>
              </a:rPr>
              <a:t>Омдурман</a:t>
            </a:r>
            <a:r>
              <a:rPr lang="ru-RU" dirty="0" smtClean="0"/>
              <a:t> — самая оживлённая часть суданской столицы. Здесь жилые и административные здания построены в типично </a:t>
            </a:r>
            <a:r>
              <a:rPr lang="ru-RU" dirty="0" smtClean="0">
                <a:hlinkClick r:id="rId3" tooltip="Арабы"/>
              </a:rPr>
              <a:t>арабском</a:t>
            </a:r>
            <a:r>
              <a:rPr lang="ru-RU" dirty="0" smtClean="0"/>
              <a:t> стиле — с тесными улочками, на которых расположено множество маленьких магазинчиков и ремесленных мастерских. Пригород </a:t>
            </a:r>
            <a:r>
              <a:rPr lang="ru-RU" dirty="0" err="1" smtClean="0"/>
              <a:t>Бабкир</a:t>
            </a:r>
            <a:r>
              <a:rPr lang="ru-RU" dirty="0" smtClean="0"/>
              <a:t> печально знаменит упавшим рядом Ил-76 суданской авиакомпании. Пилотам удалось отвернуть самолет от зданий.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71736" y="214290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</a:rPr>
              <a:t>Хартум</a:t>
            </a:r>
            <a:endParaRPr lang="ru-RU" sz="3200" dirty="0">
              <a:latin typeface="+mj-lt"/>
            </a:endParaRPr>
          </a:p>
        </p:txBody>
      </p:sp>
      <p:pic>
        <p:nvPicPr>
          <p:cNvPr id="15362" name="Picture 2" descr="C:\Users\D\Downloads\ооооо\290px-Khartou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704" y="768554"/>
            <a:ext cx="4801736" cy="26044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7772400" cy="647695"/>
          </a:xfrm>
        </p:spPr>
        <p:txBody>
          <a:bodyPr/>
          <a:lstStyle/>
          <a:p>
            <a:r>
              <a:rPr lang="ru-RU" dirty="0" smtClean="0"/>
              <a:t>Крупнейшие города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643182"/>
            <a:ext cx="8135967" cy="1509712"/>
          </a:xfrm>
        </p:spPr>
        <p:txBody>
          <a:bodyPr>
            <a:noAutofit/>
          </a:bodyPr>
          <a:lstStyle/>
          <a:p>
            <a:r>
              <a:rPr lang="ru-RU" sz="3200" dirty="0" smtClean="0"/>
              <a:t>Крупнейшими городами являются           </a:t>
            </a:r>
            <a:r>
              <a:rPr lang="ru-RU" sz="3200" u="sng" dirty="0" smtClean="0">
                <a:hlinkClick r:id="rId2"/>
              </a:rPr>
              <a:t>Хартум</a:t>
            </a:r>
            <a:r>
              <a:rPr lang="ru-RU" sz="3200" dirty="0" smtClean="0"/>
              <a:t>, </a:t>
            </a:r>
            <a:r>
              <a:rPr lang="ru-RU" sz="3200" dirty="0" err="1" smtClean="0">
                <a:hlinkClick r:id="rId3" tooltip="Омдурман"/>
              </a:rPr>
              <a:t>Омдурман</a:t>
            </a:r>
            <a:r>
              <a:rPr lang="ru-RU" sz="3200" dirty="0" smtClean="0"/>
              <a:t>, </a:t>
            </a:r>
            <a:r>
              <a:rPr lang="ru-RU" sz="3200" dirty="0" smtClean="0">
                <a:hlinkClick r:id="rId4" tooltip="Северный Хартум"/>
              </a:rPr>
              <a:t>Северный Хартум</a:t>
            </a:r>
            <a:r>
              <a:rPr lang="ru-RU" sz="3200" dirty="0" smtClean="0"/>
              <a:t>, </a:t>
            </a:r>
            <a:r>
              <a:rPr lang="ru-RU" sz="3200" dirty="0" err="1" smtClean="0">
                <a:hlinkClick r:id="rId5" tooltip="Ньяла (город)"/>
              </a:rPr>
              <a:t>Ньяла</a:t>
            </a:r>
            <a:r>
              <a:rPr lang="ru-RU" sz="3200" dirty="0" smtClean="0"/>
              <a:t>, </a:t>
            </a:r>
            <a:r>
              <a:rPr lang="ru-RU" sz="3200" dirty="0" smtClean="0">
                <a:hlinkClick r:id="rId6" tooltip="Порт-Судан"/>
              </a:rPr>
              <a:t>Порт-Судан</a:t>
            </a:r>
            <a:endParaRPr lang="ru-RU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7772400" cy="700093"/>
          </a:xfrm>
        </p:spPr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500174"/>
            <a:ext cx="7772400" cy="378621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 оценке на июль 2015 года население Судана составляло 40 234 882 человека</a:t>
            </a:r>
            <a:r>
              <a:rPr lang="ru-RU" baseline="30000" dirty="0" smtClean="0">
                <a:hlinkClick r:id="rId2"/>
              </a:rPr>
              <a:t>[11]</a:t>
            </a:r>
            <a:r>
              <a:rPr lang="ru-RU" dirty="0" smtClean="0"/>
              <a:t>; на июль 2010 года — 30,89 </a:t>
            </a:r>
            <a:r>
              <a:rPr lang="ru-RU" dirty="0" err="1" smtClean="0"/>
              <a:t>млн</a:t>
            </a:r>
            <a:r>
              <a:rPr lang="ru-RU" dirty="0" smtClean="0"/>
              <a:t> человек (</a:t>
            </a:r>
            <a:r>
              <a:rPr lang="ru-RU" dirty="0" err="1" smtClean="0"/>
              <a:t>нe</a:t>
            </a:r>
            <a:r>
              <a:rPr lang="ru-RU" dirty="0" smtClean="0"/>
              <a:t> включая </a:t>
            </a:r>
            <a:r>
              <a:rPr lang="ru-RU" dirty="0" smtClean="0">
                <a:hlinkClick r:id="rId3" tooltip="Южный Судан"/>
              </a:rPr>
              <a:t>Южный Судан</a:t>
            </a:r>
            <a:r>
              <a:rPr lang="ru-RU" dirty="0" smtClean="0"/>
              <a:t>). </a:t>
            </a:r>
            <a:r>
              <a:rPr lang="ru-RU" dirty="0" smtClean="0">
                <a:hlinkClick r:id="rId4" tooltip="Демографические показатели"/>
              </a:rPr>
              <a:t>Годовой прирост</a:t>
            </a:r>
            <a:r>
              <a:rPr lang="ru-RU" dirty="0" smtClean="0"/>
              <a:t> находится на уровне 2,15 %. </a:t>
            </a:r>
            <a:r>
              <a:rPr lang="ru-RU" dirty="0" smtClean="0">
                <a:hlinkClick r:id="rId5" tooltip="Суммарный коэффициент рождаемости"/>
              </a:rPr>
              <a:t>Суммарный коэффициент рождаемости</a:t>
            </a:r>
            <a:r>
              <a:rPr lang="ru-RU" dirty="0" smtClean="0"/>
              <a:t> — около 4,4 рождений на женщину. Младенческая смертность — 78 на 1000. Средняя продолжительность жизни составляет 54,2 года у мужчин, 56,7 лет у женщин. Городское население — 43 %. Уровень грамотности составляет 71 % среди мужчин и 50 % среди женщин (по оценке 2003 года). </a:t>
            </a:r>
            <a:r>
              <a:rPr lang="ru-RU" dirty="0" smtClean="0">
                <a:hlinkClick r:id="rId6" tooltip="Арабы"/>
              </a:rPr>
              <a:t>Арабы</a:t>
            </a:r>
            <a:r>
              <a:rPr lang="ru-RU" dirty="0" smtClean="0"/>
              <a:t> составляют 70 % населения</a:t>
            </a:r>
            <a:r>
              <a:rPr lang="ru-RU" baseline="30000" dirty="0" smtClean="0">
                <a:hlinkClick r:id="rId2"/>
              </a:rPr>
              <a:t>[12]</a:t>
            </a:r>
            <a:r>
              <a:rPr lang="ru-RU" dirty="0" smtClean="0"/>
              <a:t>, </a:t>
            </a:r>
            <a:r>
              <a:rPr lang="ru-RU" dirty="0" err="1" smtClean="0">
                <a:hlinkClick r:id="rId7" tooltip="Беджа (народ)"/>
              </a:rPr>
              <a:t>беджа</a:t>
            </a:r>
            <a:r>
              <a:rPr lang="ru-RU" dirty="0" smtClean="0"/>
              <a:t> (</a:t>
            </a:r>
            <a:r>
              <a:rPr lang="ru-RU" dirty="0" err="1" smtClean="0">
                <a:hlinkClick r:id="rId8" tooltip="Кушиты"/>
              </a:rPr>
              <a:t>кушиты</a:t>
            </a:r>
            <a:r>
              <a:rPr lang="ru-RU" dirty="0" smtClean="0"/>
              <a:t>) — 6 %, прочие 3 %. Наиболее распространённые языки — арабский, </a:t>
            </a:r>
            <a:r>
              <a:rPr lang="ru-RU" dirty="0" err="1" smtClean="0"/>
              <a:t>нилотские</a:t>
            </a:r>
            <a:r>
              <a:rPr lang="ru-RU" dirty="0" smtClean="0"/>
              <a:t> языки, нубийский, </a:t>
            </a:r>
            <a:r>
              <a:rPr lang="ru-RU" dirty="0" err="1" smtClean="0"/>
              <a:t>беджа</a:t>
            </a:r>
            <a:r>
              <a:rPr lang="ru-RU" dirty="0" smtClean="0"/>
              <a:t>. Официальными языками являются арабский и английский. Большинство населения Северного Судана исповедует </a:t>
            </a:r>
            <a:r>
              <a:rPr lang="ru-RU" dirty="0" smtClean="0">
                <a:hlinkClick r:id="rId9" tooltip="Ислам"/>
              </a:rPr>
              <a:t>ислам</a:t>
            </a:r>
            <a:r>
              <a:rPr lang="ru-RU" dirty="0" smtClean="0"/>
              <a:t> суннитского толка (95 %), христианство — 1 %, аборигенные культы — 4 %.</a:t>
            </a:r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7772400" cy="700093"/>
          </a:xfrm>
        </p:spPr>
        <p:txBody>
          <a:bodyPr/>
          <a:lstStyle/>
          <a:p>
            <a:r>
              <a:rPr lang="ru-RU" dirty="0" smtClean="0"/>
              <a:t>Известные люди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2428868"/>
            <a:ext cx="7772400" cy="257176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Абдель Карим </a:t>
            </a:r>
            <a:r>
              <a:rPr lang="ru-RU" sz="2400" dirty="0" err="1" smtClean="0"/>
              <a:t>Аль-Кабли</a:t>
            </a:r>
            <a:r>
              <a:rPr lang="ru-RU" sz="2400" dirty="0" smtClean="0"/>
              <a:t> (арабский язык: عبد الكريم الكابلي) - суданский певец, поэт, композитор, поэт-песенник и гуманист, известный своими песнями с темами любви, страсти, национализма, суданской культуры и фольклора.</a:t>
            </a:r>
            <a:endParaRPr lang="ru-RU" sz="24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D\Downloads\ооооо\290px-Kharto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00108"/>
            <a:ext cx="5032396" cy="55041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34</TotalTime>
  <Words>341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Судан</vt:lpstr>
      <vt:lpstr>Местоположение</vt:lpstr>
      <vt:lpstr>   Рельеф</vt:lpstr>
      <vt:lpstr>Животный мир</vt:lpstr>
      <vt:lpstr>  Столица</vt:lpstr>
      <vt:lpstr>Крупнейшие города</vt:lpstr>
      <vt:lpstr>Население</vt:lpstr>
      <vt:lpstr>Известные люди</vt:lpstr>
      <vt:lpstr>Презентация PowerPoint</vt:lpstr>
      <vt:lpstr>Полезные ископаемые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Судан</dc:title>
  <dc:creator>D</dc:creator>
  <cp:lastModifiedBy>Елена</cp:lastModifiedBy>
  <cp:revision>6</cp:revision>
  <dcterms:created xsi:type="dcterms:W3CDTF">2018-02-06T16:14:58Z</dcterms:created>
  <dcterms:modified xsi:type="dcterms:W3CDTF">2018-03-01T16:31:15Z</dcterms:modified>
</cp:coreProperties>
</file>