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5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640656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dk2"/>
                </a:solidFill>
              </a:rPr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clck.yandex.ru/redir/nWO_r1F33ck?data=NnBZTWRhdFZKOHQxUjhzSWFYVGhXWkNiVDJ0Mkp4dHVUc05iaXVyWV9hb1VVNWEtQldxOE1seWhJdGhTenEyVE02ZGdFOVlHbEpxdXI2RV9yWDZKLUVaT1Y2cGpMYl9hVUdUT1FsREhObVpnWkRVYThsY2tCcWFTcVJZTjNucm83UTktMWRYZGFuaFZkRFE4UTdmZTFR&amp;b64e=2&amp;sign=df791c19b61cced68321edb8f14b61ea&amp;keyno=17" TargetMode="External"/><Relationship Id="rId13" Type="http://schemas.openxmlformats.org/officeDocument/2006/relationships/hyperlink" Target="https://clck.yandex.ru/redir/nWO_r1F33ck?data=NnBZTWRhdFZKOHRaTENSMFc4S0VQRVBTWWdCOHNVX19GdjduOU9vWWZrclJKREpGc2hZVU84ckRnZ2UxanpZNlhYQnlzVmdrY0QteEt0Ym05SllCMmM4alFZbFpXT0Nfb2dKMUNQeDNvYVVqVkZWeF83TnlpVGtPSHdzNy1Ya0htcjZVQzBERUtTa2lVaU05WGE1QjFn&amp;b64e=2&amp;sign=647e96a59775830f7142c3aafe012be6&amp;keyno=17" TargetMode="External"/><Relationship Id="rId3" Type="http://schemas.openxmlformats.org/officeDocument/2006/relationships/hyperlink" Target="https://clck.yandex.ru/redir/nWO_r1F33ck?data=NnBZTWRhdFZKOHRaTENSMFc4S0VQUG4teVRHeFJYd2JFbTFPN1hQbzVsTEttSng1X2VPb3JETGxQb01XZHprbFZkR1FYY3NiZVl4b21jMkhBTkpYcmlWWk1PRWhiS2tudlVPOU9jdS1Qa1QzMDI3STJ6YzR6dw&amp;b64e=2&amp;sign=c7fb14fc4a1a90a2168abd0d635be0e3&amp;keyno=17" TargetMode="External"/><Relationship Id="rId7" Type="http://schemas.openxmlformats.org/officeDocument/2006/relationships/hyperlink" Target="https://clck.yandex.ru/redir/nWO_r1F33ck?data=NnBZTWRhdFZKOHQxUjhzSWFYVGhXYVpaQzc2TG0takJtc2RGNXJLcXNGUHNBRDc3TjNHX0lSeklra0FYYnJnYkJvenNkdXFHUjJOT0dnczZrdGFsMWVLdzdDNkI2WXlHZzJsOXBIeHVoSWdJQjZMSHBfeUZrWXZVQkxzektXQURyeUFyUkxCX2M4M1ZyZE5uOHBMVGJn&amp;b64e=2&amp;sign=dd5dcfb777ccafe057397a5945f49284&amp;keyno=17" TargetMode="External"/><Relationship Id="rId12" Type="http://schemas.openxmlformats.org/officeDocument/2006/relationships/hyperlink" Target="https://clck.yandex.ru/redir/nWO_r1F33ck?data=NnBZTWRhdFZKOHQxUjhzSWFYVGhXWTZBQmNXNENpUnprcEdFYjZSZ0JmRDlkM2RlS0o0VTBmQjBuZHE3ZDlwVVlYZlQ3SzlsRHhNR3BnVVVtLTNLVlZub2hMcVRHTjZSMFFvU25uQUZmaVozLTZ3RWtqYUNSZlVEaG9BcXpqT0pPUHJISWQ4NnMwVkxzczZCUHRjMEJnSTVPZ3YwcTR0NW8ycDRPZERhT0czLUFDN0lVTU43TEZQNFZYZG1Ib29JYW51aFBvRW9aOXNNOFJ4RUNtdWViRHFjSlFNNVJBQTU&amp;b64e=2&amp;sign=10718cc8ffcd50c502df24c65182c9a3&amp;keyno=17" TargetMode="External"/><Relationship Id="rId17" Type="http://schemas.openxmlformats.org/officeDocument/2006/relationships/hyperlink" Target="https://clck.yandex.ru/redir/nWO_r1F33ck?data=NnBZTWRhdFZKOHQxUjhzSWFYVGhXZUN5cDBTZnRSbVFGNUlfVGdrajE5R3k4SklEdnMtQWdzZTlPQ1l1NF9hR2hvVkozMHVzbGVqT1FtVTRpSXdfS2x3ZHkxb3RtUWphM016VmhBT21hckpkM19VSFpWbTJPZjNDdG11c1hGUXlSS0NXbm5pNW9pWXhsbUVpQzU5YUdhYkVJaFBmZ2RXMA&amp;b64e=2&amp;sign=5499642884528018d2a5ec9981f62a69&amp;keyno=17" TargetMode="External"/><Relationship Id="rId2" Type="http://schemas.openxmlformats.org/officeDocument/2006/relationships/notesSlide" Target="../notesSlides/notesSlide26.xml"/><Relationship Id="rId16" Type="http://schemas.openxmlformats.org/officeDocument/2006/relationships/hyperlink" Target="https://clck.yandex.ru/redir/nWO_r1F33ck?data=NnBZTWRhdFZKOHQxUjhzSWFYVGhXZHlRaXB5X1h3NUVVakNHVTN6SnJvLWdhbE5rYVhsbkRVWVZkUWs1QVRnSDJYVjZ2SG5kWXU3bW91Y3BsWnZFN1JYaGVRVXdHWDBtb0p4bXI2djQzR0xMd0F1dy00UDlsZHU3ZVBGLU5faXR3b2poVEpQcVVqVFlmanh2N3BYc3JwZ0FZUUFNMG9idA&amp;b64e=2&amp;sign=207017f19ac48d33f569f9bf74001c40&amp;keyno=17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lck.yandex.ru/redir/nWO_r1F33ck?data=NnBZTWRhdFZKOHQxUjhzSWFYVGhXV0NlWUlJUm1kbUlXZGhQX2J5UHZIR24xUGRmSUR3aUZhNlhyYk5pNWdyVXhWQlZYNEZaOWNjOXpMQVIxVHp2a1gydEdsWFljaUpOUkUycENzVlBjczZXLWw4RFdmN29KUzhqU2d6MFRsT2RzZzNZdlBXYUxmLTU0WmlHeDVUaVpXTTlDMk9xa083azhweGl2S0J4TGlzVm9xNWtTOGljRzFaSzdUVzBOREpG&amp;b64e=2&amp;sign=da482ffb02c9859e4d3d46502c8b13ac&amp;keyno=17" TargetMode="External"/><Relationship Id="rId11" Type="http://schemas.openxmlformats.org/officeDocument/2006/relationships/hyperlink" Target="https://clck.yandex.ru/redir/nWO_r1F33ck?data=NnBZTWRhdFZKOHQxUjhzSWFYVGhXWDFVbkhBNmJLVHQwMG9EdmhIclV0c0xRNEJBdUJJcjV4MmhqNkZBaXlRenFrMkJKZWIyQ1E5WERSSF9rM2RGZGI5d3h1NDRXLUVlaTdPOUp6V3BkUHBiU3ZrRFFJQi1ockxWS0gwX3Yyajd1c2Vvdlhzdkd3cGtoVTUtTm5TdlRxbTV3MkFac1E3dUVtMFdQb2hiSlNTbERkTnBUaXpDM1pjMGxxUFdPdDRqY05HWHZxd2x0b1BnQnZldzFKZnpEUQ&amp;b64e=2&amp;sign=5b02fde8a9be4e4b85a326f4824ec391&amp;keyno=17" TargetMode="External"/><Relationship Id="rId5" Type="http://schemas.openxmlformats.org/officeDocument/2006/relationships/hyperlink" Target="https://clck.yandex.ru/redir/nWO_r1F33ck?data=NnBZTWRhdFZKOHRaTENSMFc4S0VQRVBTWWdCOHNVX19GdjduOU9vWWZrclJKREpGc2hZVU9femRJSnI3QlppdmM3cE8xSmplVGV1eW1ZRkpvbk5nXy1aWGF2dEZIS2JmRGdTV2VNa0tmU1YxaGhJMUViNnZrcHNlQi1xUEFmeDhyRzRlUEtjeDRIZGFid3BSVkJNNUJMVTgwZVkwdFVtTUYtRWYxbXZ0Q2gteDVDLWlwS3FLN2c&amp;b64e=2&amp;sign=f41e57ecf25e04d2c774200adc6f0328&amp;keyno=17" TargetMode="External"/><Relationship Id="rId15" Type="http://schemas.openxmlformats.org/officeDocument/2006/relationships/hyperlink" Target="https://clck.yandex.ru/redir/nWO_r1F33ck?data=NnBZTWRhdFZKOHRaTENSMFc4S0VQQVZybTBYMjgwTVNIbnFQUFp3dmdBV0lpQUx6WUZMTkxwTlgxQm9OTXR3cUJmaEZyVkVqY2JQa3llaGJwUTd0Z3MxczNGZExHREhrYU1LVW9fR3JUMm9WX2FhQ3FsQmdXVC1Yc3RtUEFfZ0U3V3JPNThmNWp0R2N0YlcxeTJfX0d0X0xfa2NVUy02bGxjLVFlLVpXU1JKcjhpQkF2V2R2dGRNTnp1LVhwaWdCbzZ1ZXF6TG5zSktVY1h1WVdoMUV2VDhaVDBLenZERTdGVU42RE1tOWVtWUg4Z0ZpZVJfMkZaZXBEWVpnLUdrdEphaGlwU05MYzdWNHRFTjMyRV9FeVdwQmhXR3Q2RjUtc3dpYmJBc2hqWXB4SGZza1UwZmRKY2hWLXNYSVZkUVo3bmg1RDQ4MG1Vcw&amp;b64e=2&amp;sign=6bc275114bf6d228fe298d97a364e097&amp;keyno=17" TargetMode="External"/><Relationship Id="rId10" Type="http://schemas.openxmlformats.org/officeDocument/2006/relationships/hyperlink" Target="https://clck.yandex.ru/redir/nWO_r1F33ck?data=NnBZTWRhdFZKOHRaTENSMFc4S0VQQVZybTBYMjgwTVNIbnFQUFp3dmdBV0lpQUx6WUZMTkxwTlgxQm9OTXR3cUhVTUtWT3BKcTlIaGtMelFNOGQ4OGFDc1YtbWZiTFhWM1dlemgtOEhpUnRkYWNRb1pWWi0tdWFNYzFYZ1I4V0ZWdlFOaXpFeG0yVmJGSnhURmptZEtPaVdGd3d4bmJLaVZpTFZUZVF1am9zRWxleTRXZFRTSXlOZWZrbk9Eb2RlVExpV01MTWkyLUJIeXNILUljaGlxZ0ZFLUQ2RllzcTh4ZkUyVm9NdExHdTZtbkppTFJhODdEeFd3cEVWWDhUUzRySjdUM1F3RWVURkdEcE9zcUFVVzYwOVVKUHZJVG1nR05IMkpKN29sc3h4czkyZnZJR1pVSmFJcjlwRldzUEE&amp;b64e=2&amp;sign=58025f7dbed52bcb4be0f556e8ab3eb2&amp;keyno=17" TargetMode="External"/><Relationship Id="rId4" Type="http://schemas.openxmlformats.org/officeDocument/2006/relationships/hyperlink" Target="https://clck.yandex.ru/redir/nWO_r1F33ck?data=NnBZTWRhdFZKOHRaTENSMFc4S0VQQVZybTBYMjgwTVNIbnFQUFp3dmdBV0lpQUx6WUZMTkxwTlgxQm9OTXR3cUJmaEZyVkVqY2JOU0VrNXo3dWpvd0NzRjlvZGVjYVhLSndWMUdtby1YcFFRZzVjeE5NV1Z5Y2IxTlpjbWFzTnJVRGZKQWdsLVp0RFMyRlQ5bTNjWlJtdzUxdTRtaE1FQTN5M0J1bnBZOU9BT0tLQzNld1dPb3pFY3hrN1JWd0diTnRPVExhRTVZdE0&amp;b64e=2&amp;sign=3376696287f65522e39053ca5fae7782&amp;keyno=17" TargetMode="External"/><Relationship Id="rId9" Type="http://schemas.openxmlformats.org/officeDocument/2006/relationships/hyperlink" Target="https://clck.yandex.ru/redir/nWO_r1F33ck?data=NnBZTWRhdFZKOHRaTENSMFc4S0VQT19oZ21Ga3JnNUViMUpYVUpwejRSTjhsYnFRUHpzTVR1N2NlZTFNZWduZGVPTzVCSjZtQllWQTlLdV9yRlBRSllDUURRZVNvcGQzd0JTSmtRTUp1QUt4NWNNNkRkazA2eXRWTXJCVktjQW1qWWM5TW5pRWpFSU54TXhyTUNIUDVR&amp;b64e=2&amp;sign=5d3ec0eb61e4e2f8b791bb63533fc1ac&amp;keyno=17" TargetMode="External"/><Relationship Id="rId14" Type="http://schemas.openxmlformats.org/officeDocument/2006/relationships/hyperlink" Target="https://clck.yandex.ru/redir/nWO_r1F33ck?data=NnBZTWRhdFZKOHQxUjhzSWFYVGhXUnZ6RlltbGxjdFpFZnhYb1VpUWN1ZTZDTi1wMTZISXQzaU5OeEhrOHlncV94ZG5vamJXVnprX2pHVGJONHdNbDNhTnp6SnBuS2xIaE5MbjBXMGJITXNWd1cwWU5JZjJtZE1IQUdqa282V0ZKM2lIbzM0cFhrVQ&amp;b64e=2&amp;sign=40281d849462df4f3ad0062ebddbfc23&amp;keyno=1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477650" y="94575"/>
            <a:ext cx="8520600" cy="11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StamperRg&amp;Bt" pitchFamily="82" charset="-52"/>
              </a:rPr>
              <a:t>Турция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StamperRg&amp;Bt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             </a:t>
            </a:r>
            <a:r>
              <a:rPr lang="ru" b="1" dirty="0"/>
              <a:t>Население</a:t>
            </a:r>
            <a:endParaRPr b="1" dirty="0"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721275" y="1128825"/>
            <a:ext cx="8028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Численность:80 144 878 чел.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Плотность населения - 104.8 человека на квадратный километр.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000000"/>
                </a:solidFill>
              </a:rPr>
              <a:t>Продолжительность жизни:76,9 лет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Прирост населения — 1,16 %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Городское население — 71,5 %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Годовой коэффициент урбанизации — 2,4 %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                                Население</a:t>
            </a:r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106425" y="1152475"/>
            <a:ext cx="903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Национальный состав: турки - 60-75%, курды - 8-12%, крымские татары - 0,5-8%, Зиги - 0,05-5%, Черкесы (Адыги) - 1,5%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Религиозный состав: 99% - мусульмане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Рабочая сила Турции насчитывает приблизительно 29,7 млн человек, обладает высококвалифицированными трудовыми ресурсами.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             </a:t>
            </a:r>
            <a:r>
              <a:rPr lang="ru" b="1" dirty="0"/>
              <a:t>Миграция</a:t>
            </a:r>
            <a:endParaRPr b="1" dirty="0"/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000000"/>
                </a:solidFill>
              </a:rPr>
              <a:t>Турция относится к странам, посылающим трудовые ресурсы.«Эмиграция удовлетворительная, требуется государственное вмешательство с целью ее сохранения»</a:t>
            </a:r>
            <a:endParaRPr sz="2000" b="1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000" b="1">
                <a:solidFill>
                  <a:srgbClr val="000000"/>
                </a:solidFill>
              </a:rPr>
              <a:t>Иммиграционная же политика противоположна:«иммиграция удовлетворительная, требуется государственное вмешательство для ее понижения».</a:t>
            </a:r>
            <a:endParaRPr sz="2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</a:t>
            </a:r>
            <a:r>
              <a:rPr lang="ru" dirty="0">
                <a:solidFill>
                  <a:srgbClr val="FFFFFF"/>
                </a:solidFill>
              </a:rPr>
              <a:t>      </a:t>
            </a:r>
            <a:r>
              <a:rPr lang="ru" b="1" dirty="0">
                <a:solidFill>
                  <a:srgbClr val="FFFFFF"/>
                </a:solidFill>
              </a:rPr>
              <a:t>Промышленность</a:t>
            </a:r>
            <a:endParaRPr b="1" dirty="0">
              <a:solidFill>
                <a:srgbClr val="FFFFFF"/>
              </a:solidFill>
            </a:endParaRP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264400" y="1117000"/>
            <a:ext cx="8520600" cy="34164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highlight>
                  <a:srgbClr val="FFFFFF"/>
                </a:highlight>
              </a:rPr>
              <a:t>Основа промышленности: обрабатывающая(80-82%),  добывающая (10%) и энергетика (8%)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highlight>
                  <a:srgbClr val="FFFFFF"/>
                </a:highlight>
              </a:rPr>
              <a:t>Добывающая промышленность кроме топлива (уголь, нефть) дает железную, медную, свинцово-цинковую и марганцевую руды, пириты, вольфрамовые и молибденовые руды, серу.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highlight>
                  <a:srgbClr val="FFFFFF"/>
                </a:highlight>
              </a:rPr>
              <a:t>Ведутся разработки каменной, озерной и морской соли, асбеста, ртути, сурьмы, селитры.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sz="14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394475" y="903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 b="1">
                <a:solidFill>
                  <a:srgbClr val="FFFFFF"/>
                </a:solidFill>
              </a:rPr>
              <a:t> Отрасли обрабатывающей промышленности:</a:t>
            </a:r>
            <a:endParaRPr sz="1800" b="1"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46" name="Shape 146"/>
          <p:cNvSpPr txBox="1"/>
          <p:nvPr/>
        </p:nvSpPr>
        <p:spPr>
          <a:xfrm>
            <a:off x="462992" y="2905363"/>
            <a:ext cx="19983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FFFFFF"/>
                </a:solidFill>
              </a:rPr>
              <a:t>Текстильная</a:t>
            </a:r>
            <a:endParaRPr sz="1800" b="1" dirty="0">
              <a:solidFill>
                <a:srgbClr val="FFFFFF"/>
              </a:solidFill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3552682" y="2400300"/>
            <a:ext cx="19746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FFFFFF"/>
                </a:solidFill>
              </a:rPr>
              <a:t>Химическая</a:t>
            </a:r>
            <a:endParaRPr sz="1800" b="1" dirty="0">
              <a:solidFill>
                <a:srgbClr val="FFFFFF"/>
              </a:solidFill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6732240" y="2763463"/>
            <a:ext cx="1938900" cy="3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FFFFFF"/>
                </a:solidFill>
              </a:rPr>
              <a:t>Пищевая</a:t>
            </a:r>
            <a:endParaRPr sz="1800" b="1" dirty="0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9541"/>
            <a:ext cx="2565261" cy="2043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922326"/>
            <a:ext cx="2894012" cy="19293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172" y="808187"/>
            <a:ext cx="2579937" cy="182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2258400" y="267650"/>
            <a:ext cx="6798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 b="1" dirty="0">
                <a:solidFill>
                  <a:srgbClr val="000000"/>
                </a:solidFill>
              </a:rPr>
              <a:t>Ч</a:t>
            </a:r>
            <a:r>
              <a:rPr lang="ru" sz="2400" b="1" dirty="0" smtClean="0">
                <a:solidFill>
                  <a:srgbClr val="000000"/>
                </a:solidFill>
              </a:rPr>
              <a:t>ерная </a:t>
            </a:r>
            <a:r>
              <a:rPr lang="ru" sz="2400" b="1" dirty="0">
                <a:solidFill>
                  <a:srgbClr val="000000"/>
                </a:solidFill>
              </a:rPr>
              <a:t>и цветная металлургия</a:t>
            </a:r>
            <a:endParaRPr sz="2400" b="1" dirty="0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590"/>
            <a:ext cx="4572000" cy="34747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220" y="1140723"/>
            <a:ext cx="4620780" cy="346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Промышленность</a:t>
            </a:r>
            <a:endParaRPr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000000"/>
                </a:solidFill>
              </a:rPr>
              <a:t>Выпускается небольшое количество токарных, фрезерных, строгальных и ткацких станков, аппаратов для электрогазовой сварки, паровых котлов, различных прессов и электрооборудования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7734"/>
            <a:ext cx="3819208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532" y="2211710"/>
            <a:ext cx="3348373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311700" y="3622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    </a:t>
            </a:r>
            <a:r>
              <a:rPr lang="ru" b="1" dirty="0">
                <a:solidFill>
                  <a:schemeClr val="accent2"/>
                </a:solidFill>
              </a:rPr>
              <a:t>Сельское хозяйство        </a:t>
            </a:r>
            <a:endParaRPr b="1" dirty="0">
              <a:solidFill>
                <a:schemeClr val="accent2"/>
              </a:solidFill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311700" y="1099650"/>
            <a:ext cx="8520600" cy="34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0000"/>
                </a:solidFill>
              </a:rPr>
              <a:t>Основа сельского хозяйства страны — растениеводство, которое дает 2/3 продукции. Земледелие Турции включает выращивание зерновых, бобовых, овоще-бахчевых и технических культур, а также плодоводство.</a:t>
            </a:r>
            <a:endParaRPr sz="20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0000"/>
                </a:solidFill>
              </a:rPr>
              <a:t>Животноводство экстенсивное, развито в центральной и восточной Анатолии.</a:t>
            </a:r>
            <a:endParaRPr sz="20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000000"/>
                </a:solidFill>
              </a:rPr>
              <a:t>В прибрежных районах Турции население занимается рыболовством. В Измирском, Бурсском, Кайсерийском районах распространено пчеловодство.</a:t>
            </a:r>
            <a:endParaRPr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1AB2A"/>
            </a:gs>
            <a:gs pos="100000">
              <a:srgbClr val="203E13"/>
            </a:gs>
          </a:gsLst>
          <a:lin ang="5400012" scaled="0"/>
        </a:gra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5202250" y="480475"/>
            <a:ext cx="2897400" cy="8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chemeClr val="bg1"/>
                </a:solidFill>
              </a:rPr>
              <a:t>Производство</a:t>
            </a:r>
            <a:r>
              <a:rPr lang="ru" sz="2400" dirty="0"/>
              <a:t> </a:t>
            </a:r>
            <a:endParaRPr sz="2400" dirty="0"/>
          </a:p>
        </p:txBody>
      </p:sp>
      <p:sp>
        <p:nvSpPr>
          <p:cNvPr id="178" name="Shape 178"/>
          <p:cNvSpPr txBox="1"/>
          <p:nvPr/>
        </p:nvSpPr>
        <p:spPr>
          <a:xfrm>
            <a:off x="319250" y="3677300"/>
            <a:ext cx="3369900" cy="9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bg1"/>
                </a:solidFill>
              </a:rPr>
              <a:t>чайной продукции</a:t>
            </a:r>
            <a:endParaRPr sz="240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6" y="699542"/>
            <a:ext cx="4104456" cy="30783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168" y="1707654"/>
            <a:ext cx="4613769" cy="307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311700" y="1848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Транспорт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311700" y="1005050"/>
            <a:ext cx="8520600" cy="31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000000"/>
                </a:solidFill>
              </a:rPr>
              <a:t>Основные виды пассажирского автотранспорта в Турции — это автобусы и маршрутные такси.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23677"/>
            <a:ext cx="3744416" cy="26335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62" y="2067694"/>
            <a:ext cx="3999744" cy="2653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/>
        </p:nvSpPr>
        <p:spPr>
          <a:xfrm>
            <a:off x="1584450" y="352875"/>
            <a:ext cx="2270100" cy="6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/>
              <a:t>Флаг Турции</a:t>
            </a:r>
            <a:endParaRPr sz="2400" b="1"/>
          </a:p>
        </p:txBody>
      </p:sp>
      <p:sp>
        <p:nvSpPr>
          <p:cNvPr id="63" name="Shape 63"/>
          <p:cNvSpPr txBox="1"/>
          <p:nvPr/>
        </p:nvSpPr>
        <p:spPr>
          <a:xfrm>
            <a:off x="6432325" y="118250"/>
            <a:ext cx="2270100" cy="6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/>
              <a:t>Герб Турции</a:t>
            </a:r>
            <a:endParaRPr sz="2400" b="1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" y="1347614"/>
            <a:ext cx="4320725" cy="24736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017" y="1153573"/>
            <a:ext cx="2710715" cy="3487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/>
        </p:nvSpPr>
        <p:spPr>
          <a:xfrm>
            <a:off x="650325" y="177350"/>
            <a:ext cx="30507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/>
              <a:t>Авиатранспорт</a:t>
            </a:r>
            <a:endParaRPr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398025" y="1376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     </a:t>
            </a:r>
            <a:r>
              <a:rPr lang="ru" dirty="0">
                <a:solidFill>
                  <a:srgbClr val="FFFFFF"/>
                </a:solidFill>
              </a:rPr>
              <a:t>       </a:t>
            </a:r>
            <a:r>
              <a:rPr lang="ru" b="1" dirty="0">
                <a:solidFill>
                  <a:srgbClr val="FFFFFF"/>
                </a:solidFill>
              </a:rPr>
              <a:t>Транспорт</a:t>
            </a:r>
            <a:endParaRPr b="1" dirty="0">
              <a:solidFill>
                <a:srgbClr val="FFFFFF"/>
              </a:solidFill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311700" y="7103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</a:rPr>
              <a:t>На 2014 год протяжённость железнодорожной сети составляет 12 тыс. км.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FFFFFF"/>
                </a:solidFill>
              </a:rPr>
              <a:t>Развивается высокоскоростной железнодорожный транспорт.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312" y="1995686"/>
            <a:ext cx="5899008" cy="3008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3149475" y="208525"/>
            <a:ext cx="297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Судоходство</a:t>
            </a:r>
            <a:endParaRPr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                  </a:t>
            </a:r>
            <a:r>
              <a:rPr lang="ru" b="1" dirty="0"/>
              <a:t>Образование</a:t>
            </a:r>
            <a:endParaRPr b="1" dirty="0"/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Сфера высшего образования в Турции представлена несколькими типами учебных заведений: университетами, военными и полицейскими училищами и академиями, высшими школами профессиональной подготовки.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На данный момент на территории Турции функционирует порядка 118 университетов, большая часть из которых является государственными.</a:t>
            </a:r>
            <a:endParaRPr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title"/>
          </p:nvPr>
        </p:nvSpPr>
        <p:spPr>
          <a:xfrm>
            <a:off x="5912050" y="208525"/>
            <a:ext cx="3014700" cy="105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dirty="0"/>
              <a:t>                              </a:t>
            </a:r>
            <a:r>
              <a:rPr lang="ru" b="1" dirty="0"/>
              <a:t>Сфера услуг</a:t>
            </a:r>
            <a:endParaRPr b="1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181650" y="3671000"/>
            <a:ext cx="8520600" cy="9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solidFill>
                  <a:schemeClr val="dk1"/>
                </a:solidFill>
                <a:highlight>
                  <a:srgbClr val="FFFFFF"/>
                </a:highlight>
              </a:rPr>
              <a:t>11 из 100 лучших отелей находятся именно в этой стране. Бесспорно,</a:t>
            </a:r>
            <a:r>
              <a:rPr lang="ru" u="sng">
                <a:solidFill>
                  <a:schemeClr val="dk1"/>
                </a:solidFill>
                <a:highlight>
                  <a:srgbClr val="FFFFFF"/>
                </a:highlight>
              </a:rPr>
              <a:t> туризм</a:t>
            </a:r>
            <a:r>
              <a:rPr lang="ru">
                <a:solidFill>
                  <a:schemeClr val="dk1"/>
                </a:solidFill>
                <a:highlight>
                  <a:srgbClr val="FFFFFF"/>
                </a:highlight>
              </a:rPr>
              <a:t>является самой важной доходной статьёй бюджета Турции.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solidFill>
                  <a:schemeClr val="bg1"/>
                </a:solidFill>
              </a:rPr>
              <a:t>                 Проблемы и пути их решения</a:t>
            </a:r>
            <a:endParaRPr b="1" dirty="0">
              <a:solidFill>
                <a:schemeClr val="bg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8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bg1"/>
                </a:solidFill>
              </a:rPr>
              <a:t>Межэтнические конфликты: проблема обретения курдским народом национальной независимости</a:t>
            </a:r>
            <a:endParaRPr dirty="0">
              <a:solidFill>
                <a:schemeClr val="bg1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bg1"/>
                </a:solidFill>
              </a:rPr>
              <a:t>Энергетический вопрос.Одним из путей решения проблемы энергообеспечения Республики Турция является создание совместных трубопроводов.</a:t>
            </a:r>
            <a:endParaRPr dirty="0">
              <a:solidFill>
                <a:schemeClr val="bg1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dirty="0">
                <a:solidFill>
                  <a:schemeClr val="bg1"/>
                </a:solidFill>
              </a:rPr>
              <a:t>Проблема водоснабжения.Для решения данной проблемы возможны постройки трубопроводов пресной воды в особо засушливые районы не только Турецкой Республики, но и соседних государств, а также транспортировка пресной воды морским путем в труднодоступные или географически обособленные области, такие как Кипр.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3019200" y="54825"/>
            <a:ext cx="31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Список литературы</a:t>
            </a:r>
            <a:endParaRPr sz="2400"/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418100" y="561275"/>
            <a:ext cx="8520600" cy="597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3"/>
              </a:rPr>
              <a:t>https://cyberpedia.su/1x83f8.html</a:t>
            </a:r>
            <a:r>
              <a:rPr lang="ru"/>
              <a:t> </a:t>
            </a:r>
            <a:r>
              <a:rPr lang="ru" sz="1100" u="sng">
                <a:solidFill>
                  <a:srgbClr val="1155CC"/>
                </a:solidFill>
                <a:hlinkClick r:id="rId4"/>
              </a:rPr>
              <a:t>https://ru.wikipedia.org/wiki/Турция</a:t>
            </a:r>
            <a:endParaRPr sz="1100" u="sng">
              <a:solidFill>
                <a:srgbClr val="1155CC"/>
              </a:solidFill>
              <a:hlinkClick r:id="rId4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5"/>
              </a:rPr>
              <a:t>https://geographyofrussia.com/ekonomiko-geograficheskoe-polozhenie-turcii/</a:t>
            </a:r>
            <a:endParaRPr sz="1100" u="sng">
              <a:solidFill>
                <a:srgbClr val="1155CC"/>
              </a:solidFill>
              <a:hlinkClick r:id="rId5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6"/>
              </a:rPr>
              <a:t>http://fb.ru/article/217659/geograficheskoe-polojenie-turtsii-harakteristika-i-otsenka</a:t>
            </a:r>
            <a:endParaRPr sz="1100" u="sng">
              <a:solidFill>
                <a:srgbClr val="1155CC"/>
              </a:solidFill>
              <a:hlinkClick r:id="rId6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7"/>
              </a:rPr>
              <a:t>http://www.best-country.org/asia/turkey/water_source</a:t>
            </a:r>
            <a:r>
              <a:rPr lang="ru"/>
              <a:t> </a:t>
            </a:r>
            <a:r>
              <a:rPr lang="ru" sz="1100" u="sng">
                <a:solidFill>
                  <a:srgbClr val="1155CC"/>
                </a:solidFill>
                <a:hlinkClick r:id="rId8"/>
              </a:rPr>
              <a:t>http://easttime.ru/countries/topics/2/6/44.html</a:t>
            </a:r>
            <a:endParaRPr sz="1100" u="sng">
              <a:solidFill>
                <a:srgbClr val="1155CC"/>
              </a:solidFill>
              <a:hlinkClick r:id="rId8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9"/>
              </a:rPr>
              <a:t>https://otherreferats.allbest.ru/sport/00195205_0.html</a:t>
            </a:r>
            <a:r>
              <a:rPr lang="ru"/>
              <a:t> </a:t>
            </a:r>
            <a:r>
              <a:rPr lang="ru" sz="1100" u="sng">
                <a:solidFill>
                  <a:srgbClr val="1155CC"/>
                </a:solidFill>
                <a:hlinkClick r:id="rId10"/>
              </a:rPr>
              <a:t>https://ru.wikipedia.org/wiki/Население_Турции</a:t>
            </a:r>
            <a:endParaRPr sz="1100" u="sng">
              <a:solidFill>
                <a:srgbClr val="1155CC"/>
              </a:solidFill>
              <a:hlinkClick r:id="rId10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11"/>
              </a:rPr>
              <a:t>http://www.invest.gov.tr/ru-RU/investmentguide/investorsguide/Pages/DemographyAndLaborForces.aspx</a:t>
            </a:r>
            <a:endParaRPr sz="1100" u="sng">
              <a:solidFill>
                <a:srgbClr val="1155CC"/>
              </a:solidFill>
              <a:hlinkClick r:id="rId11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12"/>
              </a:rPr>
              <a:t>http://turkey-info.ru/forum/stati145/mesto-turcii-sfere-mejdunarodnoy-migracii-trudovih-resursov-t3007875.html</a:t>
            </a:r>
            <a:endParaRPr sz="1100" u="sng">
              <a:solidFill>
                <a:srgbClr val="1155CC"/>
              </a:solidFill>
              <a:hlinkClick r:id="rId12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13"/>
              </a:rPr>
              <a:t>https://geographyofrussia.com/promyshlennost-turcii/</a:t>
            </a:r>
            <a:r>
              <a:rPr lang="ru"/>
              <a:t> </a:t>
            </a:r>
            <a:r>
              <a:rPr lang="ru" sz="1100" u="sng">
                <a:solidFill>
                  <a:srgbClr val="1155CC"/>
                </a:solidFill>
                <a:hlinkClick r:id="rId14"/>
              </a:rPr>
              <a:t>http://www.gecont.ru/articles/econ/turkey.htm</a:t>
            </a:r>
            <a:endParaRPr sz="1100" u="sng">
              <a:solidFill>
                <a:srgbClr val="1155CC"/>
              </a:solidFill>
              <a:hlinkClick r:id="rId14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rgbClr val="1155CC"/>
                </a:solidFill>
                <a:hlinkClick r:id="rId15"/>
              </a:rPr>
              <a:t>https://ru.wikipedia.org/wiki/Транспорт_в_Турции</a:t>
            </a:r>
            <a:r>
              <a:rPr lang="ru"/>
              <a:t> </a:t>
            </a:r>
            <a:r>
              <a:rPr lang="ru" sz="1100" u="sng">
                <a:solidFill>
                  <a:srgbClr val="1155CC"/>
                </a:solidFill>
                <a:hlinkClick r:id="rId16"/>
              </a:rPr>
              <a:t>http://diplomabroad.ru/turkey/istema_obrazovaniya_v_turcii/</a:t>
            </a:r>
            <a:endParaRPr sz="1100" u="sng">
              <a:solidFill>
                <a:srgbClr val="1155CC"/>
              </a:solidFill>
              <a:hlinkClick r:id="rId16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00" u="sng">
                <a:solidFill>
                  <a:schemeClr val="hlink"/>
                </a:solidFill>
                <a:hlinkClick r:id="rId17"/>
              </a:rPr>
              <a:t>http://www.rusnauka.com/12.APSN_2007/Economics/20730.doc.htm</a:t>
            </a:r>
            <a:endParaRPr sz="1100" u="sng">
              <a:solidFill>
                <a:schemeClr val="hlink"/>
              </a:solidFill>
              <a:hlinkClick r:id="rId17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u="sng">
              <a:solidFill>
                <a:schemeClr val="hlink"/>
              </a:solidFill>
              <a:hlinkClick r:id="rId17"/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1612350" y="125775"/>
            <a:ext cx="6392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Физико-георафическое положение</a:t>
            </a:r>
            <a:endParaRPr b="1" dirty="0"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187700" y="1065025"/>
            <a:ext cx="7242000" cy="33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</a:t>
            </a:r>
            <a:r>
              <a:rPr lang="ru" b="1" dirty="0">
                <a:solidFill>
                  <a:srgbClr val="000000"/>
                </a:solidFill>
              </a:rPr>
              <a:t>Площадь (включая внутренние водоёмы) составляет 779 452 км²</a:t>
            </a:r>
            <a:endParaRPr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00000"/>
                </a:solidFill>
              </a:rPr>
              <a:t>Протяжённость турецкой территории с запада на восток — 1600 км, с севера на юг — 600 км.</a:t>
            </a:r>
            <a:endParaRPr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b="1" dirty="0">
                <a:solidFill>
                  <a:srgbClr val="000000"/>
                </a:solidFill>
              </a:rPr>
              <a:t>Самая высокая точка – гора Арарат (5137 м).</a:t>
            </a:r>
            <a:endParaRPr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</a:t>
            </a:r>
            <a:r>
              <a:rPr lang="ru" b="1" dirty="0"/>
              <a:t>Экономико-географическое положение</a:t>
            </a:r>
            <a:endParaRPr b="1" dirty="0"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555725" y="1152475"/>
            <a:ext cx="8276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Особенности:</a:t>
            </a:r>
            <a:endParaRPr sz="2400">
              <a:solidFill>
                <a:srgbClr val="000000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1.Приморское положение</a:t>
            </a:r>
            <a:endParaRPr sz="2400">
              <a:solidFill>
                <a:srgbClr val="000000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2.Граничит с 8-ю другими государствами.</a:t>
            </a:r>
            <a:endParaRPr sz="2400">
              <a:solidFill>
                <a:srgbClr val="000000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3.Расположена в двух частях света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4.Расположена на </a:t>
            </a:r>
            <a:r>
              <a:rPr lang="ru" sz="2400" u="sng">
                <a:solidFill>
                  <a:srgbClr val="000000"/>
                </a:solidFill>
              </a:rPr>
              <a:t>перекрестке двух континентов</a:t>
            </a:r>
            <a:endParaRPr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</a:t>
            </a:r>
            <a:r>
              <a:rPr lang="ru" b="1" dirty="0"/>
              <a:t>Политико-географическое положение</a:t>
            </a:r>
            <a:endParaRPr b="1" dirty="0"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1406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Турция является частью крупного тюркоязычного региона, членом военного блока НАТО и кандидатом на вступление в ЕС.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Внешняя политика строится по принципу "без проблем с соседями"</a:t>
            </a:r>
            <a:endParaRPr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Полезные ископаемые</a:t>
            </a:r>
            <a:endParaRPr b="1" dirty="0"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r>
              <a:rPr lang="ru">
                <a:solidFill>
                  <a:srgbClr val="000000"/>
                </a:solidFill>
              </a:rPr>
              <a:t>Более 100 видов полезных ископаемых: </a:t>
            </a: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000000"/>
                </a:solidFill>
              </a:rPr>
              <a:t>каменный и бурый уголь, нефть,железо, свинец, цинк, марганец, ртуть, сурьма, молибден,хромовая руда,залежи вольфрама,медь,селитры, сера, мрамор, поваренная соль.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88" name="Shape 88"/>
          <p:cNvPicPr preferRelativeResize="0"/>
          <p:nvPr/>
        </p:nvPicPr>
        <p:blipFill rotWithShape="1">
          <a:blip r:embed="rId4">
            <a:alphaModFix/>
          </a:blip>
          <a:srcRect l="17470" t="8655" r="17871" b="20452"/>
          <a:stretch/>
        </p:blipFill>
        <p:spPr>
          <a:xfrm>
            <a:off x="110675" y="3022700"/>
            <a:ext cx="2388475" cy="196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4103" y="2848083"/>
            <a:ext cx="2998750" cy="1866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91000" y="76200"/>
            <a:ext cx="2148050" cy="161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9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7800" y="2848075"/>
            <a:ext cx="2491250" cy="179068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4070725" y="4568875"/>
            <a:ext cx="1064100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Железо</a:t>
            </a:r>
            <a:endParaRPr sz="1800"/>
          </a:p>
        </p:txBody>
      </p:sp>
      <p:sp>
        <p:nvSpPr>
          <p:cNvPr id="93" name="Shape 93"/>
          <p:cNvSpPr txBox="1"/>
          <p:nvPr/>
        </p:nvSpPr>
        <p:spPr>
          <a:xfrm>
            <a:off x="5923900" y="201000"/>
            <a:ext cx="8670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Ртуть</a:t>
            </a:r>
            <a:endParaRPr sz="1800"/>
          </a:p>
        </p:txBody>
      </p:sp>
      <p:sp>
        <p:nvSpPr>
          <p:cNvPr id="94" name="Shape 94"/>
          <p:cNvSpPr txBox="1"/>
          <p:nvPr/>
        </p:nvSpPr>
        <p:spPr>
          <a:xfrm>
            <a:off x="6791000" y="4638750"/>
            <a:ext cx="1840500" cy="4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Хромовая руда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/>
        </p:nvSpPr>
        <p:spPr>
          <a:xfrm>
            <a:off x="1241525" y="3559050"/>
            <a:ext cx="3523500" cy="12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800" b="1" dirty="0"/>
              <a:t> </a:t>
            </a:r>
            <a:r>
              <a:rPr lang="ru" sz="2800" b="1" dirty="0">
                <a:solidFill>
                  <a:schemeClr val="bg1"/>
                </a:solidFill>
              </a:rPr>
              <a:t>Водные ресурсы</a:t>
            </a:r>
            <a:endParaRPr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770100" y="338600"/>
            <a:ext cx="1603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FFFFFF"/>
                </a:solidFill>
              </a:rPr>
              <a:t>Почвы</a:t>
            </a:r>
            <a:endParaRPr b="1" dirty="0">
              <a:solidFill>
                <a:srgbClr val="FFFFFF"/>
              </a:solidFill>
            </a:endParaRP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В горах и на землях каменистых плоскогорий - маломощные скелетные.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На выположенных участках плоскогорий -  степные почвы (буроземы и черноземы).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Почвы Средиземноморской области характеризуются средней мощностью и умеренным плодородием.</a:t>
            </a:r>
            <a:endParaRPr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2310000" y="374075"/>
            <a:ext cx="4808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Рекреационные ресурсы</a:t>
            </a:r>
            <a:endParaRPr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692</Words>
  <Application>Microsoft Office PowerPoint</Application>
  <PresentationFormat>Экран (16:9)</PresentationFormat>
  <Paragraphs>86</Paragraphs>
  <Slides>27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Simple Light</vt:lpstr>
      <vt:lpstr>Турция</vt:lpstr>
      <vt:lpstr>Презентация PowerPoint</vt:lpstr>
      <vt:lpstr>Физико-георафическое положение</vt:lpstr>
      <vt:lpstr>         Экономико-географическое положение</vt:lpstr>
      <vt:lpstr>          Политико-географическое положение</vt:lpstr>
      <vt:lpstr>Полезные ископаемые</vt:lpstr>
      <vt:lpstr>Презентация PowerPoint</vt:lpstr>
      <vt:lpstr>Почвы</vt:lpstr>
      <vt:lpstr>Рекреационные ресурсы</vt:lpstr>
      <vt:lpstr>                                 Население</vt:lpstr>
      <vt:lpstr>                                 Население</vt:lpstr>
      <vt:lpstr>                                 Миграция</vt:lpstr>
      <vt:lpstr>                          Промышленность</vt:lpstr>
      <vt:lpstr> Отрасли обрабатывающей промышленности: </vt:lpstr>
      <vt:lpstr>Черная и цветная металлургия</vt:lpstr>
      <vt:lpstr>                           Промышленность</vt:lpstr>
      <vt:lpstr>                        Сельское хозяйство        </vt:lpstr>
      <vt:lpstr>Производство </vt:lpstr>
      <vt:lpstr>                                 Транспорт</vt:lpstr>
      <vt:lpstr>Презентация PowerPoint</vt:lpstr>
      <vt:lpstr>                                Транспорт</vt:lpstr>
      <vt:lpstr>Судоходство</vt:lpstr>
      <vt:lpstr>                             Образование</vt:lpstr>
      <vt:lpstr>                              Сфера услуг  </vt:lpstr>
      <vt:lpstr>                 Проблемы и пути их решения  </vt:lpstr>
      <vt:lpstr>Список литературы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Турция</dc:title>
  <dc:creator>Елена</dc:creator>
  <cp:lastModifiedBy>Елена</cp:lastModifiedBy>
  <cp:revision>4</cp:revision>
  <dcterms:modified xsi:type="dcterms:W3CDTF">2018-02-11T13:00:40Z</dcterms:modified>
</cp:coreProperties>
</file>