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57" r:id="rId7"/>
    <p:sldId id="263" r:id="rId8"/>
    <p:sldId id="261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95A2"/>
    <a:srgbClr val="4FCCDD"/>
    <a:srgbClr val="E62C00"/>
    <a:srgbClr val="E22B00"/>
    <a:srgbClr val="FFFF11"/>
    <a:srgbClr val="FFAFFF"/>
    <a:srgbClr val="53B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32860-C3C5-4685-84E5-96995457DC6F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B470-772A-4365-AED5-5254732DD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nimacity.ru/sites/default/files/blog/45757/13-173_1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428604"/>
            <a:ext cx="4451386" cy="1285884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FFA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Япония</a:t>
            </a:r>
            <a:endParaRPr lang="ru-RU" sz="8000" b="1" i="1" dirty="0">
              <a:solidFill>
                <a:srgbClr val="FFA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900igr.net/up/datas/78978/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4578" name="Picture 2" descr="http://kurspresent.ru/uploads/3d-figures/mini/2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214290"/>
            <a:ext cx="914400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3.infourok.ru/uploads/ex/0ad8/00048b2f-10c96568/1/img22.jpg"/>
          <p:cNvPicPr>
            <a:picLocks noChangeAspect="1" noChangeArrowheads="1"/>
          </p:cNvPicPr>
          <p:nvPr/>
        </p:nvPicPr>
        <p:blipFill>
          <a:blip r:embed="rId2">
            <a:lum bright="-12000" contrast="-14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</a:rPr>
              <a:t>Сельское хозяйство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solidFill>
                  <a:schemeClr val="bg1"/>
                </a:solidFill>
              </a:rPr>
              <a:t>Сельскохозяйственные угодья более чем скромные – 13% всех земель пригодны для обработки. Для сельского хозяйства Японии характерно преобладание растениеводства, которое даёт почти 2/3 продукции сельского хозяйства. Важнейшей зерновой культурой Японии является рис, развито так­же овощеводство, садоводство. По производству мандаринов Япония занимает 1 место в мире. Огромную роль в экономике страны, в жизни и питании населения играет рыболовство. Япония — один из мировых лидеров по улову рыбы и добыче морепродуктов.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bigpicture.ru/wp-content/uploads/2017/04/fcea20b2-bcb2-46f5-8195-5305317c6e08-2060x12361.jpeg"/>
          <p:cNvPicPr>
            <a:picLocks noChangeAspect="1" noChangeArrowheads="1"/>
          </p:cNvPicPr>
          <p:nvPr/>
        </p:nvPicPr>
        <p:blipFill>
          <a:blip r:embed="rId2">
            <a:lum bright="-12000" contrast="-1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2230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</a:rPr>
              <a:t>Сфера услуг</a:t>
            </a:r>
          </a:p>
          <a:p>
            <a:pPr>
              <a:buNone/>
            </a:pPr>
            <a:r>
              <a:rPr lang="ru-RU" sz="2600" dirty="0" smtClean="0"/>
              <a:t>    </a:t>
            </a:r>
            <a:r>
              <a:rPr lang="ru-RU" sz="2600" dirty="0" smtClean="0">
                <a:solidFill>
                  <a:schemeClr val="bg1"/>
                </a:solidFill>
              </a:rPr>
              <a:t>Япония располагает высококвалифицированной, хорошо подготовленной к практической деятельности трудоспособной рабочей силой. В настоящее время Япония по данным Всемирной Торговой организации занимает третью позицию в мире по экспорту товаров (около 7,2% от мирового экспорта в стоимостном выражении) и пятое место по импорту (5% от мирового импорта).</a:t>
            </a:r>
          </a:p>
          <a:p>
            <a:pPr>
              <a:buNone/>
            </a:pPr>
            <a:r>
              <a:rPr lang="ru-RU" sz="2600" dirty="0" smtClean="0">
                <a:solidFill>
                  <a:schemeClr val="bg1"/>
                </a:solidFill>
              </a:rPr>
              <a:t>   Особо следует отметить развитие торговли, финансовых и банковских услуг. Большую значимость имеют деловые услуги, связанные с обслуживанием производства: консалтинг, инжиниринг, маркетинг.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www.nippon.com/en/files/a03101_main.jpg"/>
          <p:cNvPicPr>
            <a:picLocks noChangeAspect="1" noChangeArrowheads="1"/>
          </p:cNvPicPr>
          <p:nvPr/>
        </p:nvPicPr>
        <p:blipFill>
          <a:blip r:embed="rId2">
            <a:lum bright="-7000" contrast="-7000"/>
          </a:blip>
          <a:srcRect/>
          <a:stretch>
            <a:fillRect/>
          </a:stretch>
        </p:blipFill>
        <p:spPr bwMode="auto">
          <a:xfrm>
            <a:off x="2381260" y="4000504"/>
            <a:ext cx="6762740" cy="2857496"/>
          </a:xfrm>
          <a:prstGeom prst="rect">
            <a:avLst/>
          </a:prstGeom>
          <a:noFill/>
        </p:spPr>
      </p:pic>
      <p:pic>
        <p:nvPicPr>
          <p:cNvPr id="26632" name="Picture 8" descr="http://www.abc.net.au/reslib/201103/r732922_5925338.jpg"/>
          <p:cNvPicPr>
            <a:picLocks noChangeAspect="1" noChangeArrowheads="1"/>
          </p:cNvPicPr>
          <p:nvPr/>
        </p:nvPicPr>
        <p:blipFill>
          <a:blip r:embed="rId3">
            <a:lum bright="-13000" contrast="-13000"/>
          </a:blip>
          <a:srcRect/>
          <a:stretch>
            <a:fillRect/>
          </a:stretch>
        </p:blipFill>
        <p:spPr bwMode="auto">
          <a:xfrm>
            <a:off x="0" y="2763352"/>
            <a:ext cx="3071802" cy="4094648"/>
          </a:xfrm>
          <a:prstGeom prst="rect">
            <a:avLst/>
          </a:prstGeom>
          <a:noFill/>
        </p:spPr>
      </p:pic>
      <p:pic>
        <p:nvPicPr>
          <p:cNvPr id="26630" name="Picture 6" descr="http://www.haz.de/var/storage/images/haz/nachrichten/medien/uebersicht/kinder-mit-erdbeben-bildern-nicht-allein-lassen/11761891-1-ger-DE/Kinder-mit-Erdbeben-Bildern-nicht-allein-lassen_pdaArticleWide.jpg"/>
          <p:cNvPicPr>
            <a:picLocks noChangeAspect="1" noChangeArrowheads="1"/>
          </p:cNvPicPr>
          <p:nvPr/>
        </p:nvPicPr>
        <p:blipFill>
          <a:blip r:embed="rId4">
            <a:lum bright="-13000" contrast="-13000"/>
          </a:blip>
          <a:srcRect/>
          <a:stretch>
            <a:fillRect/>
          </a:stretch>
        </p:blipFill>
        <p:spPr bwMode="auto">
          <a:xfrm>
            <a:off x="4143372" y="0"/>
            <a:ext cx="5000628" cy="3429000"/>
          </a:xfrm>
          <a:prstGeom prst="rect">
            <a:avLst/>
          </a:prstGeom>
          <a:noFill/>
        </p:spPr>
      </p:pic>
      <p:pic>
        <p:nvPicPr>
          <p:cNvPr id="26628" name="Picture 4" descr="https://phototass4.cdnvideo.ru/width/744_b12f2926/tass/m2/uploads/i/20160416/4229665.jpg"/>
          <p:cNvPicPr>
            <a:picLocks noChangeAspect="1" noChangeArrowheads="1"/>
          </p:cNvPicPr>
          <p:nvPr/>
        </p:nvPicPr>
        <p:blipFill>
          <a:blip r:embed="rId5">
            <a:lum bright="-13000" contrast="-13000"/>
          </a:blip>
          <a:srcRect/>
          <a:stretch>
            <a:fillRect/>
          </a:stretch>
        </p:blipFill>
        <p:spPr bwMode="auto">
          <a:xfrm>
            <a:off x="0" y="0"/>
            <a:ext cx="4558841" cy="29289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Проблемы страны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Япония – островное государство, где существует постоянная опасность землетрясений и цунами. Как показала авария на АЭС </a:t>
            </a:r>
            <a:r>
              <a:rPr lang="ru-RU" dirty="0" err="1" smtClean="0">
                <a:solidFill>
                  <a:schemeClr val="bg1"/>
                </a:solidFill>
              </a:rPr>
              <a:t>Фукусима</a:t>
            </a:r>
            <a:r>
              <a:rPr lang="ru-RU" dirty="0" smtClean="0">
                <a:solidFill>
                  <a:schemeClr val="bg1"/>
                </a:solidFill>
              </a:rPr>
              <a:t>, последствиями могут быть не только разрушенные города, но и искалеченные людские судьбы.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Кроме того общая экологическая ситуация не слишком благополучна. Особенно остро стоит вопрос о загрязнении земель, водоемов и атмосферы бытовыми и производственными отходами, повышенным уровнем шума, вибрации и т.д. Также с развитием технического прогресса возросла опасность таких явлений как радиоактивное, электронное излучение.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Внешне благополучная японская экономика, как впрочем, и любая другая имеет свои слабые стороны. Одна из них – это старение нации. Да, это не только демографическая и социальная проблема: сокращение числа трудоспособного населения приводит к снижению производительности труда и, соответственно, негативно влияет на темпы экономического роста.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dealog.co.nz/media/VERSIONS/articles/2016/09/employment_1200x1200.jpg"/>
          <p:cNvPicPr>
            <a:picLocks noChangeAspect="1" noChangeArrowheads="1"/>
          </p:cNvPicPr>
          <p:nvPr/>
        </p:nvPicPr>
        <p:blipFill>
          <a:blip r:embed="rId2"/>
          <a:srcRect b="14130"/>
          <a:stretch>
            <a:fillRect/>
          </a:stretch>
        </p:blipFill>
        <p:spPr bwMode="auto">
          <a:xfrm>
            <a:off x="-1" y="0"/>
            <a:ext cx="9117601" cy="6858000"/>
          </a:xfrm>
          <a:prstGeom prst="rect">
            <a:avLst/>
          </a:prstGeom>
          <a:noFill/>
        </p:spPr>
      </p:pic>
      <p:pic>
        <p:nvPicPr>
          <p:cNvPr id="4" name="Picture 2" descr="https://insdrcdn.com/media/attachments/5/bd/9e0ff2bd5__750x0__q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43050"/>
            <a:ext cx="8286776" cy="50494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1.gagtime.ru/2015/09/000220cc270cb31605368d800d2e15a73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Mistral" pitchFamily="66" charset="0"/>
              </a:rPr>
              <a:t>Список используемых ресурсов</a:t>
            </a:r>
            <a:endParaRPr lang="ru-RU" dirty="0">
              <a:solidFill>
                <a:schemeClr val="bg1"/>
              </a:solidFill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u="sng" dirty="0" smtClean="0">
                <a:solidFill>
                  <a:schemeClr val="bg1"/>
                </a:solidFill>
              </a:rPr>
              <a:t>http://www.yaklass.ru/materiali?mode=cht&amp;chtid=250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u="sng" dirty="0" smtClean="0">
                <a:solidFill>
                  <a:schemeClr val="bg1"/>
                </a:solidFill>
              </a:rPr>
              <a:t>http://wayofasia.ru/articles/yaponiya/14-ekonomika-yaponii/67-economiko-geografi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u="sng" dirty="0" smtClean="0">
                <a:solidFill>
                  <a:schemeClr val="bg1"/>
                </a:solidFill>
              </a:rPr>
              <a:t>http://kursak.net/yaponiya-geograficheskoe-polozhenie/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</a:t>
            </a:r>
            <a:r>
              <a:rPr lang="ru-RU" sz="2000" u="sng" dirty="0" smtClean="0">
                <a:solidFill>
                  <a:schemeClr val="bg1"/>
                </a:solidFill>
              </a:rPr>
              <a:t>http://fb.ru/article/272208/prirodnyie-usloviya-yaponii-prirodnyie-resursyi-yaponii-tablitsa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u="sng" dirty="0" smtClean="0">
                <a:solidFill>
                  <a:schemeClr val="bg1"/>
                </a:solidFill>
              </a:rPr>
              <a:t>http://fb.ru/article/2691/selskoe-hozyaystvo-yaponii-osobennosti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9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ssets1.bmstatic.com/assets/bookshelves-covers/8c/9a/d6670bfbb2381f8a98eeabda76750478-RBQMdpgA-ip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2296" cy="51196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istral" pitchFamily="66" charset="0"/>
                <a:cs typeface="Aharoni" pitchFamily="2" charset="-79"/>
              </a:rPr>
              <a:t>Визитная карточка Японии</a:t>
            </a:r>
            <a:endParaRPr lang="ru-RU" b="1" dirty="0">
              <a:latin typeface="Mistral" pitchFamily="66" charset="0"/>
              <a:cs typeface="Aharoni" pitchFamily="2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00108"/>
            <a:ext cx="4572000" cy="5857892"/>
          </a:xfrm>
          <a:prstGeom prst="rect">
            <a:avLst/>
          </a:prstGeom>
          <a:solidFill>
            <a:srgbClr val="53BD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000108"/>
            <a:ext cx="4572000" cy="5857892"/>
          </a:xfrm>
          <a:prstGeom prst="rect">
            <a:avLst/>
          </a:prstGeom>
          <a:solidFill>
            <a:srgbClr val="FFA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://www.2fons.ru/pic/201407/1024x768/2fons.ru-44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3714776" cy="27860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1538" y="485776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Флаг Японии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5364" name="Picture 4" descr="Гора Фудзияма в Япон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8"/>
            <a:ext cx="3747698" cy="278608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5008" y="4929198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  <a:cs typeface="Aharoni" pitchFamily="2" charset="-79"/>
              </a:rPr>
              <a:t>Гора Фудзияма</a:t>
            </a:r>
            <a:endParaRPr lang="ru-RU" sz="2400" dirty="0">
              <a:latin typeface="Comic Sans MS" pitchFamily="66" charset="0"/>
              <a:cs typeface="Aharoni" pitchFamily="2" charset="-79"/>
            </a:endParaRPr>
          </a:p>
        </p:txBody>
      </p:sp>
      <p:pic>
        <p:nvPicPr>
          <p:cNvPr id="9218" name="Picture 2" descr="http://vs-tur.ru/assets/images/chelove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952888"/>
            <a:ext cx="2091681" cy="29051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lipart-library.com/image_gallery2/Japan-Flag-PNG.pn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Флаг Японии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Государственный флаг Японии знаком практически каждому, лаконичный дизайн с изображением красного круга на фоне белого полотна олицетворяет восход солнца.</a:t>
            </a:r>
            <a:br>
              <a:rPr lang="ru-RU" dirty="0" smtClean="0"/>
            </a:br>
            <a:r>
              <a:rPr lang="ru-RU" dirty="0" smtClean="0"/>
              <a:t> Флаг Японии имеет два официальных названия – </a:t>
            </a:r>
            <a:r>
              <a:rPr lang="ru-RU" dirty="0" err="1" smtClean="0"/>
              <a:t>Хиномару</a:t>
            </a:r>
            <a:r>
              <a:rPr lang="ru-RU" dirty="0" smtClean="0"/>
              <a:t>, что в переводе с японского означает «солнечный диск» и </a:t>
            </a:r>
            <a:r>
              <a:rPr lang="ru-RU" dirty="0" err="1" smtClean="0"/>
              <a:t>Ниссёки</a:t>
            </a:r>
            <a:r>
              <a:rPr lang="ru-RU" dirty="0" smtClean="0"/>
              <a:t>, имеющий дословный перевод – «солнечный флаг». </a:t>
            </a:r>
            <a:br>
              <a:rPr lang="ru-RU" dirty="0" smtClean="0"/>
            </a:br>
            <a:r>
              <a:rPr lang="ru-RU" dirty="0" smtClean="0"/>
              <a:t> При формировании уже привычной всем символики сказался, конечно, и тот факт, что Япония является самой восточной страной. В древнем мире верили, что утром солнце рождается на востоке, впервые в среде азиатских стран отождествление Японии с восходом солнца зародилось в Древнем Китае. Сами же японцы были глубоко уверены в том, что император не кто иной, как потомок богини солнца.</a:t>
            </a:r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v3wall.com/wallpaper/1366_768/1005/1366_768_20100517121220164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85" y="928670"/>
            <a:ext cx="9148485" cy="59293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Гора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Фудзияма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28802"/>
            <a:ext cx="8715436" cy="482919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Высота самой большой горы во всей Стране восходящего солнца, которая является еще и действующим вулканом, составляет почти 3 800 метров (3776 м.).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Гора имеет почти идеальные конические очертания и считается священной, служит объектом туризма, а также религиозного паломничества буддистского и синтоистского культов. </a:t>
            </a:r>
            <a:r>
              <a:rPr lang="ru-RU" dirty="0" err="1" smtClean="0">
                <a:solidFill>
                  <a:schemeClr val="bg1"/>
                </a:solidFill>
              </a:rPr>
              <a:t>Фудзи</a:t>
            </a:r>
            <a:r>
              <a:rPr lang="ru-RU" dirty="0" smtClean="0">
                <a:solidFill>
                  <a:schemeClr val="bg1"/>
                </a:solidFill>
              </a:rPr>
              <a:t> на протяжении веков являлась популярной темой в японском искусстве.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Однако современные геологи и исследователи вулканов говорят о том, что опасаться извержения Фудзиямы в ближайшее время не стоит. Вулкан, в недрах которого, согласно древним поверьям обитают души мертвых, спит уже с 1708-го года.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 descr="https://rusk.ru/images/2010/18164.jpg"/>
          <p:cNvPicPr>
            <a:picLocks noChangeAspect="1" noChangeArrowheads="1"/>
          </p:cNvPicPr>
          <p:nvPr/>
        </p:nvPicPr>
        <p:blipFill>
          <a:blip r:embed="rId2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64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715436" cy="335758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Япония – страна-архипелаг, расположенная на четырёх крупных (Хонсю, Хоккайдо, Кюсю и </a:t>
            </a:r>
            <a:r>
              <a:rPr lang="ru-RU" sz="2800" dirty="0" err="1" smtClean="0"/>
              <a:t>Сикоку</a:t>
            </a:r>
            <a:r>
              <a:rPr lang="ru-RU" sz="2800" dirty="0" smtClean="0"/>
              <a:t>) </a:t>
            </a:r>
            <a:r>
              <a:rPr lang="ru-RU" sz="2800" dirty="0" err="1" smtClean="0"/>
              <a:t>и</a:t>
            </a:r>
            <a:r>
              <a:rPr lang="ru-RU" sz="2800" dirty="0" smtClean="0"/>
              <a:t> почти 6 тыс. мелких островов. Вся территория Японии составляет 377, 855 тысячи квадратных километров. Суша занимает 374 744 км². Весь рельеф страны в основном гористый, поэтому тут много потухших и действующих вулканов. </a:t>
            </a:r>
            <a:endParaRPr lang="ru-RU" dirty="0"/>
          </a:p>
        </p:txBody>
      </p:sp>
      <p:pic>
        <p:nvPicPr>
          <p:cNvPr id="6" name="Picture 2" descr="C:\Users\Люба\Desktop\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311704"/>
            <a:ext cx="2928925" cy="3546296"/>
          </a:xfrm>
          <a:prstGeom prst="rect">
            <a:avLst/>
          </a:prstGeom>
          <a:noFill/>
        </p:spPr>
      </p:pic>
      <p:pic>
        <p:nvPicPr>
          <p:cNvPr id="19459" name="Picture 3" descr="C:\Users\Люба\Desktop\002.jpg"/>
          <p:cNvPicPr>
            <a:picLocks noChangeAspect="1" noChangeArrowheads="1"/>
          </p:cNvPicPr>
          <p:nvPr/>
        </p:nvPicPr>
        <p:blipFill>
          <a:blip r:embed="rId4"/>
          <a:srcRect l="19277" t="19679"/>
          <a:stretch>
            <a:fillRect/>
          </a:stretch>
        </p:blipFill>
        <p:spPr bwMode="auto">
          <a:xfrm>
            <a:off x="1000100" y="642918"/>
            <a:ext cx="7369511" cy="5499635"/>
          </a:xfrm>
          <a:prstGeom prst="rect">
            <a:avLst/>
          </a:prstGeom>
          <a:noFill/>
        </p:spPr>
      </p:pic>
      <p:pic>
        <p:nvPicPr>
          <p:cNvPr id="7" name="Picture 12" descr="http://kartinki-vernisazh.ru/_ph/170/2/15149336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5429250"/>
            <a:ext cx="1009650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"/>
          <a:ext cx="9144000" cy="693283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  <a:gridCol w="3048000"/>
              </a:tblGrid>
              <a:tr h="374987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Пример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Применение</a:t>
                      </a:r>
                      <a:endParaRPr lang="ru-RU" dirty="0"/>
                    </a:p>
                  </a:txBody>
                  <a:tcPr/>
                </a:tc>
              </a:tr>
              <a:tr h="628645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Лесные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смешанные, тропические, субтропические, хвойные леса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деревообработка, экспорт</a:t>
                      </a:r>
                      <a:endParaRPr lang="ru-RU" sz="1550" dirty="0"/>
                    </a:p>
                  </a:txBody>
                  <a:tcPr/>
                </a:tc>
              </a:tr>
              <a:tr h="1009389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Водные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горные реки (</a:t>
                      </a:r>
                      <a:r>
                        <a:rPr lang="ru-RU" sz="1550" kern="1200" dirty="0" err="1" smtClean="0"/>
                        <a:t>Синано</a:t>
                      </a:r>
                      <a:r>
                        <a:rPr lang="ru-RU" sz="1550" kern="1200" dirty="0" smtClean="0"/>
                        <a:t>, Тоне, </a:t>
                      </a:r>
                      <a:r>
                        <a:rPr lang="ru-RU" sz="1550" kern="1200" dirty="0" err="1" smtClean="0"/>
                        <a:t>Мими</a:t>
                      </a:r>
                      <a:r>
                        <a:rPr lang="ru-RU" sz="1550" kern="1200" dirty="0" smtClean="0"/>
                        <a:t>, </a:t>
                      </a:r>
                      <a:r>
                        <a:rPr lang="ru-RU" sz="1550" kern="1200" dirty="0" err="1" smtClean="0"/>
                        <a:t>Гокасе</a:t>
                      </a:r>
                      <a:r>
                        <a:rPr lang="ru-RU" sz="1550" kern="1200" dirty="0" smtClean="0"/>
                        <a:t>, </a:t>
                      </a:r>
                      <a:r>
                        <a:rPr lang="ru-RU" sz="1550" kern="1200" dirty="0" err="1" smtClean="0"/>
                        <a:t>Йосино</a:t>
                      </a:r>
                      <a:r>
                        <a:rPr lang="ru-RU" sz="1550" kern="1200" dirty="0" smtClean="0"/>
                        <a:t>, </a:t>
                      </a:r>
                      <a:r>
                        <a:rPr lang="ru-RU" sz="1550" kern="1200" dirty="0" err="1" smtClean="0"/>
                        <a:t>Тигуко</a:t>
                      </a:r>
                      <a:r>
                        <a:rPr lang="ru-RU" sz="1550" kern="1200" dirty="0" smtClean="0"/>
                        <a:t>), глубоководные и мелководные озера 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гидроэнергия, орошение, бытовое водоснабжение</a:t>
                      </a:r>
                      <a:endParaRPr lang="ru-RU" sz="1550" dirty="0"/>
                    </a:p>
                  </a:txBody>
                  <a:tcPr/>
                </a:tc>
              </a:tr>
              <a:tr h="1009389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Почвы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красноземы, желтозёмы, бурые почвы, торфянистые, слабоподзолистые, наносные почвы 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возделывание риса и других зерновых (пшеница, кукуруза, ячмень), </a:t>
                      </a:r>
                      <a:r>
                        <a:rPr lang="ru-RU" sz="1550" dirty="0" err="1" smtClean="0"/>
                        <a:t>плодоовощеводство</a:t>
                      </a:r>
                      <a:endParaRPr lang="ru-RU" sz="1550" dirty="0"/>
                    </a:p>
                  </a:txBody>
                  <a:tcPr/>
                </a:tc>
              </a:tr>
              <a:tr h="1065656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Биологические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260 видов млекопитающих, 700 видов птиц, 100 видов пресмыкающихся, 600 видов рыб, больше 1000 видов моллюсков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рыбный промысел, вылов крабов, устриц, креветок</a:t>
                      </a:r>
                      <a:endParaRPr lang="ru-RU" sz="1550" dirty="0"/>
                    </a:p>
                  </a:txBody>
                  <a:tcPr/>
                </a:tc>
              </a:tr>
              <a:tr h="1738504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Полезные ископаемые (используются в основном с вместе с импортированным сырьем)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большое количество: известняк, песок, доломит, пирит, йод; небольшое: каменный уголь, железная руда, никель, свинец, золото, серебро, литий, вольфрам, медь, олово, молибден, ртуть, марганец, барит, хром и др.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промышленность (металлургия, машиностроение, химическая);</a:t>
                      </a:r>
                    </a:p>
                    <a:p>
                      <a:endParaRPr lang="ru-RU" sz="1550" dirty="0" smtClean="0"/>
                    </a:p>
                    <a:p>
                      <a:r>
                        <a:rPr lang="ru-RU" sz="1550" dirty="0" smtClean="0"/>
                        <a:t>энергетика</a:t>
                      </a:r>
                      <a:endParaRPr lang="ru-RU" sz="1550" dirty="0"/>
                    </a:p>
                  </a:txBody>
                  <a:tcPr/>
                </a:tc>
              </a:tr>
              <a:tr h="602821"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Энергетические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морские волны, ветры, реки, солнечные дни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kern="1200" dirty="0" smtClean="0"/>
                        <a:t>альтернативная энергетика</a:t>
                      </a:r>
                      <a:endParaRPr lang="ru-RU" sz="155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k1.picdn.net/shutterstock/videos/1142041/thumb/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515154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5721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Численность населения Японии немного превышает 124 млн. человек, что обеспечивает Японии место в десятке крупнейших стран мира. Однако темпы естественного прироста весьма низкие, и численность населения можно считать практически неизменной. Средняя продолжительность жизни в стране превышает 80 лет.</a:t>
            </a:r>
          </a:p>
          <a:p>
            <a:r>
              <a:rPr lang="ru-RU" dirty="0" smtClean="0"/>
              <a:t>Японцы составляют 99% населения. </a:t>
            </a:r>
          </a:p>
          <a:p>
            <a:r>
              <a:rPr lang="ru-RU" dirty="0" smtClean="0"/>
              <a:t>Две религии: синтоизм, национальная религия Японии, и буддизм, пришедший из Китая.</a:t>
            </a:r>
          </a:p>
          <a:p>
            <a:r>
              <a:rPr lang="ru-RU" dirty="0" smtClean="0"/>
              <a:t>Япония обладает огромным населением и, следовательно, отличается высокой плотностью населения, почти в десять раз выше среднемирового уровня, и составляет почти 350 чел./км2. </a:t>
            </a:r>
          </a:p>
          <a:p>
            <a:r>
              <a:rPr lang="ru-RU" dirty="0" smtClean="0"/>
              <a:t>Уровень урбанизации в Японии 77%. В стране 12 городов-миллионеров.</a:t>
            </a:r>
          </a:p>
          <a:p>
            <a:r>
              <a:rPr lang="ru-RU" dirty="0" smtClean="0"/>
              <a:t>Три крупнейшие городские агломерации Японии: Токио, </a:t>
            </a:r>
            <a:r>
              <a:rPr lang="ru-RU" dirty="0" err="1" smtClean="0"/>
              <a:t>Нагоя</a:t>
            </a:r>
            <a:r>
              <a:rPr lang="ru-RU" dirty="0" smtClean="0"/>
              <a:t> и Осака.</a:t>
            </a:r>
          </a:p>
        </p:txBody>
      </p:sp>
      <p:pic>
        <p:nvPicPr>
          <p:cNvPr id="4098" name="Picture 2" descr="https://3.bp.blogspot.com/-ALPDf3VBclU/WeS8KLQ8dSI/AAAAAAAAB5M/z1UjEtm4BaAZW7QLpvLetTpoX_KM_YM-wCLcBGAs/s1600/Platzhalter%2BJubel%2B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929198"/>
            <a:ext cx="2349903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cn15.nevsedoma.com.ua/photo/639/116_files/abf678072950b55a8ea2e992431f56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"/>
            <a:ext cx="9144000" cy="6857998"/>
          </a:xfrm>
          <a:prstGeom prst="rect">
            <a:avLst/>
          </a:prstGeom>
          <a:noFill/>
        </p:spPr>
      </p:pic>
      <p:pic>
        <p:nvPicPr>
          <p:cNvPr id="2050" name="Picture 2" descr="http://mypresentation.ru/documents/494408a0bc2e8201e4a5d1a3acbd3e97/img12.jpg"/>
          <p:cNvPicPr>
            <a:picLocks noChangeAspect="1" noChangeArrowheads="1"/>
          </p:cNvPicPr>
          <p:nvPr/>
        </p:nvPicPr>
        <p:blipFill>
          <a:blip r:embed="rId3"/>
          <a:srcRect l="51563" t="48750" r="2499" b="3749"/>
          <a:stretch>
            <a:fillRect/>
          </a:stretch>
        </p:blipFill>
        <p:spPr bwMode="auto">
          <a:xfrm>
            <a:off x="4500562" y="142852"/>
            <a:ext cx="4500594" cy="3490257"/>
          </a:xfrm>
          <a:prstGeom prst="rect">
            <a:avLst/>
          </a:prstGeom>
          <a:noFill/>
        </p:spPr>
      </p:pic>
      <p:pic>
        <p:nvPicPr>
          <p:cNvPr id="2052" name="Picture 4" descr="http://mypresentation.ru/documents/494408a0bc2e8201e4a5d1a3acbd3e97/img12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 l="3750" t="48750" r="54062" b="3749"/>
          <a:stretch>
            <a:fillRect/>
          </a:stretch>
        </p:blipFill>
        <p:spPr bwMode="auto">
          <a:xfrm>
            <a:off x="142844" y="142852"/>
            <a:ext cx="4145284" cy="35004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</p:pic>
      <p:pic>
        <p:nvPicPr>
          <p:cNvPr id="2056" name="Picture 8" descr="http://www.moi-slovari.ru/images/slovari/149/0_00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752850"/>
            <a:ext cx="7620000" cy="3105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soko.ru/_pu/181/08369827.jpg"/>
          <p:cNvPicPr>
            <a:picLocks noChangeAspect="1" noChangeArrowheads="1"/>
          </p:cNvPicPr>
          <p:nvPr/>
        </p:nvPicPr>
        <p:blipFill>
          <a:blip r:embed="rId2">
            <a:lum bright="-21000" contrast="-1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Хозяйство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715436" cy="550072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Промышленность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Для японской промышленности к настоящему времени характерно сокращение доли тяжелых и добывающих отраслей и активный рост наукоемкого производства. Особое значение для страны имеют такие высокотехнологичные наукоемкие производства как изготовление роботов, станков с ЧПУ, микросхем, телекоммуникационное производство, аэрокосмическая индустрия. Япония заслуженно считается признанным мировым лидером по производству прикладных технологий гражданского назначения. Особо следует отметить развитие технологий, улучшающих экологическую обстановку.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809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Япония</vt:lpstr>
      <vt:lpstr>Визитная карточка Японии</vt:lpstr>
      <vt:lpstr>Флаг Японии</vt:lpstr>
      <vt:lpstr>Гора  Фудзияма</vt:lpstr>
      <vt:lpstr>Географическое положение</vt:lpstr>
      <vt:lpstr>Презентация PowerPoint</vt:lpstr>
      <vt:lpstr>Население</vt:lpstr>
      <vt:lpstr>Презентация PowerPoint</vt:lpstr>
      <vt:lpstr>Хозяйство</vt:lpstr>
      <vt:lpstr>Презентация PowerPoint</vt:lpstr>
      <vt:lpstr>Презентация PowerPoint</vt:lpstr>
      <vt:lpstr>Презентация PowerPoint</vt:lpstr>
      <vt:lpstr>Проблемы страны</vt:lpstr>
      <vt:lpstr>Презентация PowerPoint</vt:lpstr>
      <vt:lpstr>Список используемых ресурсов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Елена</cp:lastModifiedBy>
  <cp:revision>56</cp:revision>
  <dcterms:created xsi:type="dcterms:W3CDTF">2018-01-15T15:19:42Z</dcterms:created>
  <dcterms:modified xsi:type="dcterms:W3CDTF">2018-01-28T11:24:34Z</dcterms:modified>
</cp:coreProperties>
</file>