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5"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1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hyperlink" Target="https://yandex.ru/images/search?p=3&amp;text=&#1082;&#1080;&#1090;&#1072;&#1081;" TargetMode="External"/><Relationship Id="rId3" Type="http://schemas.openxmlformats.org/officeDocument/2006/relationships/hyperlink" Target="http://fb.ru/article/170348/kitay-geograficheskoe-polojenie-kitay-naselenie-klimat-karta" TargetMode="External"/><Relationship Id="rId7" Type="http://schemas.openxmlformats.org/officeDocument/2006/relationships/hyperlink" Target="https://&#1089;&#1077;&#1079;&#1086;&#1085;&#1099;-&#1075;&#1086;&#1076;&#1072;.&#1088;&#1092;/&#1087;&#1088;&#1086;&#1084;&#1099;&#1096;&#1083;&#1077;&#1085;&#1085;&#1086;&#1089;&#1090;&#1100;%20&#1050;&#1080;&#1090;&#1072;&#1103;.html"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russian.china.org.cn/china/txt/2009-12/25/content_19132519.htm" TargetMode="External"/><Relationship Id="rId5" Type="http://schemas.openxmlformats.org/officeDocument/2006/relationships/hyperlink" Target="http://countrymeters.info/ru/China" TargetMode="External"/><Relationship Id="rId4" Type="http://schemas.openxmlformats.org/officeDocument/2006/relationships/hyperlink" Target="https://&#1089;&#1077;&#1079;&#1086;&#1085;&#1099;-&#1075;&#1086;&#1076;&#1072;.&#1088;&#1092;/&#1087;&#1088;&#1080;&#1088;&#1086;&#1076;&#1085;&#1099;&#1077;%20&#1088;&#1077;&#1089;&#1091;&#1088;&#1089;&#1099;%20&#1050;&#1080;&#1090;&#1072;&#1103;.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7" name="Picture 3" descr="C:\Users\User\Desktop\Для презентации\china-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TextBox 8"/>
          <p:cNvSpPr txBox="1"/>
          <p:nvPr/>
        </p:nvSpPr>
        <p:spPr>
          <a:xfrm>
            <a:off x="1979712" y="404664"/>
            <a:ext cx="5256584" cy="1569660"/>
          </a:xfrm>
          <a:prstGeom prst="rect">
            <a:avLst/>
          </a:prstGeom>
          <a:noFill/>
        </p:spPr>
        <p:txBody>
          <a:bodyPr wrap="square" rtlCol="0">
            <a:spAutoFit/>
          </a:bodyPr>
          <a:lstStyle/>
          <a:p>
            <a:r>
              <a:rPr lang="ru-RU" sz="9600" b="1" dirty="0" smtClean="0">
                <a:solidFill>
                  <a:schemeClr val="bg1"/>
                </a:solidFill>
                <a:effectLst>
                  <a:outerShdw blurRad="38100" dist="38100" dir="2700000" algn="tl">
                    <a:srgbClr val="000000">
                      <a:alpha val="43137"/>
                    </a:srgbClr>
                  </a:outerShdw>
                </a:effectLst>
              </a:rPr>
              <a:t>Китай</a:t>
            </a:r>
            <a:endParaRPr lang="ru-RU" sz="9600" b="1" dirty="0">
              <a:solidFill>
                <a:schemeClr val="bg1"/>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2555776" y="260648"/>
            <a:ext cx="6048672" cy="646331"/>
          </a:xfrm>
          <a:prstGeom prst="rect">
            <a:avLst/>
          </a:prstGeom>
          <a:noFill/>
        </p:spPr>
        <p:txBody>
          <a:bodyPr wrap="square" rtlCol="0">
            <a:spAutoFit/>
          </a:bodyPr>
          <a:lstStyle/>
          <a:p>
            <a:r>
              <a:rPr lang="ru-RU" sz="3600" b="1" dirty="0" smtClean="0"/>
              <a:t>Географическое положение</a:t>
            </a:r>
            <a:endParaRPr lang="ru-RU" sz="3600" b="1" dirty="0"/>
          </a:p>
        </p:txBody>
      </p:sp>
      <p:sp>
        <p:nvSpPr>
          <p:cNvPr id="6" name="TextBox 5"/>
          <p:cNvSpPr txBox="1"/>
          <p:nvPr/>
        </p:nvSpPr>
        <p:spPr>
          <a:xfrm>
            <a:off x="4283968" y="1052736"/>
            <a:ext cx="4536504" cy="4893647"/>
          </a:xfrm>
          <a:prstGeom prst="rect">
            <a:avLst/>
          </a:prstGeom>
          <a:noFill/>
        </p:spPr>
        <p:txBody>
          <a:bodyPr wrap="square" rtlCol="0">
            <a:spAutoFit/>
          </a:bodyPr>
          <a:lstStyle/>
          <a:p>
            <a:r>
              <a:rPr lang="ru-RU" sz="2400" b="1" dirty="0" smtClean="0"/>
              <a:t>Китай на карте мира занимает положение на западном побережье Тихого океана. Его площадь почти равна площади всей Европы. Китай занимает территорию в 9,6 миллионов квадратных километров. По площади эту страну обгоняют только Россия и Канада. Географическое положение Китай занимает довольно удачное для своего экономического развития. </a:t>
            </a:r>
            <a:endParaRPr lang="ru-RU" sz="2400" b="1" dirty="0"/>
          </a:p>
        </p:txBody>
      </p:sp>
      <p:pic>
        <p:nvPicPr>
          <p:cNvPr id="2050" name="Picture 2" descr="C:\Users\User\Desktop\Для презентации\3370743a2b7aecb1355bec8da9844cab.jpg"/>
          <p:cNvPicPr>
            <a:picLocks noChangeAspect="1" noChangeArrowheads="1"/>
          </p:cNvPicPr>
          <p:nvPr/>
        </p:nvPicPr>
        <p:blipFill>
          <a:blip r:embed="rId3" cstate="print"/>
          <a:srcRect/>
          <a:stretch>
            <a:fillRect/>
          </a:stretch>
        </p:blipFill>
        <p:spPr bwMode="auto">
          <a:xfrm>
            <a:off x="251520" y="1124744"/>
            <a:ext cx="3793097" cy="2448272"/>
          </a:xfrm>
          <a:prstGeom prst="rect">
            <a:avLst/>
          </a:prstGeom>
          <a:noFill/>
        </p:spPr>
      </p:pic>
      <p:pic>
        <p:nvPicPr>
          <p:cNvPr id="2051" name="Picture 3" descr="C:\Users\User\Desktop\Для презентации\28215_11.jpg"/>
          <p:cNvPicPr>
            <a:picLocks noChangeAspect="1" noChangeArrowheads="1"/>
          </p:cNvPicPr>
          <p:nvPr/>
        </p:nvPicPr>
        <p:blipFill>
          <a:blip r:embed="rId4" cstate="print"/>
          <a:srcRect/>
          <a:stretch>
            <a:fillRect/>
          </a:stretch>
        </p:blipFill>
        <p:spPr bwMode="auto">
          <a:xfrm>
            <a:off x="179512" y="3861047"/>
            <a:ext cx="3960440" cy="264359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2987824" y="188640"/>
            <a:ext cx="5472608" cy="707886"/>
          </a:xfrm>
          <a:prstGeom prst="rect">
            <a:avLst/>
          </a:prstGeom>
          <a:noFill/>
        </p:spPr>
        <p:txBody>
          <a:bodyPr wrap="square" rtlCol="0">
            <a:spAutoFit/>
          </a:bodyPr>
          <a:lstStyle/>
          <a:p>
            <a:r>
              <a:rPr lang="ru-RU" sz="4000" b="1" dirty="0" smtClean="0"/>
              <a:t>Природные ресурсы</a:t>
            </a:r>
            <a:endParaRPr lang="ru-RU" sz="4000" b="1" dirty="0"/>
          </a:p>
        </p:txBody>
      </p:sp>
      <p:sp>
        <p:nvSpPr>
          <p:cNvPr id="6" name="TextBox 5"/>
          <p:cNvSpPr txBox="1"/>
          <p:nvPr/>
        </p:nvSpPr>
        <p:spPr>
          <a:xfrm>
            <a:off x="4860032" y="1052736"/>
            <a:ext cx="3600400" cy="5262979"/>
          </a:xfrm>
          <a:prstGeom prst="rect">
            <a:avLst/>
          </a:prstGeom>
          <a:noFill/>
        </p:spPr>
        <p:txBody>
          <a:bodyPr wrap="square" rtlCol="0">
            <a:spAutoFit/>
          </a:bodyPr>
          <a:lstStyle/>
          <a:p>
            <a:r>
              <a:rPr lang="ru-RU" sz="2400" b="1" dirty="0" smtClean="0"/>
              <a:t>Страна является лидером по запасам многих ископаемых таких как: железная руда, нефть, уголь, вольфрам, цинк. Это государство соперничает со многими странами в различных отраслях промышленности. На сегодняшний день страна является лидером по выпуску угля, цемента и много другого.</a:t>
            </a:r>
            <a:endParaRPr lang="ru-RU" sz="2400" b="1" dirty="0"/>
          </a:p>
        </p:txBody>
      </p:sp>
      <p:pic>
        <p:nvPicPr>
          <p:cNvPr id="3074" name="Picture 2" descr="C:\Users\User\Desktop\Для презентации\93c1f8fb121da7afb7a2046add676e84.jpg"/>
          <p:cNvPicPr>
            <a:picLocks noChangeAspect="1" noChangeArrowheads="1"/>
          </p:cNvPicPr>
          <p:nvPr/>
        </p:nvPicPr>
        <p:blipFill>
          <a:blip r:embed="rId3" cstate="print"/>
          <a:srcRect/>
          <a:stretch>
            <a:fillRect/>
          </a:stretch>
        </p:blipFill>
        <p:spPr bwMode="auto">
          <a:xfrm>
            <a:off x="251520" y="2132856"/>
            <a:ext cx="4235963" cy="317697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3347864" y="332656"/>
            <a:ext cx="4968552" cy="923330"/>
          </a:xfrm>
          <a:prstGeom prst="rect">
            <a:avLst/>
          </a:prstGeom>
          <a:noFill/>
        </p:spPr>
        <p:txBody>
          <a:bodyPr wrap="square" rtlCol="0">
            <a:spAutoFit/>
          </a:bodyPr>
          <a:lstStyle/>
          <a:p>
            <a:r>
              <a:rPr lang="ru-RU" sz="5400" b="1" dirty="0" smtClean="0"/>
              <a:t>Население</a:t>
            </a:r>
            <a:endParaRPr lang="ru-RU" sz="5400" b="1" dirty="0"/>
          </a:p>
        </p:txBody>
      </p:sp>
      <p:sp>
        <p:nvSpPr>
          <p:cNvPr id="6" name="TextBox 5"/>
          <p:cNvSpPr txBox="1"/>
          <p:nvPr/>
        </p:nvSpPr>
        <p:spPr>
          <a:xfrm>
            <a:off x="3563888" y="1340768"/>
            <a:ext cx="4608512" cy="4801314"/>
          </a:xfrm>
          <a:prstGeom prst="rect">
            <a:avLst/>
          </a:prstGeom>
          <a:noFill/>
        </p:spPr>
        <p:txBody>
          <a:bodyPr wrap="square" rtlCol="0">
            <a:spAutoFit/>
          </a:bodyPr>
          <a:lstStyle/>
          <a:p>
            <a:r>
              <a:rPr lang="ru-RU" b="1" dirty="0" smtClean="0"/>
              <a:t>Население Китая составляло 1 394 102 196 человек. Плотность населения Китая равна 145.2 человека на квадратный километр. Процент людей младше 15 лет-17.6 процент людей в возрасте от 15 до 65 лет-73.6 процент людей старше 64 лет 8.9. Половой состав соотношение примерно 70м на 30ж.</a:t>
            </a:r>
            <a:br>
              <a:rPr lang="ru-RU" b="1" dirty="0" smtClean="0"/>
            </a:br>
            <a:r>
              <a:rPr lang="ru-RU" b="1" dirty="0" smtClean="0"/>
              <a:t>Китай – единое многонациональное государство, на территории которого проживают 56 национальностей. </a:t>
            </a:r>
            <a:r>
              <a:rPr lang="ru-RU" b="1" dirty="0" err="1" smtClean="0"/>
              <a:t>Ханьцы</a:t>
            </a:r>
            <a:r>
              <a:rPr lang="ru-RU" b="1" dirty="0" smtClean="0"/>
              <a:t> составляют 91,6% общей численности населения страны, поэтому другие 55 национальностей обычно называют национальными меньшинствами. </a:t>
            </a:r>
            <a:br>
              <a:rPr lang="ru-RU" b="1" dirty="0" smtClean="0"/>
            </a:br>
            <a:r>
              <a:rPr lang="ru-RU" b="1" dirty="0" smtClean="0"/>
              <a:t>Основная религия Буддизм ( традиционная китайская религия). </a:t>
            </a:r>
            <a:endParaRPr lang="ru-RU" b="1" dirty="0"/>
          </a:p>
        </p:txBody>
      </p:sp>
      <p:pic>
        <p:nvPicPr>
          <p:cNvPr id="4098" name="Picture 2" descr="C:\Users\User\Desktop\Для презентации\1544674955.jpg"/>
          <p:cNvPicPr>
            <a:picLocks noChangeAspect="1" noChangeArrowheads="1"/>
          </p:cNvPicPr>
          <p:nvPr/>
        </p:nvPicPr>
        <p:blipFill>
          <a:blip r:embed="rId3" cstate="print"/>
          <a:srcRect/>
          <a:stretch>
            <a:fillRect/>
          </a:stretch>
        </p:blipFill>
        <p:spPr bwMode="auto">
          <a:xfrm>
            <a:off x="251520" y="1412776"/>
            <a:ext cx="2688298" cy="2016224"/>
          </a:xfrm>
          <a:prstGeom prst="rect">
            <a:avLst/>
          </a:prstGeom>
          <a:noFill/>
        </p:spPr>
      </p:pic>
      <p:pic>
        <p:nvPicPr>
          <p:cNvPr id="4099" name="Picture 3" descr="C:\Users\User\Desktop\Для презентации\gory-kholmy-kitai-reka-doma-poselok-nebo-svet.jpg"/>
          <p:cNvPicPr>
            <a:picLocks noChangeAspect="1" noChangeArrowheads="1"/>
          </p:cNvPicPr>
          <p:nvPr/>
        </p:nvPicPr>
        <p:blipFill>
          <a:blip r:embed="rId4" cstate="print"/>
          <a:srcRect/>
          <a:stretch>
            <a:fillRect/>
          </a:stretch>
        </p:blipFill>
        <p:spPr bwMode="auto">
          <a:xfrm>
            <a:off x="251520" y="3861048"/>
            <a:ext cx="2699242" cy="179985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3275856" y="260648"/>
            <a:ext cx="5472608" cy="769441"/>
          </a:xfrm>
          <a:prstGeom prst="rect">
            <a:avLst/>
          </a:prstGeom>
          <a:noFill/>
        </p:spPr>
        <p:txBody>
          <a:bodyPr wrap="square" rtlCol="0">
            <a:spAutoFit/>
          </a:bodyPr>
          <a:lstStyle/>
          <a:p>
            <a:r>
              <a:rPr lang="ru-RU" sz="4400" b="1" dirty="0" smtClean="0"/>
              <a:t>Хозяйство</a:t>
            </a:r>
            <a:endParaRPr lang="ru-RU" sz="4400" b="1" dirty="0"/>
          </a:p>
        </p:txBody>
      </p:sp>
      <p:sp>
        <p:nvSpPr>
          <p:cNvPr id="6" name="TextBox 5"/>
          <p:cNvSpPr txBox="1"/>
          <p:nvPr/>
        </p:nvSpPr>
        <p:spPr>
          <a:xfrm>
            <a:off x="3923928" y="908720"/>
            <a:ext cx="4896544" cy="5078313"/>
          </a:xfrm>
          <a:prstGeom prst="rect">
            <a:avLst/>
          </a:prstGeom>
          <a:noFill/>
        </p:spPr>
        <p:txBody>
          <a:bodyPr wrap="square" rtlCol="0">
            <a:spAutoFit/>
          </a:bodyPr>
          <a:lstStyle/>
          <a:p>
            <a:pPr fontAlgn="base"/>
            <a:r>
              <a:rPr lang="ru-RU" b="1" dirty="0" smtClean="0"/>
              <a:t>Китай имеет самое большее в мире количество промышленных предприятий. Это предприятия тяжёлой промышленности, на которых трудится более 3/5 работающего населения страны. Китайская Народная республика обширно внедряет в промышленности новейшие в мировые технологии. Страна особое внимание отдает именно новинкам. Это помогает ей быть одной из самых развитых стран мира. С особым вниманием здесь относятся к сбережению энергетических ресурсов.</a:t>
            </a:r>
          </a:p>
          <a:p>
            <a:pPr fontAlgn="base"/>
            <a:r>
              <a:rPr lang="ru-RU" b="1" dirty="0" smtClean="0"/>
              <a:t>Большая часть промышленности, которую контролирует государство, находится в самых крупных городах. Именно это и способствует процессу урбанизации. Жители стремятся к новым технологиям, меняя сельскую местность на шумный город. </a:t>
            </a:r>
            <a:endParaRPr lang="ru-RU" b="1" dirty="0"/>
          </a:p>
        </p:txBody>
      </p:sp>
      <p:pic>
        <p:nvPicPr>
          <p:cNvPr id="5122" name="Picture 2" descr="C:\Users\User\Desktop\Для презентации\china.jpg"/>
          <p:cNvPicPr>
            <a:picLocks noChangeAspect="1" noChangeArrowheads="1"/>
          </p:cNvPicPr>
          <p:nvPr/>
        </p:nvPicPr>
        <p:blipFill>
          <a:blip r:embed="rId3" cstate="print"/>
          <a:srcRect/>
          <a:stretch>
            <a:fillRect/>
          </a:stretch>
        </p:blipFill>
        <p:spPr bwMode="auto">
          <a:xfrm>
            <a:off x="251520" y="1124744"/>
            <a:ext cx="3188712" cy="2160240"/>
          </a:xfrm>
          <a:prstGeom prst="rect">
            <a:avLst/>
          </a:prstGeom>
          <a:noFill/>
        </p:spPr>
      </p:pic>
      <p:pic>
        <p:nvPicPr>
          <p:cNvPr id="5123" name="Picture 3" descr="C:\Users\User\Desktop\Для презентации\vieux-temple-byodo-in-1000-pieces--puzzle.2448-1.fs.jpg"/>
          <p:cNvPicPr>
            <a:picLocks noChangeAspect="1" noChangeArrowheads="1"/>
          </p:cNvPicPr>
          <p:nvPr/>
        </p:nvPicPr>
        <p:blipFill>
          <a:blip r:embed="rId4" cstate="print"/>
          <a:srcRect/>
          <a:stretch>
            <a:fillRect/>
          </a:stretch>
        </p:blipFill>
        <p:spPr bwMode="auto">
          <a:xfrm>
            <a:off x="251520" y="3645024"/>
            <a:ext cx="3152800" cy="2247947"/>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4211960" y="692696"/>
            <a:ext cx="4680520" cy="5355312"/>
          </a:xfrm>
          <a:prstGeom prst="rect">
            <a:avLst/>
          </a:prstGeom>
          <a:noFill/>
        </p:spPr>
        <p:txBody>
          <a:bodyPr wrap="square" rtlCol="0">
            <a:spAutoFit/>
          </a:bodyPr>
          <a:lstStyle/>
          <a:p>
            <a:r>
              <a:rPr lang="ru-RU" b="1" dirty="0" smtClean="0"/>
              <a:t>В Китае особо развита энергетическая промышленность. Добыча угля и производство нефти разного качества занимают лидирующие позиции. Металлургическая промышленность работает на полную силу, но обеспечить потребности отрасли собственная добыча не может. Машиностроение также развито на особом уровне. Продукция предприятий химической промышленности пользуется спросом во всем мире. Китай производит минеральные удобрения для всего мира. Но самой популярной промышленностью в КНР считается легкая. Именно на ней занято основное количество работающих. Это самая экономически выгодная отрасль в стране. Здесь развиты абсолютно все направления, но в особенности – текстильная и пищевая промышленность.</a:t>
            </a:r>
            <a:endParaRPr lang="ru-RU" b="1" dirty="0"/>
          </a:p>
        </p:txBody>
      </p:sp>
      <p:pic>
        <p:nvPicPr>
          <p:cNvPr id="6146" name="Picture 2" descr="C:\Users\User\Desktop\Для презентации\2057781f3352ad346928dc31d2f6b533.jpg"/>
          <p:cNvPicPr>
            <a:picLocks noChangeAspect="1" noChangeArrowheads="1"/>
          </p:cNvPicPr>
          <p:nvPr/>
        </p:nvPicPr>
        <p:blipFill>
          <a:blip r:embed="rId3" cstate="print"/>
          <a:srcRect/>
          <a:stretch>
            <a:fillRect/>
          </a:stretch>
        </p:blipFill>
        <p:spPr bwMode="auto">
          <a:xfrm>
            <a:off x="467544" y="908720"/>
            <a:ext cx="3328369" cy="1872208"/>
          </a:xfrm>
          <a:prstGeom prst="rect">
            <a:avLst/>
          </a:prstGeom>
          <a:noFill/>
        </p:spPr>
      </p:pic>
      <p:pic>
        <p:nvPicPr>
          <p:cNvPr id="6147" name="Picture 3" descr="C:\Users\User\Desktop\Для презентации\kitay-hram-lestnicy-lyudi-gory.jpg"/>
          <p:cNvPicPr>
            <a:picLocks noChangeAspect="1" noChangeArrowheads="1"/>
          </p:cNvPicPr>
          <p:nvPr/>
        </p:nvPicPr>
        <p:blipFill>
          <a:blip r:embed="rId4" cstate="print"/>
          <a:srcRect/>
          <a:stretch>
            <a:fillRect/>
          </a:stretch>
        </p:blipFill>
        <p:spPr bwMode="auto">
          <a:xfrm>
            <a:off x="467544" y="3284984"/>
            <a:ext cx="3349189" cy="223224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3347864" y="260648"/>
            <a:ext cx="5112568" cy="707886"/>
          </a:xfrm>
          <a:prstGeom prst="rect">
            <a:avLst/>
          </a:prstGeom>
          <a:noFill/>
        </p:spPr>
        <p:txBody>
          <a:bodyPr wrap="square" rtlCol="0">
            <a:spAutoFit/>
          </a:bodyPr>
          <a:lstStyle/>
          <a:p>
            <a:r>
              <a:rPr lang="ru-RU" sz="4000" b="1" dirty="0" smtClean="0"/>
              <a:t>Сельское хозяйство</a:t>
            </a:r>
            <a:endParaRPr lang="ru-RU" sz="4000" b="1" dirty="0"/>
          </a:p>
        </p:txBody>
      </p:sp>
      <p:sp>
        <p:nvSpPr>
          <p:cNvPr id="6" name="TextBox 5"/>
          <p:cNvSpPr txBox="1"/>
          <p:nvPr/>
        </p:nvSpPr>
        <p:spPr>
          <a:xfrm>
            <a:off x="3779912" y="1196752"/>
            <a:ext cx="5040560" cy="5632311"/>
          </a:xfrm>
          <a:prstGeom prst="rect">
            <a:avLst/>
          </a:prstGeom>
          <a:noFill/>
        </p:spPr>
        <p:txBody>
          <a:bodyPr wrap="square" rtlCol="0">
            <a:spAutoFit/>
          </a:bodyPr>
          <a:lstStyle/>
          <a:p>
            <a:pPr fontAlgn="base"/>
            <a:r>
              <a:rPr lang="ru-RU" b="1" dirty="0" smtClean="0"/>
              <a:t>В Китайской Народной республике сельское хозяйство имеет большое значение, особенно выращивание самых разных культур. Страна занимает лидирующие позиции в мире в количестве выращиваемых видов культур: 50 видов полевых, 80 – огородных и 60 – садовых. На сельскохозяйственных работах занято более половины населения страны.</a:t>
            </a:r>
          </a:p>
          <a:p>
            <a:pPr fontAlgn="base"/>
            <a:r>
              <a:rPr lang="ru-RU" b="1" dirty="0" smtClean="0"/>
              <a:t>Специализируется КНР на выращивании зерновых культур, в особенности риса. Эту культуру растят на всей территории страны. Но не отстает и выращивание пшеницы. Китай расположен в разных климатических поясах, благодаря чему и выращиваются самые разнообразные культуры сельского хозяйства. Очень развито выращивание чая и табака, хлопка, сахарного тростника. Страна также в больших объемах выращивает плодовые культуры и овощи.</a:t>
            </a:r>
          </a:p>
          <a:p>
            <a:endParaRPr lang="ru-RU" dirty="0"/>
          </a:p>
        </p:txBody>
      </p:sp>
      <p:pic>
        <p:nvPicPr>
          <p:cNvPr id="7170" name="Picture 2" descr="C:\Users\User\Desktop\Для презентации\14.jpg"/>
          <p:cNvPicPr>
            <a:picLocks noChangeAspect="1" noChangeArrowheads="1"/>
          </p:cNvPicPr>
          <p:nvPr/>
        </p:nvPicPr>
        <p:blipFill>
          <a:blip r:embed="rId3" cstate="print"/>
          <a:srcRect/>
          <a:stretch>
            <a:fillRect/>
          </a:stretch>
        </p:blipFill>
        <p:spPr bwMode="auto">
          <a:xfrm>
            <a:off x="251520" y="1052736"/>
            <a:ext cx="3241083" cy="2160240"/>
          </a:xfrm>
          <a:prstGeom prst="rect">
            <a:avLst/>
          </a:prstGeom>
          <a:noFill/>
        </p:spPr>
      </p:pic>
      <p:pic>
        <p:nvPicPr>
          <p:cNvPr id="7171" name="Picture 3" descr="C:\Users\User\Desktop\Для презентации\img-20150623110758-953.jpg"/>
          <p:cNvPicPr>
            <a:picLocks noChangeAspect="1" noChangeArrowheads="1"/>
          </p:cNvPicPr>
          <p:nvPr/>
        </p:nvPicPr>
        <p:blipFill>
          <a:blip r:embed="rId4" cstate="print"/>
          <a:srcRect/>
          <a:stretch>
            <a:fillRect/>
          </a:stretch>
        </p:blipFill>
        <p:spPr bwMode="auto">
          <a:xfrm>
            <a:off x="323528" y="3789040"/>
            <a:ext cx="3096344" cy="205706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5" name="TextBox 4"/>
          <p:cNvSpPr txBox="1"/>
          <p:nvPr/>
        </p:nvSpPr>
        <p:spPr>
          <a:xfrm>
            <a:off x="1619672" y="260648"/>
            <a:ext cx="6840760" cy="707886"/>
          </a:xfrm>
          <a:prstGeom prst="rect">
            <a:avLst/>
          </a:prstGeom>
          <a:noFill/>
        </p:spPr>
        <p:txBody>
          <a:bodyPr wrap="square" rtlCol="0">
            <a:spAutoFit/>
          </a:bodyPr>
          <a:lstStyle/>
          <a:p>
            <a:r>
              <a:rPr lang="ru-RU" sz="4000" b="1" dirty="0" smtClean="0"/>
              <a:t>Проблемы и пути их решений</a:t>
            </a:r>
            <a:endParaRPr lang="ru-RU" sz="4000" b="1" dirty="0"/>
          </a:p>
        </p:txBody>
      </p:sp>
      <p:sp>
        <p:nvSpPr>
          <p:cNvPr id="6" name="TextBox 5"/>
          <p:cNvSpPr txBox="1"/>
          <p:nvPr/>
        </p:nvSpPr>
        <p:spPr>
          <a:xfrm>
            <a:off x="4355976" y="1196752"/>
            <a:ext cx="4176464" cy="4832092"/>
          </a:xfrm>
          <a:prstGeom prst="rect">
            <a:avLst/>
          </a:prstGeom>
          <a:noFill/>
        </p:spPr>
        <p:txBody>
          <a:bodyPr wrap="square" rtlCol="0">
            <a:spAutoFit/>
          </a:bodyPr>
          <a:lstStyle/>
          <a:p>
            <a:r>
              <a:rPr lang="ru-RU" sz="2800" b="1" dirty="0" smtClean="0"/>
              <a:t>В целом можно выделить ряд актуальных проблем, требующих немедленного решения: загрязнение воздуха; отравление почвы; вырубка лесов; деградация земель; ухудшение качества воды. </a:t>
            </a:r>
            <a:endParaRPr lang="ru-RU" sz="2800" b="1" dirty="0"/>
          </a:p>
        </p:txBody>
      </p:sp>
      <p:pic>
        <p:nvPicPr>
          <p:cNvPr id="8194" name="Picture 2" descr="C:\Users\User\Desktop\Для презентации\1402260812-0121957-www.nevseoboi.com.ua.jpg"/>
          <p:cNvPicPr>
            <a:picLocks noChangeAspect="1" noChangeArrowheads="1"/>
          </p:cNvPicPr>
          <p:nvPr/>
        </p:nvPicPr>
        <p:blipFill>
          <a:blip r:embed="rId3" cstate="print"/>
          <a:srcRect/>
          <a:stretch>
            <a:fillRect/>
          </a:stretch>
        </p:blipFill>
        <p:spPr bwMode="auto">
          <a:xfrm>
            <a:off x="395536" y="1268760"/>
            <a:ext cx="3571210" cy="2232248"/>
          </a:xfrm>
          <a:prstGeom prst="rect">
            <a:avLst/>
          </a:prstGeom>
          <a:noFill/>
        </p:spPr>
      </p:pic>
      <p:pic>
        <p:nvPicPr>
          <p:cNvPr id="8195" name="Picture 3" descr="C:\Users\User\Desktop\Для презентации\hong-kong-wallpaper-4.jpg"/>
          <p:cNvPicPr>
            <a:picLocks noChangeAspect="1" noChangeArrowheads="1"/>
          </p:cNvPicPr>
          <p:nvPr/>
        </p:nvPicPr>
        <p:blipFill>
          <a:blip r:embed="rId4" cstate="print"/>
          <a:srcRect/>
          <a:stretch>
            <a:fillRect/>
          </a:stretch>
        </p:blipFill>
        <p:spPr bwMode="auto">
          <a:xfrm>
            <a:off x="395536" y="3717032"/>
            <a:ext cx="3600400" cy="225025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Для презентации\krasnoe-derevo-na-fone-neb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TextBox 6"/>
          <p:cNvSpPr txBox="1"/>
          <p:nvPr/>
        </p:nvSpPr>
        <p:spPr>
          <a:xfrm>
            <a:off x="1835696" y="260648"/>
            <a:ext cx="6192688" cy="769441"/>
          </a:xfrm>
          <a:prstGeom prst="rect">
            <a:avLst/>
          </a:prstGeom>
          <a:noFill/>
        </p:spPr>
        <p:txBody>
          <a:bodyPr wrap="square" rtlCol="0">
            <a:spAutoFit/>
          </a:bodyPr>
          <a:lstStyle/>
          <a:p>
            <a:r>
              <a:rPr lang="ru-RU" sz="4400" b="1" dirty="0" smtClean="0"/>
              <a:t>Список литературы</a:t>
            </a:r>
            <a:endParaRPr lang="ru-RU" sz="4400" b="1" dirty="0"/>
          </a:p>
        </p:txBody>
      </p:sp>
      <p:sp>
        <p:nvSpPr>
          <p:cNvPr id="8" name="TextBox 7"/>
          <p:cNvSpPr txBox="1"/>
          <p:nvPr/>
        </p:nvSpPr>
        <p:spPr>
          <a:xfrm>
            <a:off x="2267744" y="1196752"/>
            <a:ext cx="6480720" cy="2585323"/>
          </a:xfrm>
          <a:prstGeom prst="rect">
            <a:avLst/>
          </a:prstGeom>
          <a:noFill/>
        </p:spPr>
        <p:txBody>
          <a:bodyPr wrap="square" rtlCol="0">
            <a:spAutoFit/>
          </a:bodyPr>
          <a:lstStyle/>
          <a:p>
            <a:r>
              <a:rPr lang="en-US" dirty="0" smtClean="0">
                <a:hlinkClick r:id="rId3"/>
              </a:rPr>
              <a:t>http://fb.ru/article/170348/kitay-geograficheskoe-polojenie-kitay-naselenie-klimat-karta</a:t>
            </a:r>
            <a:r>
              <a:rPr lang="ru-RU" dirty="0" smtClean="0"/>
              <a:t/>
            </a:r>
            <a:br>
              <a:rPr lang="ru-RU" dirty="0" smtClean="0"/>
            </a:br>
            <a:r>
              <a:rPr lang="en-US" dirty="0" smtClean="0"/>
              <a:t> </a:t>
            </a:r>
            <a:r>
              <a:rPr lang="en-US" dirty="0" smtClean="0">
                <a:hlinkClick r:id="rId4"/>
              </a:rPr>
              <a:t>https://</a:t>
            </a:r>
            <a:r>
              <a:rPr lang="ru-RU" dirty="0" err="1" smtClean="0">
                <a:hlinkClick r:id="rId4"/>
              </a:rPr>
              <a:t>сезоны-года.рф</a:t>
            </a:r>
            <a:r>
              <a:rPr lang="ru-RU" dirty="0" smtClean="0">
                <a:hlinkClick r:id="rId4"/>
              </a:rPr>
              <a:t>/природные%20ресурсы%20Китая.</a:t>
            </a:r>
            <a:r>
              <a:rPr lang="en-US" dirty="0" smtClean="0">
                <a:hlinkClick r:id="rId4"/>
              </a:rPr>
              <a:t>html</a:t>
            </a:r>
            <a:r>
              <a:rPr lang="ru-RU" dirty="0" smtClean="0"/>
              <a:t/>
            </a:r>
            <a:br>
              <a:rPr lang="ru-RU" dirty="0" smtClean="0"/>
            </a:br>
            <a:r>
              <a:rPr lang="en-US" dirty="0" smtClean="0"/>
              <a:t> </a:t>
            </a:r>
            <a:r>
              <a:rPr lang="en-US" dirty="0" smtClean="0">
                <a:hlinkClick r:id="rId5"/>
              </a:rPr>
              <a:t>http://countrymeters.info/ru/China</a:t>
            </a:r>
            <a:r>
              <a:rPr lang="ru-RU" dirty="0" smtClean="0"/>
              <a:t/>
            </a:r>
            <a:br>
              <a:rPr lang="ru-RU" dirty="0" smtClean="0"/>
            </a:br>
            <a:r>
              <a:rPr lang="en-US" dirty="0" smtClean="0"/>
              <a:t> </a:t>
            </a:r>
            <a:r>
              <a:rPr lang="en-US" dirty="0" smtClean="0">
                <a:hlinkClick r:id="rId6"/>
              </a:rPr>
              <a:t>http://russian.china.org.cn/china/txt/2009-12/25/content_19132519.htm</a:t>
            </a:r>
            <a:r>
              <a:rPr lang="ru-RU" dirty="0" smtClean="0"/>
              <a:t/>
            </a:r>
            <a:br>
              <a:rPr lang="ru-RU" dirty="0" smtClean="0"/>
            </a:br>
            <a:r>
              <a:rPr lang="en-US" dirty="0" smtClean="0"/>
              <a:t> </a:t>
            </a:r>
            <a:r>
              <a:rPr lang="en-US" dirty="0" smtClean="0">
                <a:hlinkClick r:id="rId7"/>
              </a:rPr>
              <a:t>https://</a:t>
            </a:r>
            <a:r>
              <a:rPr lang="ru-RU" dirty="0" err="1" smtClean="0">
                <a:hlinkClick r:id="rId7"/>
              </a:rPr>
              <a:t>сезоны-года.рф</a:t>
            </a:r>
            <a:r>
              <a:rPr lang="ru-RU" dirty="0" smtClean="0">
                <a:hlinkClick r:id="rId7"/>
              </a:rPr>
              <a:t>/промышленность%20Китая.</a:t>
            </a:r>
            <a:r>
              <a:rPr lang="en-US" dirty="0" smtClean="0">
                <a:hlinkClick r:id="rId7"/>
              </a:rPr>
              <a:t>html</a:t>
            </a:r>
            <a:r>
              <a:rPr lang="ru-RU" dirty="0" smtClean="0"/>
              <a:t/>
            </a:r>
            <a:br>
              <a:rPr lang="ru-RU" dirty="0" smtClean="0"/>
            </a:br>
            <a:r>
              <a:rPr lang="en-US" dirty="0" smtClean="0"/>
              <a:t> </a:t>
            </a:r>
            <a:r>
              <a:rPr lang="en-US" dirty="0" smtClean="0">
                <a:hlinkClick r:id="rId8"/>
              </a:rPr>
              <a:t>https://yandex.ru/images/search?p=3&amp;text=</a:t>
            </a:r>
            <a:r>
              <a:rPr lang="ru-RU" dirty="0" err="1" smtClean="0">
                <a:hlinkClick r:id="rId8"/>
              </a:rPr>
              <a:t>китай</a:t>
            </a:r>
            <a:r>
              <a:rPr lang="ru-RU" dirty="0" smtClean="0"/>
              <a:t/>
            </a:r>
            <a:br>
              <a:rPr lang="ru-RU" dirty="0" smtClean="0"/>
            </a:br>
            <a:endParaRPr lang="ru-RU" dirty="0"/>
          </a:p>
        </p:txBody>
      </p:sp>
    </p:spTree>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504</Words>
  <Application>Microsoft Office PowerPoint</Application>
  <PresentationFormat>Экран (4:3)</PresentationFormat>
  <Paragraphs>18</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Елена</cp:lastModifiedBy>
  <cp:revision>12</cp:revision>
  <dcterms:created xsi:type="dcterms:W3CDTF">2018-01-18T15:31:03Z</dcterms:created>
  <dcterms:modified xsi:type="dcterms:W3CDTF">2018-01-28T11:27:09Z</dcterms:modified>
</cp:coreProperties>
</file>