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2" r:id="rId5"/>
    <p:sldId id="259" r:id="rId6"/>
    <p:sldId id="264" r:id="rId7"/>
    <p:sldId id="265" r:id="rId8"/>
    <p:sldId id="260" r:id="rId9"/>
    <p:sldId id="261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62" autoAdjust="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2E34F21-2556-4FE7-88E8-81626316C8F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4917896-53DA-4747-A8D2-A5FB546BC5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961903" y="1893852"/>
            <a:ext cx="5648623" cy="1204306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многоатомные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спирты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1781"/>
            <a:ext cx="1368152" cy="8696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20" y="1128629"/>
            <a:ext cx="1852132" cy="12079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699145"/>
            <a:ext cx="5039523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62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284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568952" cy="612072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Многоатомные  спирты</a:t>
            </a:r>
            <a:r>
              <a:rPr lang="ru-RU" sz="2600" b="1" dirty="0">
                <a:latin typeface="Constantia" pitchFamily="18" charset="0"/>
              </a:rPr>
              <a:t>   – </a:t>
            </a:r>
            <a:r>
              <a:rPr lang="ru-RU" sz="2600" dirty="0">
                <a:latin typeface="Constantia" pitchFamily="18" charset="0"/>
              </a:rPr>
              <a:t>это органические соединения, в молекулах которых содержатся две или более гидроксильных групп, соединенных с углеводородным радикалом.</a:t>
            </a:r>
          </a:p>
          <a:p>
            <a:r>
              <a:rPr lang="ru-RU" sz="2600" b="1" dirty="0" smtClean="0">
                <a:latin typeface="Constantia" pitchFamily="18" charset="0"/>
              </a:rPr>
              <a:t>- Спирты</a:t>
            </a:r>
            <a:r>
              <a:rPr lang="ru-RU" sz="2600" b="1" dirty="0">
                <a:latin typeface="Constantia" pitchFamily="18" charset="0"/>
              </a:rPr>
              <a:t>, </a:t>
            </a:r>
            <a:r>
              <a:rPr lang="ru-RU" sz="2600" dirty="0">
                <a:latin typeface="Constantia" pitchFamily="18" charset="0"/>
              </a:rPr>
              <a:t>содержащие две ОН группы, называются двухатомными</a:t>
            </a:r>
            <a:r>
              <a:rPr lang="ru-RU" sz="2600" b="1" dirty="0" smtClean="0">
                <a:latin typeface="Constantia" pitchFamily="18" charset="0"/>
              </a:rPr>
              <a:t>. </a:t>
            </a:r>
            <a:r>
              <a:rPr lang="ru-RU" sz="2600" dirty="0" smtClean="0">
                <a:latin typeface="Constantia" pitchFamily="18" charset="0"/>
              </a:rPr>
              <a:t> Их </a:t>
            </a:r>
            <a:r>
              <a:rPr lang="ru-RU" sz="2600" dirty="0">
                <a:latin typeface="Constantia" pitchFamily="18" charset="0"/>
              </a:rPr>
              <a:t>общая формула</a:t>
            </a:r>
            <a:r>
              <a:rPr lang="ru-RU" sz="2600" b="1" dirty="0">
                <a:latin typeface="Constantia" pitchFamily="18" charset="0"/>
              </a:rPr>
              <a:t>  </a:t>
            </a:r>
            <a:r>
              <a:rPr lang="ru-RU" sz="2600" b="1" dirty="0">
                <a:latin typeface="Constantia" pitchFamily="18" charset="0"/>
              </a:rPr>
              <a:t>С</a:t>
            </a:r>
            <a:r>
              <a:rPr lang="en-US" sz="2600" b="1" baseline="-25000" dirty="0">
                <a:latin typeface="Constantia" pitchFamily="18" charset="0"/>
              </a:rPr>
              <a:t>n</a:t>
            </a:r>
            <a:r>
              <a:rPr lang="ru-RU" sz="2600" b="1" dirty="0">
                <a:latin typeface="Constantia" pitchFamily="18" charset="0"/>
              </a:rPr>
              <a:t>Н</a:t>
            </a:r>
            <a:r>
              <a:rPr lang="ru-RU" sz="2600" b="1" baseline="-25000" dirty="0">
                <a:latin typeface="Constantia" pitchFamily="18" charset="0"/>
              </a:rPr>
              <a:t>2</a:t>
            </a:r>
            <a:r>
              <a:rPr lang="en-US" sz="2600" b="1" baseline="-25000" dirty="0">
                <a:latin typeface="Constantia" pitchFamily="18" charset="0"/>
              </a:rPr>
              <a:t>n</a:t>
            </a:r>
            <a:r>
              <a:rPr lang="ru-RU" sz="2600" b="1" dirty="0">
                <a:latin typeface="Constantia" pitchFamily="18" charset="0"/>
              </a:rPr>
              <a:t>(ОН)</a:t>
            </a:r>
            <a:r>
              <a:rPr lang="ru-RU" sz="2600" b="1" baseline="-25000" dirty="0">
                <a:latin typeface="Constantia" pitchFamily="18" charset="0"/>
              </a:rPr>
              <a:t>2</a:t>
            </a:r>
            <a:endParaRPr lang="ru-RU" sz="2600" dirty="0">
              <a:latin typeface="Constantia" pitchFamily="18" charset="0"/>
            </a:endParaRPr>
          </a:p>
          <a:p>
            <a:r>
              <a:rPr lang="ru-RU" sz="2600" b="1" dirty="0" smtClean="0">
                <a:latin typeface="Constantia" pitchFamily="18" charset="0"/>
              </a:rPr>
              <a:t>- Спирты</a:t>
            </a:r>
            <a:r>
              <a:rPr lang="ru-RU" sz="2600" b="1" dirty="0">
                <a:latin typeface="Constantia" pitchFamily="18" charset="0"/>
              </a:rPr>
              <a:t>, </a:t>
            </a:r>
            <a:r>
              <a:rPr lang="ru-RU" sz="2600" dirty="0">
                <a:latin typeface="Constantia" pitchFamily="18" charset="0"/>
              </a:rPr>
              <a:t>содержащие три ОН группы, называются трёхатомными</a:t>
            </a:r>
            <a:r>
              <a:rPr lang="ru-RU" sz="2600" dirty="0" smtClean="0">
                <a:latin typeface="Constantia" pitchFamily="18" charset="0"/>
              </a:rPr>
              <a:t>.      </a:t>
            </a:r>
            <a:r>
              <a:rPr lang="ru-RU" sz="2600" dirty="0" smtClean="0">
                <a:latin typeface="Constantia" pitchFamily="18" charset="0"/>
              </a:rPr>
              <a:t>Их </a:t>
            </a:r>
            <a:r>
              <a:rPr lang="ru-RU" sz="2600" dirty="0">
                <a:latin typeface="Constantia" pitchFamily="18" charset="0"/>
              </a:rPr>
              <a:t>общая формула</a:t>
            </a:r>
            <a:r>
              <a:rPr lang="ru-RU" sz="2600" b="1" dirty="0">
                <a:latin typeface="Constantia" pitchFamily="18" charset="0"/>
              </a:rPr>
              <a:t>  </a:t>
            </a:r>
            <a:r>
              <a:rPr lang="ru-RU" sz="2600" b="1" dirty="0">
                <a:latin typeface="Constantia" pitchFamily="18" charset="0"/>
              </a:rPr>
              <a:t>С</a:t>
            </a:r>
            <a:r>
              <a:rPr lang="en-US" sz="2600" b="1" baseline="-25000" dirty="0">
                <a:latin typeface="Constantia" pitchFamily="18" charset="0"/>
              </a:rPr>
              <a:t>n</a:t>
            </a:r>
            <a:r>
              <a:rPr lang="ru-RU" sz="2600" b="1" dirty="0">
                <a:latin typeface="Constantia" pitchFamily="18" charset="0"/>
              </a:rPr>
              <a:t>Н</a:t>
            </a:r>
            <a:r>
              <a:rPr lang="ru-RU" sz="2600" b="1" baseline="-25000" dirty="0">
                <a:latin typeface="Constantia" pitchFamily="18" charset="0"/>
              </a:rPr>
              <a:t>2</a:t>
            </a:r>
            <a:r>
              <a:rPr lang="en-US" sz="2600" b="1" baseline="-25000" dirty="0">
                <a:latin typeface="Constantia" pitchFamily="18" charset="0"/>
              </a:rPr>
              <a:t>n</a:t>
            </a:r>
            <a:r>
              <a:rPr lang="ru-RU" sz="2600" b="1" baseline="-25000" dirty="0">
                <a:latin typeface="Constantia" pitchFamily="18" charset="0"/>
              </a:rPr>
              <a:t>-1</a:t>
            </a:r>
            <a:r>
              <a:rPr lang="ru-RU" sz="2600" b="1" dirty="0">
                <a:latin typeface="Constantia" pitchFamily="18" charset="0"/>
              </a:rPr>
              <a:t>(ОН)</a:t>
            </a:r>
            <a:r>
              <a:rPr lang="ru-RU" sz="2600" b="1" baseline="-25000" dirty="0">
                <a:latin typeface="Constantia" pitchFamily="18" charset="0"/>
              </a:rPr>
              <a:t>3</a:t>
            </a:r>
            <a:endParaRPr lang="ru-RU" sz="2600" dirty="0">
              <a:latin typeface="Constantia" pitchFamily="18" charset="0"/>
            </a:endParaRPr>
          </a:p>
          <a:p>
            <a:r>
              <a:rPr lang="ru-RU" sz="2600" dirty="0" smtClean="0">
                <a:latin typeface="Constantia" pitchFamily="18" charset="0"/>
              </a:rPr>
              <a:t>- Спирты </a:t>
            </a:r>
            <a:r>
              <a:rPr lang="ru-RU" sz="2600" dirty="0" smtClean="0">
                <a:latin typeface="Constantia" pitchFamily="18" charset="0"/>
              </a:rPr>
              <a:t>содержащие более трёх </a:t>
            </a:r>
            <a:r>
              <a:rPr lang="en-US" sz="2600" dirty="0" smtClean="0">
                <a:latin typeface="Constantia" pitchFamily="18" charset="0"/>
              </a:rPr>
              <a:t>OH </a:t>
            </a:r>
            <a:r>
              <a:rPr lang="ru-RU" sz="2600" dirty="0" smtClean="0">
                <a:latin typeface="Constantia" pitchFamily="18" charset="0"/>
              </a:rPr>
              <a:t>групп</a:t>
            </a:r>
            <a:r>
              <a:rPr lang="en-US" sz="2600" dirty="0" smtClean="0">
                <a:latin typeface="Constantia" pitchFamily="18" charset="0"/>
              </a:rPr>
              <a:t>,</a:t>
            </a:r>
            <a:r>
              <a:rPr lang="ru-RU" sz="2600" dirty="0" smtClean="0">
                <a:latin typeface="Constantia" pitchFamily="18" charset="0"/>
              </a:rPr>
              <a:t>называются много атомными </a:t>
            </a:r>
            <a:r>
              <a:rPr lang="en-US" sz="2600" dirty="0" smtClean="0">
                <a:latin typeface="Constantia" pitchFamily="18" charset="0"/>
              </a:rPr>
              <a:t>.</a:t>
            </a:r>
            <a:endParaRPr lang="ru-RU" sz="26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127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Constantia" pitchFamily="18" charset="0"/>
              </a:rPr>
              <a:t>Физические свойства 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3816424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ru-RU" sz="2800" u="sng" dirty="0" smtClean="0">
                <a:latin typeface="Constantia" pitchFamily="18" charset="0"/>
              </a:rPr>
              <a:t>Этиленгликоль</a:t>
            </a:r>
            <a:r>
              <a:rPr lang="ru-RU" sz="2800" dirty="0" smtClean="0">
                <a:latin typeface="Constantia" pitchFamily="18" charset="0"/>
              </a:rPr>
              <a:t> - представитель </a:t>
            </a:r>
            <a:r>
              <a:rPr lang="ru-RU" sz="2800" dirty="0">
                <a:latin typeface="Constantia" pitchFamily="18" charset="0"/>
              </a:rPr>
              <a:t>двухатомных спиртов-гликолей. Сиропообразная жидкость сладковатого вкуса, без запаха, ядовит. Хорошо смешивается с водой и спиртом, гигроскопичен. </a:t>
            </a:r>
            <a:endParaRPr lang="ru-RU" sz="2800" dirty="0" smtClean="0">
              <a:latin typeface="Constantia" pitchFamily="18" charset="0"/>
            </a:endParaRPr>
          </a:p>
          <a:p>
            <a:pPr marL="0" indent="0"/>
            <a:r>
              <a:rPr lang="ru-RU" sz="2800" u="sng" dirty="0" smtClean="0">
                <a:latin typeface="Constantia" pitchFamily="18" charset="0"/>
              </a:rPr>
              <a:t>Глицерин</a:t>
            </a:r>
            <a:r>
              <a:rPr lang="ru-RU" sz="2800" dirty="0" smtClean="0">
                <a:latin typeface="Constantia" pitchFamily="18" charset="0"/>
              </a:rPr>
              <a:t> - представитель </a:t>
            </a:r>
            <a:r>
              <a:rPr lang="ru-RU" sz="2800" dirty="0">
                <a:latin typeface="Constantia" pitchFamily="18" charset="0"/>
              </a:rPr>
              <a:t>трехатомных спиртов-глицеринов. Бесцветная, вязкая, гигроскопическая жидкость, сладкая на вкус. Смешивается с водой в любых отношениях.</a:t>
            </a:r>
          </a:p>
        </p:txBody>
      </p:sp>
    </p:spTree>
    <p:extLst>
      <p:ext uri="{BB962C8B-B14F-4D97-AF65-F5344CB8AC3E}">
        <p14:creationId xmlns:p14="http://schemas.microsoft.com/office/powerpoint/2010/main" val="138145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702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latin typeface="Constantia" pitchFamily="18" charset="0"/>
              </a:rPr>
              <a:t>Химические свойства </a:t>
            </a:r>
            <a:endParaRPr lang="ru-RU" sz="4000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3723865"/>
          </a:xfrm>
        </p:spPr>
        <p:txBody>
          <a:bodyPr>
            <a:normAutofit/>
          </a:bodyPr>
          <a:lstStyle/>
          <a:p>
            <a:pPr marL="0" indent="0"/>
            <a:r>
              <a:rPr lang="ru-RU" sz="2000" dirty="0" smtClean="0">
                <a:latin typeface="Constantia" pitchFamily="18" charset="0"/>
              </a:rPr>
              <a:t>Этиленгликоль </a:t>
            </a:r>
            <a:r>
              <a:rPr lang="ru-RU" sz="2000" dirty="0">
                <a:latin typeface="Constantia" pitchFamily="18" charset="0"/>
              </a:rPr>
              <a:t>и глицерин подобны одноатомным спиртам. Так, они реагируют с активными металлами. Многоатомные спирты в реакции с </a:t>
            </a:r>
            <a:r>
              <a:rPr lang="ru-RU" sz="2000" dirty="0" err="1">
                <a:latin typeface="Constantia" pitchFamily="18" charset="0"/>
              </a:rPr>
              <a:t>галогеноводородами</a:t>
            </a:r>
            <a:r>
              <a:rPr lang="ru-RU" sz="2000" dirty="0">
                <a:latin typeface="Constantia" pitchFamily="18" charset="0"/>
              </a:rPr>
              <a:t> обменивают одну или несколько гидроксильных групп ОН на атомы галогена. Глицерин взаимодействует с азотной кислотой с образованием сложных эфиров. Качественная реакция многоатомных спиртов, позволяющая отличить соединения этого класса, – взаимодействие со свежеприготовленным гидроксидом меди(II). В щелочной среде при достаточной концентрации глицерина голубой осадок </a:t>
            </a:r>
            <a:r>
              <a:rPr lang="ru-RU" sz="2000" dirty="0" err="1">
                <a:latin typeface="Constantia" pitchFamily="18" charset="0"/>
              </a:rPr>
              <a:t>Cu</a:t>
            </a:r>
            <a:r>
              <a:rPr lang="ru-RU" sz="2000" dirty="0">
                <a:latin typeface="Constantia" pitchFamily="18" charset="0"/>
              </a:rPr>
              <a:t>(OH)2 растворяется с образованием раствора ярко-синего цвета – </a:t>
            </a:r>
            <a:r>
              <a:rPr lang="ru-RU" sz="2000" dirty="0" err="1">
                <a:latin typeface="Constantia" pitchFamily="18" charset="0"/>
              </a:rPr>
              <a:t>гликолята</a:t>
            </a:r>
            <a:r>
              <a:rPr lang="ru-RU" sz="2000" dirty="0">
                <a:latin typeface="Constantia" pitchFamily="18" charset="0"/>
              </a:rPr>
              <a:t> меди(II</a:t>
            </a:r>
            <a:r>
              <a:rPr lang="ru-RU" sz="2000" dirty="0" smtClean="0">
                <a:latin typeface="Constantia" pitchFamily="18" charset="0"/>
              </a:rPr>
              <a:t>).</a:t>
            </a:r>
            <a:endParaRPr lang="ru-RU" sz="20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82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0"/>
            <a:ext cx="7810026" cy="6847523"/>
          </a:xfrm>
        </p:spPr>
      </p:pic>
    </p:spTree>
    <p:extLst>
      <p:ext uri="{BB962C8B-B14F-4D97-AF65-F5344CB8AC3E}">
        <p14:creationId xmlns:p14="http://schemas.microsoft.com/office/powerpoint/2010/main" val="159181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327"/>
            <a:ext cx="7128792" cy="6810673"/>
          </a:xfrm>
        </p:spPr>
      </p:pic>
    </p:spTree>
    <p:extLst>
      <p:ext uri="{BB962C8B-B14F-4D97-AF65-F5344CB8AC3E}">
        <p14:creationId xmlns:p14="http://schemas.microsoft.com/office/powerpoint/2010/main" val="384176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097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2320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131</TotalTime>
  <Words>68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Углы</vt:lpstr>
      <vt:lpstr>многоатомные спирты</vt:lpstr>
      <vt:lpstr>Презентация PowerPoint</vt:lpstr>
      <vt:lpstr>Физические свойства </vt:lpstr>
      <vt:lpstr>Презентация PowerPoint</vt:lpstr>
      <vt:lpstr>Химические свойства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Елена</cp:lastModifiedBy>
  <cp:revision>13</cp:revision>
  <dcterms:created xsi:type="dcterms:W3CDTF">2017-12-04T17:04:06Z</dcterms:created>
  <dcterms:modified xsi:type="dcterms:W3CDTF">2017-12-24T10:56:46Z</dcterms:modified>
</cp:coreProperties>
</file>