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notesMasterIdLst>
    <p:notesMasterId r:id="rId32"/>
  </p:notesMasterIdLst>
  <p:sldIdLst>
    <p:sldId id="265" r:id="rId2"/>
    <p:sldId id="269" r:id="rId3"/>
    <p:sldId id="256" r:id="rId4"/>
    <p:sldId id="288" r:id="rId5"/>
    <p:sldId id="287" r:id="rId6"/>
    <p:sldId id="289" r:id="rId7"/>
    <p:sldId id="290" r:id="rId8"/>
    <p:sldId id="280" r:id="rId9"/>
    <p:sldId id="302" r:id="rId10"/>
    <p:sldId id="304" r:id="rId11"/>
    <p:sldId id="303" r:id="rId12"/>
    <p:sldId id="305" r:id="rId13"/>
    <p:sldId id="306" r:id="rId14"/>
    <p:sldId id="291" r:id="rId15"/>
    <p:sldId id="292" r:id="rId16"/>
    <p:sldId id="293" r:id="rId17"/>
    <p:sldId id="294" r:id="rId18"/>
    <p:sldId id="295" r:id="rId19"/>
    <p:sldId id="297" r:id="rId20"/>
    <p:sldId id="298" r:id="rId21"/>
    <p:sldId id="299" r:id="rId22"/>
    <p:sldId id="308" r:id="rId23"/>
    <p:sldId id="309" r:id="rId24"/>
    <p:sldId id="310" r:id="rId25"/>
    <p:sldId id="311" r:id="rId26"/>
    <p:sldId id="312" r:id="rId27"/>
    <p:sldId id="313" r:id="rId28"/>
    <p:sldId id="314" r:id="rId29"/>
    <p:sldId id="300" r:id="rId30"/>
    <p:sldId id="315" r:id="rId3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6699FF"/>
    <a:srgbClr val="0099FF"/>
    <a:srgbClr val="66CCFF"/>
    <a:srgbClr val="3333CC"/>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8" autoAdjust="0"/>
    <p:restoredTop sz="94762" autoAdjust="0"/>
  </p:normalViewPr>
  <p:slideViewPr>
    <p:cSldViewPr>
      <p:cViewPr varScale="1">
        <p:scale>
          <a:sx n="95" d="100"/>
          <a:sy n="95" d="100"/>
        </p:scale>
        <p:origin x="-90" y="-228"/>
      </p:cViewPr>
      <p:guideLst>
        <p:guide orient="horz" pos="2160"/>
        <p:guide pos="2880"/>
      </p:guideLst>
    </p:cSldViewPr>
  </p:slideViewPr>
  <p:outlineViewPr>
    <p:cViewPr>
      <p:scale>
        <a:sx n="33" d="100"/>
        <a:sy n="33" d="100"/>
      </p:scale>
      <p:origin x="0" y="824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ru-RU"/>
          </a:p>
        </p:txBody>
      </p:sp>
      <p:sp>
        <p:nvSpPr>
          <p:cNvPr id="593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ru-RU"/>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93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593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ru-RU"/>
          </a:p>
        </p:txBody>
      </p:sp>
      <p:sp>
        <p:nvSpPr>
          <p:cNvPr id="593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945001D1-5505-4F2A-A2F2-D25226731BC4}" type="slidenum">
              <a:rPr lang="ru-RU"/>
              <a:pPr>
                <a:defRPr/>
              </a:pPr>
              <a:t>‹#›</a:t>
            </a:fld>
            <a:endParaRPr lang="ru-RU"/>
          </a:p>
        </p:txBody>
      </p:sp>
    </p:spTree>
    <p:extLst>
      <p:ext uri="{BB962C8B-B14F-4D97-AF65-F5344CB8AC3E}">
        <p14:creationId xmlns:p14="http://schemas.microsoft.com/office/powerpoint/2010/main" val="35230615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1676EC9F-FDD5-4BD9-A902-ADC13EDDDBE4}" type="slidenum">
              <a:rPr lang="ru-RU"/>
              <a:pPr/>
              <a:t>1</a:t>
            </a:fld>
            <a:endParaRPr lang="ru-RU"/>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6B37CA38-4445-489A-B4B5-9DA859C674ED}" type="slidenum">
              <a:rPr lang="ru-RU"/>
              <a:pPr/>
              <a:t>2</a:t>
            </a:fld>
            <a:endParaRPr lang="ru-RU"/>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28D7A02A-45C0-4367-9153-A13E7203D9C5}" type="slidenum">
              <a:rPr lang="ru-RU"/>
              <a:pPr/>
              <a:t>3</a:t>
            </a:fld>
            <a:endParaRPr lang="ru-RU"/>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pPr>
              <a:defRPr/>
            </a:pPr>
            <a:endParaRPr lang="ru-RU"/>
          </a:p>
        </p:txBody>
      </p:sp>
      <p:sp>
        <p:nvSpPr>
          <p:cNvPr id="19" name="Нижний колонтитул 18"/>
          <p:cNvSpPr>
            <a:spLocks noGrp="1"/>
          </p:cNvSpPr>
          <p:nvPr>
            <p:ph type="ftr" sz="quarter" idx="11"/>
          </p:nvPr>
        </p:nvSpPr>
        <p:spPr/>
        <p:txBody>
          <a:bodyPr/>
          <a:lstStyle/>
          <a:p>
            <a:pPr>
              <a:defRPr/>
            </a:pPr>
            <a:endParaRPr lang="ru-RU"/>
          </a:p>
        </p:txBody>
      </p:sp>
      <p:sp>
        <p:nvSpPr>
          <p:cNvPr id="27" name="Номер слайда 26"/>
          <p:cNvSpPr>
            <a:spLocks noGrp="1"/>
          </p:cNvSpPr>
          <p:nvPr>
            <p:ph type="sldNum" sz="quarter" idx="12"/>
          </p:nvPr>
        </p:nvSpPr>
        <p:spPr/>
        <p:txBody>
          <a:bodyPr/>
          <a:lstStyle/>
          <a:p>
            <a:pPr>
              <a:defRPr/>
            </a:pPr>
            <a:fld id="{538C24DF-F9AB-4780-B759-4F9251949181}"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transition>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145CA261-89E6-48C7-A95F-964C412452B9}"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3F3F45B7-D749-4A12-BF23-72617D989DFE}"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Заголовок, текст и клип">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лип 3"/>
          <p:cNvSpPr>
            <a:spLocks noGrp="1"/>
          </p:cNvSpPr>
          <p:nvPr>
            <p:ph type="clipArt" sz="half" idx="2"/>
          </p:nvPr>
        </p:nvSpPr>
        <p:spPr>
          <a:xfrm>
            <a:off x="4648200" y="1600200"/>
            <a:ext cx="4038600" cy="4525963"/>
          </a:xfrm>
        </p:spPr>
        <p:txBody>
          <a:bodyPr/>
          <a:lstStyle/>
          <a:p>
            <a:pPr lvl="0"/>
            <a:endParaRPr lang="ru-RU"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CF6EE010-CEA8-407A-8A4A-1D733911C5FC}" type="slidenum">
              <a:rPr lang="ru-RU"/>
              <a:pPr>
                <a:defRPr/>
              </a:pPr>
              <a:t>‹#›</a:t>
            </a:fld>
            <a:endParaRPr lang="ru-RU"/>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5833CB3B-2787-4872-983E-7D556B1D2E51}"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5D060727-464A-44A9-BAB1-898E3CF3DC73}"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transition>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669F6A51-C430-4854-BC03-7C4D0EF4FC8A}"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pPr>
              <a:defRPr/>
            </a:pPr>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CC29AFA1-CB2C-48D1-A106-26B04BDC42E0}"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E81C6424-5E3D-4AC3-90D7-1B237A53E757}"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D133C8BA-D297-473A-9119-18EB5C95CFA8}"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30EC4F99-6C22-4323-A91B-5F28449BE4BE}"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a:xfrm>
            <a:off x="8077200" y="6356350"/>
            <a:ext cx="609600" cy="365125"/>
          </a:xfrm>
        </p:spPr>
        <p:txBody>
          <a:bodyPr/>
          <a:lstStyle/>
          <a:p>
            <a:pPr>
              <a:defRPr/>
            </a:pPr>
            <a:fld id="{F2E6D4C5-0E93-4906-84FA-AA7A82C6C479}" type="slidenum">
              <a:rPr lang="ru-RU" smtClean="0"/>
              <a:pPr>
                <a:defRPr/>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B7023D4F-6AA4-4D3E-BE57-30E05D91895E}" type="slidenum">
              <a:rPr lang="ru-RU" smtClean="0"/>
              <a:pPr>
                <a:defRPr/>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wipe dir="d"/>
  </p:transition>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hyperlink" Target="https://www.personalguide.ru/country/ispaniya" TargetMode="External"/><Relationship Id="rId7" Type="http://schemas.openxmlformats.org/officeDocument/2006/relationships/hyperlink" Target="http://visasam.ru/emigration/rabota/bezrabotica-v-ispanii.html" TargetMode="External"/><Relationship Id="rId2" Type="http://schemas.openxmlformats.org/officeDocument/2006/relationships/hyperlink" Target="http://www.200stran.ru/country_more86.html" TargetMode="External"/><Relationship Id="rId1" Type="http://schemas.openxmlformats.org/officeDocument/2006/relationships/slideLayout" Target="../slideLayouts/slideLayout2.xml"/><Relationship Id="rId6" Type="http://schemas.openxmlformats.org/officeDocument/2006/relationships/hyperlink" Target="https://ru.wikipedia.org/wiki/%D0%9D%D0%B0%D1%81%D0%B5%D0%BB%D0%B5%D0%BD%D0%B8%D0%B5_%D0%98%D1%81%D0%BF%D0%B0%D0%BD%D0%B8%D0%B8" TargetMode="External"/><Relationship Id="rId5" Type="http://schemas.openxmlformats.org/officeDocument/2006/relationships/hyperlink" Target="http://www.ereport.ru/articles/weconomy/spain.htm" TargetMode="External"/><Relationship Id="rId4" Type="http://schemas.openxmlformats.org/officeDocument/2006/relationships/hyperlink" Target="http://bsi-ukraine.com.ua/country/es"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355694" y="1052736"/>
            <a:ext cx="4140878" cy="1200329"/>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7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Испания</a:t>
            </a:r>
            <a:endParaRPr lang="ru-RU" sz="7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3554" name="Picture 2" descr="https://moskva.glavny.tv/sites/default/files/styles/large/public/mainphotos/9523/flamenko-na-tverskih-podmostkah-11163.jpg?itok=4QeqM4pC"/>
          <p:cNvPicPr>
            <a:picLocks noChangeAspect="1" noChangeArrowheads="1"/>
          </p:cNvPicPr>
          <p:nvPr/>
        </p:nvPicPr>
        <p:blipFill>
          <a:blip r:embed="rId3" cstate="print"/>
          <a:srcRect/>
          <a:stretch>
            <a:fillRect/>
          </a:stretch>
        </p:blipFill>
        <p:spPr bwMode="auto">
          <a:xfrm>
            <a:off x="3774498" y="3283445"/>
            <a:ext cx="5369502" cy="3574555"/>
          </a:xfrm>
          <a:prstGeom prst="rect">
            <a:avLst/>
          </a:prstGeom>
          <a:noFill/>
        </p:spPr>
      </p:pic>
      <p:pic>
        <p:nvPicPr>
          <p:cNvPr id="23556" name="Picture 4" descr="https://ovnews.ru/wp-content/uploads/2017/03/spain-379535_640.jpg"/>
          <p:cNvPicPr>
            <a:picLocks noChangeAspect="1" noChangeArrowheads="1"/>
          </p:cNvPicPr>
          <p:nvPr/>
        </p:nvPicPr>
        <p:blipFill>
          <a:blip r:embed="rId4" cstate="print"/>
          <a:srcRect/>
          <a:stretch>
            <a:fillRect/>
          </a:stretch>
        </p:blipFill>
        <p:spPr bwMode="auto">
          <a:xfrm>
            <a:off x="0" y="3116940"/>
            <a:ext cx="3707904" cy="3741059"/>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from="(-#ppt_w/2)" to="(#ppt_x)" calcmode="lin" valueType="num">
                                      <p:cBhvr>
                                        <p:cTn id="7" dur="600" fill="hold">
                                          <p:stCondLst>
                                            <p:cond delay="0"/>
                                          </p:stCondLst>
                                        </p:cTn>
                                        <p:tgtEl>
                                          <p:spTgt spid="6"/>
                                        </p:tgtEl>
                                        <p:attrNameLst>
                                          <p:attrName>ppt_x</p:attrName>
                                        </p:attrNameLst>
                                      </p:cBhvr>
                                    </p:anim>
                                    <p:anim from="0" to="-1.0" calcmode="lin" valueType="num">
                                      <p:cBhvr>
                                        <p:cTn id="8" dur="200" decel="50000" autoRev="1" fill="hold">
                                          <p:stCondLst>
                                            <p:cond delay="600"/>
                                          </p:stCondLst>
                                        </p:cTn>
                                        <p:tgtEl>
                                          <p:spTgt spid="6"/>
                                        </p:tgtEl>
                                        <p:attrNameLst>
                                          <p:attrName>xshear</p:attrName>
                                        </p:attrNameLst>
                                      </p:cBhvr>
                                    </p:anim>
                                    <p:animScale>
                                      <p:cBhvr>
                                        <p:cTn id="9" dur="200" decel="100000" autoRev="1" fill="hold">
                                          <p:stCondLst>
                                            <p:cond delay="600"/>
                                          </p:stCondLst>
                                        </p:cTn>
                                        <p:tgtEl>
                                          <p:spTgt spid="6"/>
                                        </p:tgtEl>
                                      </p:cBhvr>
                                      <p:from x="100000" y="100000"/>
                                      <p:to x="80000" y="100000"/>
                                    </p:animScale>
                                    <p:anim by="(#ppt_h/3+#ppt_w*0.1)" calcmode="lin" valueType="num">
                                      <p:cBhvr additive="sum">
                                        <p:cTn id="10" dur="200" decel="100000" autoRev="1" fill="hold">
                                          <p:stCondLst>
                                            <p:cond delay="6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332656"/>
            <a:ext cx="7198568" cy="1162050"/>
          </a:xfrm>
        </p:spPr>
        <p:txBody>
          <a:bodyPr/>
          <a:lstStyle/>
          <a:p>
            <a:r>
              <a:rPr lang="ru-RU" sz="4400" b="1" dirty="0" smtClean="0">
                <a:effectLst>
                  <a:outerShdw blurRad="38100" dist="38100" dir="2700000" algn="tl">
                    <a:srgbClr val="000000">
                      <a:alpha val="43137"/>
                    </a:srgbClr>
                  </a:outerShdw>
                </a:effectLst>
              </a:rPr>
              <a:t>Население </a:t>
            </a:r>
            <a:endParaRPr lang="ru-RU" sz="4400" b="1" dirty="0">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a:xfrm>
            <a:off x="683568" y="1676400"/>
            <a:ext cx="8003232" cy="4572000"/>
          </a:xfrm>
        </p:spPr>
        <p:txBody>
          <a:bodyPr>
            <a:normAutofit/>
          </a:bodyPr>
          <a:lstStyle/>
          <a:p>
            <a:r>
              <a:rPr lang="ru-RU" dirty="0" smtClean="0"/>
              <a:t>92 % прироста населения дает </a:t>
            </a:r>
            <a:r>
              <a:rPr lang="ru-RU" dirty="0" smtClean="0"/>
              <a:t>иммиграция. </a:t>
            </a:r>
            <a:r>
              <a:rPr lang="ru-RU" dirty="0" smtClean="0"/>
              <a:t>На 1 января 2005 года в стране проживало 3,5 миллиона </a:t>
            </a:r>
            <a:r>
              <a:rPr lang="ru-RU" dirty="0" smtClean="0"/>
              <a:t>иммигрантов, </a:t>
            </a:r>
            <a:r>
              <a:rPr lang="ru-RU" dirty="0" smtClean="0"/>
              <a:t>что составило 8 % населения. Испания является рекордсменом по приему иммигрантов среди стран-членов Европейского союза. Острыми проблемами являются проблема низкой рождаемости и проблема старения </a:t>
            </a:r>
            <a:r>
              <a:rPr lang="ru-RU" dirty="0" smtClean="0"/>
              <a:t>населения.</a:t>
            </a:r>
            <a:endParaRPr lang="ru-RU" dirty="0"/>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sz="half" idx="2"/>
          </p:nvPr>
        </p:nvSpPr>
        <p:spPr>
          <a:xfrm>
            <a:off x="395536" y="2348880"/>
            <a:ext cx="2423864" cy="3024335"/>
          </a:xfrm>
        </p:spPr>
        <p:txBody>
          <a:bodyPr>
            <a:noAutofit/>
          </a:bodyPr>
          <a:lstStyle/>
          <a:p>
            <a:r>
              <a:rPr lang="ru-RU" sz="2000" b="1" dirty="0" smtClean="0"/>
              <a:t>Религия страны: </a:t>
            </a:r>
            <a:endParaRPr lang="ru-RU" sz="2000" b="1" dirty="0" smtClean="0"/>
          </a:p>
          <a:p>
            <a:r>
              <a:rPr lang="ru-RU" sz="2000" dirty="0" smtClean="0"/>
              <a:t>основная </a:t>
            </a:r>
            <a:r>
              <a:rPr lang="ru-RU" sz="2000" dirty="0" smtClean="0"/>
              <a:t>религия – католицизм. Около 95% испанцев католики, так же есть – протестанты, мусульмане, иудеи</a:t>
            </a:r>
            <a:endParaRPr lang="ru-RU" sz="2000" dirty="0"/>
          </a:p>
        </p:txBody>
      </p:sp>
      <p:pic>
        <p:nvPicPr>
          <p:cNvPr id="39938" name="Picture 2" descr="http://znayuvse.ru/sites/default/files/2012/02/3_0.JPG"/>
          <p:cNvPicPr>
            <a:picLocks noGrp="1" noChangeAspect="1" noChangeArrowheads="1"/>
          </p:cNvPicPr>
          <p:nvPr>
            <p:ph type="pic" idx="1"/>
          </p:nvPr>
        </p:nvPicPr>
        <p:blipFill>
          <a:blip r:embed="rId2" cstate="print"/>
          <a:srcRect t="18082" b="18082"/>
          <a:stretch>
            <a:fillRect/>
          </a:stretch>
        </p:blipFill>
        <p:spPr bwMode="auto">
          <a:xfrm rot="420000">
            <a:off x="3498235" y="1103437"/>
            <a:ext cx="4617720" cy="3931920"/>
          </a:xfrm>
          <a:prstGeom prst="rect">
            <a:avLst/>
          </a:prstGeom>
          <a:noFill/>
        </p:spPr>
      </p:pic>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b="1" dirty="0" smtClean="0"/>
              <a:t>Национальные особенности</a:t>
            </a:r>
            <a:endParaRPr lang="ru-RU" b="1" dirty="0"/>
          </a:p>
        </p:txBody>
      </p:sp>
      <p:sp>
        <p:nvSpPr>
          <p:cNvPr id="7" name="Содержимое 6"/>
          <p:cNvSpPr>
            <a:spLocks noGrp="1"/>
          </p:cNvSpPr>
          <p:nvPr>
            <p:ph idx="1"/>
          </p:nvPr>
        </p:nvSpPr>
        <p:spPr/>
        <p:txBody>
          <a:bodyPr>
            <a:normAutofit fontScale="92500" lnSpcReduction="20000"/>
          </a:bodyPr>
          <a:lstStyle/>
          <a:p>
            <a:pPr lvl="0"/>
            <a:r>
              <a:rPr lang="ru-RU" b="1" u="sng" dirty="0" smtClean="0"/>
              <a:t>южный темперамент</a:t>
            </a:r>
            <a:endParaRPr lang="ru-RU" u="sng" dirty="0" smtClean="0"/>
          </a:p>
          <a:p>
            <a:r>
              <a:rPr lang="ru-RU" dirty="0" smtClean="0"/>
              <a:t>Испанцы – типичные южане: темпераментные, эмоциональные, дружелюбные и гостеприимные. Иногда мирное течение разговора прерывают неожиданным взрывом эмоций, сопровождаемым активной жестикуляцией. Но это отнюдь не признак ссоры – всего лишь горячая кровь.</a:t>
            </a:r>
          </a:p>
          <a:p>
            <a:pPr lvl="0"/>
            <a:r>
              <a:rPr lang="ru-RU" b="1" u="sng" dirty="0" smtClean="0"/>
              <a:t>отсутствие чувства времени</a:t>
            </a:r>
          </a:p>
          <a:p>
            <a:r>
              <a:rPr lang="ru-RU" dirty="0" smtClean="0"/>
              <a:t>Ещё одна характерная черта испанцев – жуткая непунктуальность. Причём опаздывать они себе позволяют даже на деловые встречи. Так что будьте к этому готовы и отнеситесь к возможным неудобствам с толикой иронии и снисходительности.</a:t>
            </a:r>
          </a:p>
          <a:p>
            <a:endParaRPr lang="ru-RU" dirty="0"/>
          </a:p>
        </p:txBody>
      </p:sp>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7630616" cy="898424"/>
          </a:xfrm>
        </p:spPr>
        <p:txBody>
          <a:bodyPr/>
          <a:lstStyle/>
          <a:p>
            <a:r>
              <a:rPr lang="ru-RU" sz="4400" b="1" dirty="0" smtClean="0">
                <a:effectLst>
                  <a:outerShdw blurRad="38100" dist="38100" dir="2700000" algn="tl">
                    <a:srgbClr val="000000">
                      <a:alpha val="43137"/>
                    </a:srgbClr>
                  </a:outerShdw>
                </a:effectLst>
              </a:rPr>
              <a:t>Сельское хозяйство</a:t>
            </a:r>
            <a:endParaRPr lang="ru-RU" sz="4400" b="1" dirty="0">
              <a:effectLst>
                <a:outerShdw blurRad="38100" dist="38100" dir="2700000" algn="tl">
                  <a:srgbClr val="000000">
                    <a:alpha val="43137"/>
                  </a:srgbClr>
                </a:outerShdw>
              </a:effectLst>
            </a:endParaRPr>
          </a:p>
        </p:txBody>
      </p:sp>
      <p:sp>
        <p:nvSpPr>
          <p:cNvPr id="5" name="Текст 4"/>
          <p:cNvSpPr>
            <a:spLocks noGrp="1"/>
          </p:cNvSpPr>
          <p:nvPr>
            <p:ph type="body" idx="2"/>
          </p:nvPr>
        </p:nvSpPr>
        <p:spPr>
          <a:xfrm>
            <a:off x="323528" y="1676400"/>
            <a:ext cx="4032448" cy="4920952"/>
          </a:xfrm>
        </p:spPr>
        <p:txBody>
          <a:bodyPr>
            <a:normAutofit/>
          </a:bodyPr>
          <a:lstStyle/>
          <a:p>
            <a:r>
              <a:rPr lang="ru-RU" sz="1600" dirty="0" smtClean="0"/>
              <a:t>Основные показатели: Испания третья в мире по производству вина, четвёртая — цитрусовых, а также обеспечивает значительную часть мирового производства оливок и оливково масла. Испания является также крупным производителем пшеницы (20 % посевных площадей), риса (самая высокая урожайность в мире), миндаля, табака и овощей (60 % посевной площади). Ей принадлежит самый большой в Европе рыболовный флот. По добыче и обработке морепродуктов и рыбы Испания держится в первой десятке. Успешно развивается животноводство: коз и овец разводят в засушливых районах, а на севере — крупный рогатый скот</a:t>
            </a:r>
            <a:endParaRPr lang="ru-RU" sz="1600" dirty="0"/>
          </a:p>
        </p:txBody>
      </p:sp>
      <p:pic>
        <p:nvPicPr>
          <p:cNvPr id="6" name="Содержимое 5" descr="11307_2390146.jpg"/>
          <p:cNvPicPr>
            <a:picLocks noGrp="1" noChangeAspect="1"/>
          </p:cNvPicPr>
          <p:nvPr>
            <p:ph sz="half" idx="1"/>
          </p:nvPr>
        </p:nvPicPr>
        <p:blipFill>
          <a:blip r:embed="rId2" cstate="print"/>
          <a:stretch>
            <a:fillRect/>
          </a:stretch>
        </p:blipFill>
        <p:spPr>
          <a:xfrm>
            <a:off x="4499992" y="2060848"/>
            <a:ext cx="4340953" cy="3255715"/>
          </a:xfrm>
        </p:spPr>
      </p:pic>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316736"/>
            <a:ext cx="8496944" cy="1362456"/>
          </a:xfrm>
        </p:spPr>
        <p:txBody>
          <a:bodyPr>
            <a:normAutofit fontScale="90000"/>
          </a:bodyPr>
          <a:lstStyle/>
          <a:p>
            <a:pPr algn="ctr"/>
            <a:r>
              <a:rPr lang="ru-RU" sz="4800" dirty="0" smtClean="0"/>
              <a:t>Основные отрасли промышленности</a:t>
            </a:r>
            <a:endParaRPr lang="ru-RU" sz="4800" dirty="0"/>
          </a:p>
        </p:txBody>
      </p:sp>
      <p:sp>
        <p:nvSpPr>
          <p:cNvPr id="5" name="Текст 4"/>
          <p:cNvSpPr>
            <a:spLocks noGrp="1"/>
          </p:cNvSpPr>
          <p:nvPr>
            <p:ph type="body" idx="1"/>
          </p:nvPr>
        </p:nvSpPr>
        <p:spPr>
          <a:xfrm>
            <a:off x="2928926" y="2857496"/>
            <a:ext cx="6000792" cy="3796170"/>
          </a:xfrm>
        </p:spPr>
        <p:txBody>
          <a:bodyPr>
            <a:normAutofit/>
          </a:bodyPr>
          <a:lstStyle/>
          <a:p>
            <a:r>
              <a:rPr lang="ru-RU" dirty="0" smtClean="0"/>
              <a:t>Химическая</a:t>
            </a:r>
          </a:p>
          <a:p>
            <a:r>
              <a:rPr lang="ru-RU" dirty="0" smtClean="0"/>
              <a:t>Легкая</a:t>
            </a:r>
          </a:p>
          <a:p>
            <a:r>
              <a:rPr lang="ru-RU" dirty="0" smtClean="0"/>
              <a:t>Горнодобывающая</a:t>
            </a:r>
          </a:p>
          <a:p>
            <a:r>
              <a:rPr lang="ru-RU" dirty="0" smtClean="0"/>
              <a:t>Пищевая</a:t>
            </a:r>
          </a:p>
          <a:p>
            <a:r>
              <a:rPr lang="ru-RU" dirty="0" smtClean="0"/>
              <a:t>Энергетика</a:t>
            </a:r>
          </a:p>
          <a:p>
            <a:r>
              <a:rPr lang="ru-RU" dirty="0" smtClean="0"/>
              <a:t>Металлургия</a:t>
            </a:r>
          </a:p>
          <a:p>
            <a:r>
              <a:rPr lang="ru-RU" dirty="0" smtClean="0"/>
              <a:t>Машиностроение</a:t>
            </a:r>
          </a:p>
          <a:p>
            <a:r>
              <a:rPr lang="ru-RU" dirty="0" smtClean="0"/>
              <a:t>Лесопромышленный комплекс</a:t>
            </a:r>
          </a:p>
          <a:p>
            <a:endParaRPr lang="ru-RU" dirty="0" smtClean="0"/>
          </a:p>
          <a:p>
            <a:endParaRPr lang="ru-RU" dirty="0"/>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71472" y="357166"/>
            <a:ext cx="8229600" cy="1143000"/>
          </a:xfrm>
        </p:spPr>
        <p:txBody>
          <a:bodyPr>
            <a:normAutofit/>
          </a:bodyPr>
          <a:lstStyle/>
          <a:p>
            <a:r>
              <a:rPr lang="ru-RU" sz="3600" b="1" dirty="0" smtClean="0">
                <a:effectLst>
                  <a:outerShdw blurRad="38100" dist="38100" dir="2700000" algn="tl">
                    <a:srgbClr val="000000">
                      <a:alpha val="43137"/>
                    </a:srgbClr>
                  </a:outerShdw>
                </a:effectLst>
              </a:rPr>
              <a:t>Химическая</a:t>
            </a:r>
            <a:endParaRPr lang="ru-RU" sz="3600" b="1" dirty="0">
              <a:effectLst>
                <a:outerShdw blurRad="38100" dist="38100" dir="2700000" algn="tl">
                  <a:srgbClr val="000000">
                    <a:alpha val="43137"/>
                  </a:srgbClr>
                </a:outerShdw>
              </a:effectLst>
            </a:endParaRPr>
          </a:p>
        </p:txBody>
      </p:sp>
      <p:sp>
        <p:nvSpPr>
          <p:cNvPr id="5" name="Содержимое 4"/>
          <p:cNvSpPr>
            <a:spLocks noGrp="1"/>
          </p:cNvSpPr>
          <p:nvPr>
            <p:ph idx="1"/>
          </p:nvPr>
        </p:nvSpPr>
        <p:spPr>
          <a:xfrm>
            <a:off x="457200" y="1571612"/>
            <a:ext cx="8229600" cy="4857784"/>
          </a:xfrm>
        </p:spPr>
        <p:txBody>
          <a:bodyPr>
            <a:normAutofit/>
          </a:bodyPr>
          <a:lstStyle/>
          <a:p>
            <a:r>
              <a:rPr lang="ru-RU" sz="2000" dirty="0" smtClean="0"/>
              <a:t>В последние годы Испания занимает 5-е место в Западной Европе по объему выпускаемых химических продуктов;</a:t>
            </a:r>
          </a:p>
          <a:p>
            <a:r>
              <a:rPr lang="ru-RU" sz="2000" dirty="0" smtClean="0"/>
              <a:t>В 1997 г. были созданы новые мощности и осуществлялось строительство предприятий по производству полиэтилена, фенола, полипропилена, промышленного газа и </a:t>
            </a:r>
            <a:r>
              <a:rPr lang="ru-RU" sz="2000" dirty="0" err="1" smtClean="0"/>
              <a:t>др</a:t>
            </a:r>
            <a:r>
              <a:rPr lang="ru-RU" sz="2000" dirty="0" smtClean="0"/>
              <a:t>;</a:t>
            </a:r>
          </a:p>
          <a:p>
            <a:r>
              <a:rPr lang="ru-RU" sz="2000" dirty="0" smtClean="0"/>
              <a:t>К числу наиболее развитых секторов химической промышленности относится производство удобрений: азотных, фосфорных и калийных;</a:t>
            </a:r>
          </a:p>
          <a:p>
            <a:r>
              <a:rPr lang="ru-RU" sz="2000" dirty="0" smtClean="0"/>
              <a:t>В экспорте Испании – это в основном синтетический каучук, химические волокна, изделия из пластмасс, азотные, фосфорные удобрения, каустическая сода, медикаменты; в импорте – мочевина, аммиак, метанол, сульфат аммония, синтетические волокна, хлористые растворители, калийные удобрения, фармацевтические товары, целлюлоза и др.</a:t>
            </a:r>
            <a:endParaRPr lang="ru-RU" sz="2000" dirty="0"/>
          </a:p>
        </p:txBody>
      </p:sp>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5786" y="285728"/>
            <a:ext cx="8229600" cy="1143000"/>
          </a:xfrm>
        </p:spPr>
        <p:txBody>
          <a:bodyPr>
            <a:normAutofit/>
          </a:bodyPr>
          <a:lstStyle/>
          <a:p>
            <a:r>
              <a:rPr lang="ru-RU" sz="3600" b="1" dirty="0" smtClean="0">
                <a:effectLst>
                  <a:outerShdw blurRad="38100" dist="38100" dir="2700000" algn="tl">
                    <a:srgbClr val="000000">
                      <a:alpha val="43137"/>
                    </a:srgbClr>
                  </a:outerShdw>
                </a:effectLst>
              </a:rPr>
              <a:t>Лёгкая</a:t>
            </a:r>
            <a:endParaRPr lang="ru-RU" sz="36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643050"/>
            <a:ext cx="8229600" cy="4681550"/>
          </a:xfrm>
        </p:spPr>
        <p:txBody>
          <a:bodyPr/>
          <a:lstStyle/>
          <a:p>
            <a:r>
              <a:rPr lang="ru-RU" dirty="0" smtClean="0"/>
              <a:t>В 1997 г. увеличился выпуск тканей, готовой одежды и пряжи;</a:t>
            </a:r>
          </a:p>
          <a:p>
            <a:r>
              <a:rPr lang="ru-RU" dirty="0" smtClean="0"/>
              <a:t>Рынок производителей кожи насчитывает порядка 250 предприятий;</a:t>
            </a:r>
          </a:p>
          <a:p>
            <a:r>
              <a:rPr lang="ru-RU" dirty="0" smtClean="0"/>
              <a:t>По объему производства обуви Испания занимала 3-е место в Европе, около 70% выпускаемой обуви потреблялось на внутреннем рынке.</a:t>
            </a:r>
          </a:p>
          <a:p>
            <a:endParaRPr lang="ru-RU" dirty="0"/>
          </a:p>
        </p:txBody>
      </p:sp>
    </p:spTree>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214290"/>
            <a:ext cx="8229600" cy="1143000"/>
          </a:xfrm>
        </p:spPr>
        <p:txBody>
          <a:bodyPr>
            <a:normAutofit/>
          </a:bodyPr>
          <a:lstStyle/>
          <a:p>
            <a:r>
              <a:rPr lang="ru-RU" sz="3600" b="1" dirty="0" smtClean="0">
                <a:effectLst>
                  <a:outerShdw blurRad="38100" dist="38100" dir="2700000" algn="tl">
                    <a:srgbClr val="000000">
                      <a:alpha val="43137"/>
                    </a:srgbClr>
                  </a:outerShdw>
                </a:effectLst>
              </a:rPr>
              <a:t>Горнодобывающая</a:t>
            </a:r>
            <a:endParaRPr lang="ru-RU" sz="36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571612"/>
            <a:ext cx="8229600" cy="4752988"/>
          </a:xfrm>
        </p:spPr>
        <p:txBody>
          <a:bodyPr/>
          <a:lstStyle/>
          <a:p>
            <a:r>
              <a:rPr lang="ru-RU" dirty="0" smtClean="0"/>
              <a:t>Испания располагает богатыми месторождениями меди, железной руды, олова и пиритов с высоким содержанием меди, свинца и цинка;</a:t>
            </a:r>
          </a:p>
          <a:p>
            <a:r>
              <a:rPr lang="ru-RU" dirty="0" smtClean="0"/>
              <a:t>Угольная промышленность Испании давно превратилась в неэффективную и неприбыльную отрасль.</a:t>
            </a:r>
            <a:endParaRPr lang="ru-RU" dirty="0"/>
          </a:p>
        </p:txBody>
      </p:sp>
    </p:spTree>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285728"/>
            <a:ext cx="8229600" cy="1143000"/>
          </a:xfrm>
        </p:spPr>
        <p:txBody>
          <a:bodyPr>
            <a:normAutofit/>
          </a:bodyPr>
          <a:lstStyle/>
          <a:p>
            <a:r>
              <a:rPr lang="ru-RU" sz="3600" b="1" dirty="0" smtClean="0">
                <a:effectLst>
                  <a:outerShdw blurRad="38100" dist="38100" dir="2700000" algn="tl">
                    <a:srgbClr val="000000">
                      <a:alpha val="43137"/>
                    </a:srgbClr>
                  </a:outerShdw>
                </a:effectLst>
              </a:rPr>
              <a:t>Пищевая</a:t>
            </a:r>
            <a:endParaRPr lang="ru-RU" sz="36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571612"/>
            <a:ext cx="8229600" cy="4752988"/>
          </a:xfrm>
        </p:spPr>
        <p:txBody>
          <a:bodyPr>
            <a:normAutofit/>
          </a:bodyPr>
          <a:lstStyle/>
          <a:p>
            <a:r>
              <a:rPr lang="ru-RU" sz="2400" dirty="0" smtClean="0"/>
              <a:t>По своему значению и технической оснащенности выделяются отрасли, работающие в значительной степени на внешние рынки: винодельческая, маслобойная, плодоовощная и рыбоконсервная;</a:t>
            </a:r>
          </a:p>
          <a:p>
            <a:r>
              <a:rPr lang="ru-RU" sz="2400" dirty="0" smtClean="0"/>
              <a:t>Испания – крупный производитель вина (третье место в Европе после Италии и Франции), занимает первое место в мире по производству оливкового масла высшего качества. Испания входит в первую десятку стран мира по переработке рыбы и морских продуктов;</a:t>
            </a:r>
            <a:endParaRPr lang="en-US" sz="2400" dirty="0" smtClean="0"/>
          </a:p>
          <a:p>
            <a:r>
              <a:rPr lang="ru-RU" sz="2400" dirty="0" smtClean="0"/>
              <a:t>Основные предприятия </a:t>
            </a:r>
            <a:r>
              <a:rPr lang="ru-RU" sz="2400" dirty="0" err="1" smtClean="0"/>
              <a:t>пищепрома</a:t>
            </a:r>
            <a:r>
              <a:rPr lang="ru-RU" sz="2400" dirty="0" smtClean="0"/>
              <a:t> находятся в Барселоне, Мадриде, Валенсии.</a:t>
            </a:r>
            <a:endParaRPr lang="ru-RU" sz="2400" dirty="0"/>
          </a:p>
        </p:txBody>
      </p:sp>
    </p:spTree>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260648"/>
            <a:ext cx="8229600" cy="1143000"/>
          </a:xfrm>
        </p:spPr>
        <p:txBody>
          <a:bodyPr>
            <a:normAutofit/>
          </a:bodyPr>
          <a:lstStyle/>
          <a:p>
            <a:r>
              <a:rPr lang="ru-RU" sz="3600" b="1" dirty="0" smtClean="0">
                <a:effectLst>
                  <a:outerShdw blurRad="38100" dist="38100" dir="2700000" algn="tl">
                    <a:srgbClr val="000000">
                      <a:alpha val="43137"/>
                    </a:srgbClr>
                  </a:outerShdw>
                </a:effectLst>
              </a:rPr>
              <a:t>Металлургия</a:t>
            </a:r>
            <a:endParaRPr lang="ru-RU" sz="36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700808"/>
            <a:ext cx="8229600" cy="4623792"/>
          </a:xfrm>
        </p:spPr>
        <p:txBody>
          <a:bodyPr>
            <a:normAutofit/>
          </a:bodyPr>
          <a:lstStyle/>
          <a:p>
            <a:r>
              <a:rPr lang="ru-RU" sz="2400" dirty="0" smtClean="0"/>
              <a:t>Почти все металлургические заводы размещены в северной Испании, где удачно сочетаются месторождения, угля и железной, а также имеется удобное сообщение по морю;</a:t>
            </a:r>
          </a:p>
          <a:p>
            <a:r>
              <a:rPr lang="ru-RU" sz="2400" dirty="0" smtClean="0"/>
              <a:t>Чрезмерный экспорт высококачественной испанской руды в прошлом истощил месторождения. и это привело к тому, что черная металлургия начинает испытывать острый дефицит в этом сырье.</a:t>
            </a:r>
          </a:p>
          <a:p>
            <a:endParaRPr lang="ru-RU" sz="2400" dirty="0"/>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ru-RU" sz="4000" dirty="0" smtClean="0"/>
              <a:t>Содержание:</a:t>
            </a:r>
          </a:p>
        </p:txBody>
      </p:sp>
      <p:sp>
        <p:nvSpPr>
          <p:cNvPr id="21507" name="Rectangle 3"/>
          <p:cNvSpPr>
            <a:spLocks noGrp="1" noChangeArrowheads="1"/>
          </p:cNvSpPr>
          <p:nvPr>
            <p:ph idx="1"/>
          </p:nvPr>
        </p:nvSpPr>
        <p:spPr>
          <a:xfrm>
            <a:off x="500034" y="2071678"/>
            <a:ext cx="8248430" cy="3829050"/>
          </a:xfrm>
        </p:spPr>
        <p:txBody>
          <a:bodyPr/>
          <a:lstStyle/>
          <a:p>
            <a:pPr eaLnBrk="1" hangingPunct="1">
              <a:lnSpc>
                <a:spcPct val="90000"/>
              </a:lnSpc>
              <a:defRPr/>
            </a:pPr>
            <a:endParaRPr lang="ru-RU" sz="2000" dirty="0" smtClean="0">
              <a:solidFill>
                <a:schemeClr val="accent1">
                  <a:lumMod val="50000"/>
                </a:schemeClr>
              </a:solidFill>
            </a:endParaRPr>
          </a:p>
          <a:p>
            <a:pPr eaLnBrk="1" hangingPunct="1">
              <a:lnSpc>
                <a:spcPct val="90000"/>
              </a:lnSpc>
              <a:defRPr/>
            </a:pPr>
            <a:r>
              <a:rPr lang="ru-RU" sz="2000" dirty="0" smtClean="0">
                <a:solidFill>
                  <a:schemeClr val="accent1">
                    <a:lumMod val="50000"/>
                  </a:schemeClr>
                </a:solidFill>
              </a:rPr>
              <a:t>Общие сведения</a:t>
            </a:r>
          </a:p>
          <a:p>
            <a:pPr eaLnBrk="1" hangingPunct="1">
              <a:lnSpc>
                <a:spcPct val="90000"/>
              </a:lnSpc>
              <a:defRPr/>
            </a:pPr>
            <a:r>
              <a:rPr lang="ru-RU" sz="2000" dirty="0" smtClean="0">
                <a:solidFill>
                  <a:schemeClr val="accent1">
                    <a:lumMod val="50000"/>
                  </a:schemeClr>
                </a:solidFill>
              </a:rPr>
              <a:t>Географическое положение</a:t>
            </a:r>
          </a:p>
          <a:p>
            <a:pPr eaLnBrk="1" hangingPunct="1">
              <a:lnSpc>
                <a:spcPct val="90000"/>
              </a:lnSpc>
              <a:defRPr/>
            </a:pPr>
            <a:r>
              <a:rPr lang="ru-RU" sz="2000" dirty="0" smtClean="0">
                <a:solidFill>
                  <a:schemeClr val="accent1">
                    <a:lumMod val="50000"/>
                  </a:schemeClr>
                </a:solidFill>
              </a:rPr>
              <a:t>Природные условия и ресурсы</a:t>
            </a:r>
          </a:p>
          <a:p>
            <a:pPr eaLnBrk="1" hangingPunct="1">
              <a:lnSpc>
                <a:spcPct val="90000"/>
              </a:lnSpc>
              <a:defRPr/>
            </a:pPr>
            <a:r>
              <a:rPr lang="ru-RU" sz="2000" dirty="0" smtClean="0">
                <a:solidFill>
                  <a:schemeClr val="accent1">
                    <a:lumMod val="50000"/>
                  </a:schemeClr>
                </a:solidFill>
              </a:rPr>
              <a:t>Характеристика населения</a:t>
            </a:r>
          </a:p>
          <a:p>
            <a:pPr eaLnBrk="1" hangingPunct="1">
              <a:lnSpc>
                <a:spcPct val="90000"/>
              </a:lnSpc>
              <a:defRPr/>
            </a:pPr>
            <a:r>
              <a:rPr lang="ru-RU" sz="2000" dirty="0" smtClean="0">
                <a:solidFill>
                  <a:schemeClr val="accent1">
                    <a:lumMod val="50000"/>
                  </a:schemeClr>
                </a:solidFill>
              </a:rPr>
              <a:t>Хозяйство</a:t>
            </a:r>
          </a:p>
          <a:p>
            <a:pPr eaLnBrk="1" hangingPunct="1">
              <a:lnSpc>
                <a:spcPct val="90000"/>
              </a:lnSpc>
              <a:defRPr/>
            </a:pPr>
            <a:r>
              <a:rPr lang="ru-RU" sz="2000" dirty="0" smtClean="0">
                <a:solidFill>
                  <a:schemeClr val="accent1">
                    <a:lumMod val="50000"/>
                  </a:schemeClr>
                </a:solidFill>
              </a:rPr>
              <a:t>Визитная карточка страны</a:t>
            </a:r>
          </a:p>
          <a:p>
            <a:pPr eaLnBrk="1" hangingPunct="1">
              <a:lnSpc>
                <a:spcPct val="90000"/>
              </a:lnSpc>
              <a:defRPr/>
            </a:pPr>
            <a:r>
              <a:rPr lang="ru-RU" sz="2000" dirty="0" smtClean="0">
                <a:solidFill>
                  <a:schemeClr val="accent1">
                    <a:lumMod val="50000"/>
                  </a:schemeClr>
                </a:solidFill>
              </a:rPr>
              <a:t>Главная проблема </a:t>
            </a:r>
            <a:r>
              <a:rPr lang="ru-RU" sz="2000" dirty="0" smtClean="0">
                <a:solidFill>
                  <a:schemeClr val="accent1">
                    <a:lumMod val="50000"/>
                  </a:schemeClr>
                </a:solidFill>
              </a:rPr>
              <a:t>государства и </a:t>
            </a:r>
            <a:r>
              <a:rPr lang="ru-RU" sz="2000" dirty="0" smtClean="0">
                <a:solidFill>
                  <a:schemeClr val="accent1">
                    <a:lumMod val="50000"/>
                  </a:schemeClr>
                </a:solidFill>
              </a:rPr>
              <a:t>её причины</a:t>
            </a:r>
          </a:p>
          <a:p>
            <a:pPr eaLnBrk="1" hangingPunct="1">
              <a:lnSpc>
                <a:spcPct val="90000"/>
              </a:lnSpc>
              <a:defRPr/>
            </a:pPr>
            <a:r>
              <a:rPr lang="ru-RU" sz="2000" dirty="0" smtClean="0">
                <a:solidFill>
                  <a:schemeClr val="accent1">
                    <a:lumMod val="50000"/>
                  </a:schemeClr>
                </a:solidFill>
              </a:rPr>
              <a:t>Список литературы</a:t>
            </a: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14290"/>
            <a:ext cx="8229600" cy="1143000"/>
          </a:xfrm>
        </p:spPr>
        <p:txBody>
          <a:bodyPr>
            <a:normAutofit/>
          </a:bodyPr>
          <a:lstStyle/>
          <a:p>
            <a:r>
              <a:rPr lang="ru-RU" sz="3600" b="1" dirty="0" smtClean="0">
                <a:effectLst>
                  <a:outerShdw blurRad="38100" dist="38100" dir="2700000" algn="tl">
                    <a:srgbClr val="000000">
                      <a:alpha val="43137"/>
                    </a:srgbClr>
                  </a:outerShdw>
                </a:effectLst>
              </a:rPr>
              <a:t>Машиностроение</a:t>
            </a:r>
            <a:endParaRPr lang="ru-RU" sz="36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571612"/>
            <a:ext cx="8229600" cy="4752988"/>
          </a:xfrm>
        </p:spPr>
        <p:txBody>
          <a:bodyPr>
            <a:normAutofit/>
          </a:bodyPr>
          <a:lstStyle/>
          <a:p>
            <a:r>
              <a:rPr lang="ru-RU" sz="2400" dirty="0" smtClean="0"/>
              <a:t>Наиболее развиты отрасли транспортного машиностроения, а слабее всего — станкостроение;</a:t>
            </a:r>
          </a:p>
          <a:p>
            <a:r>
              <a:rPr lang="ru-RU" sz="2400" dirty="0" smtClean="0"/>
              <a:t>Лучше всего развито автомобилестроение и судостроение, слабее — локомотивостроение и авиастроение;</a:t>
            </a:r>
          </a:p>
          <a:p>
            <a:r>
              <a:rPr lang="ru-RU" sz="2400" dirty="0" smtClean="0"/>
              <a:t>Автомобильные заводы, в основном филиалы иностранных фирм (ФИАТ, «</a:t>
            </a:r>
            <a:r>
              <a:rPr lang="ru-RU" sz="2400" dirty="0" err="1" smtClean="0"/>
              <a:t>Рено</a:t>
            </a:r>
            <a:r>
              <a:rPr lang="ru-RU" sz="2400" dirty="0" smtClean="0"/>
              <a:t>», «Фольксваген </a:t>
            </a:r>
            <a:r>
              <a:rPr lang="ru-RU" sz="2400" dirty="0" err="1" smtClean="0"/>
              <a:t>верк</a:t>
            </a:r>
            <a:r>
              <a:rPr lang="ru-RU" sz="2400" dirty="0" smtClean="0"/>
              <a:t>», «Ситроен», «Крайслер» и др.), построены в Мадриде, Барселоне, Вальядолиде, </a:t>
            </a:r>
            <a:r>
              <a:rPr lang="ru-RU" sz="2400" dirty="0" err="1" smtClean="0"/>
              <a:t>Виго</a:t>
            </a:r>
            <a:r>
              <a:rPr lang="ru-RU" sz="2400" dirty="0" smtClean="0"/>
              <a:t>;</a:t>
            </a:r>
          </a:p>
          <a:p>
            <a:r>
              <a:rPr lang="ru-RU" sz="2400" dirty="0" smtClean="0"/>
              <a:t>По развитию судостроительной промышленности Испания входит в число ведущих стран.</a:t>
            </a:r>
            <a:endParaRPr lang="ru-RU" sz="2400" dirty="0"/>
          </a:p>
        </p:txBody>
      </p:sp>
    </p:spTree>
  </p:cSld>
  <p:clrMapOvr>
    <a:masterClrMapping/>
  </p:clrMapOvr>
  <p:transition>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548680"/>
            <a:ext cx="8229600" cy="1143000"/>
          </a:xfrm>
        </p:spPr>
        <p:txBody>
          <a:bodyPr>
            <a:normAutofit/>
          </a:bodyPr>
          <a:lstStyle/>
          <a:p>
            <a:r>
              <a:rPr lang="ru-RU" sz="3600" b="1" dirty="0" smtClean="0">
                <a:effectLst>
                  <a:outerShdw blurRad="38100" dist="38100" dir="2700000" algn="tl">
                    <a:srgbClr val="000000">
                      <a:alpha val="43137"/>
                    </a:srgbClr>
                  </a:outerShdw>
                </a:effectLst>
              </a:rPr>
              <a:t>Лесопромышленный комплекс</a:t>
            </a:r>
            <a:endParaRPr lang="ru-RU" sz="36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844824"/>
            <a:ext cx="8229600" cy="4479776"/>
          </a:xfrm>
        </p:spPr>
        <p:txBody>
          <a:bodyPr/>
          <a:lstStyle/>
          <a:p>
            <a:r>
              <a:rPr lang="ru-RU" sz="2400" dirty="0" smtClean="0"/>
              <a:t>В стране обрабатывается только 40% земель;</a:t>
            </a:r>
          </a:p>
          <a:p>
            <a:r>
              <a:rPr lang="ru-RU" sz="2400" dirty="0" smtClean="0"/>
              <a:t>Среди лесных культур очень ценится пробковый дуб; Испания занимает второе место в мире по производству коры пробкового дерева. Приморская сосна широко используется для получения смолы и скипидара;</a:t>
            </a:r>
          </a:p>
          <a:p>
            <a:r>
              <a:rPr lang="ru-RU" sz="2400" dirty="0" smtClean="0"/>
              <a:t>Испания является крупнейшим европейским производителем, на ее территории расположено 15 предприятий по производству целлюлозы и 121 по производству бумаги.</a:t>
            </a:r>
          </a:p>
          <a:p>
            <a:endParaRPr lang="ru-RU" dirty="0"/>
          </a:p>
        </p:txBody>
      </p:sp>
    </p:spTree>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186808" cy="1143000"/>
          </a:xfrm>
        </p:spPr>
        <p:txBody>
          <a:bodyPr>
            <a:normAutofit/>
          </a:bodyPr>
          <a:lstStyle/>
          <a:p>
            <a:pPr algn="ctr"/>
            <a:r>
              <a:rPr lang="ru-RU" b="1" dirty="0" smtClean="0">
                <a:effectLst>
                  <a:outerShdw blurRad="38100" dist="38100" dir="2700000" algn="tl">
                    <a:srgbClr val="000000">
                      <a:alpha val="43137"/>
                    </a:srgbClr>
                  </a:outerShdw>
                </a:effectLst>
              </a:rPr>
              <a:t>Сфера </a:t>
            </a:r>
            <a:r>
              <a:rPr lang="ru-RU" b="1" dirty="0" smtClean="0">
                <a:effectLst>
                  <a:outerShdw blurRad="38100" dist="38100" dir="2700000" algn="tl">
                    <a:srgbClr val="000000">
                      <a:alpha val="43137"/>
                    </a:srgbClr>
                  </a:outerShdw>
                </a:effectLst>
              </a:rPr>
              <a:t>услуг</a:t>
            </a:r>
            <a:endParaRPr lang="ru-RU" b="1" dirty="0">
              <a:effectLst>
                <a:outerShdw blurRad="38100" dist="38100" dir="2700000" algn="tl">
                  <a:srgbClr val="000000">
                    <a:alpha val="43137"/>
                  </a:srgbClr>
                </a:outerShdw>
              </a:effectLst>
            </a:endParaRPr>
          </a:p>
        </p:txBody>
      </p:sp>
      <p:sp>
        <p:nvSpPr>
          <p:cNvPr id="4" name="Текст 3"/>
          <p:cNvSpPr>
            <a:spLocks noGrp="1"/>
          </p:cNvSpPr>
          <p:nvPr>
            <p:ph type="body" sz="half" idx="1"/>
          </p:nvPr>
        </p:nvSpPr>
        <p:spPr/>
        <p:txBody>
          <a:bodyPr>
            <a:normAutofit lnSpcReduction="10000"/>
          </a:bodyPr>
          <a:lstStyle/>
          <a:p>
            <a:pPr marL="0" indent="0">
              <a:buNone/>
            </a:pPr>
            <a:r>
              <a:rPr lang="ru-RU" dirty="0" smtClean="0"/>
              <a:t>Испания является одним из лидеров в мировой индустрии туризма. Каждый год эту страну посещают миллионы туристов притягиваемых мягким тёплым климатом, удивительной культурой, ценами и конечно же историческим наследием страны.</a:t>
            </a:r>
          </a:p>
          <a:p>
            <a:pPr>
              <a:buNone/>
            </a:pPr>
            <a:endParaRPr lang="ru-RU" dirty="0"/>
          </a:p>
        </p:txBody>
      </p:sp>
      <p:pic>
        <p:nvPicPr>
          <p:cNvPr id="43010" name="Picture 2" descr="https://sealore.ru/uploads/posts/2016-07/1467793496_jpg.jpg"/>
          <p:cNvPicPr>
            <a:picLocks noGrp="1" noChangeAspect="1" noChangeArrowheads="1"/>
          </p:cNvPicPr>
          <p:nvPr>
            <p:ph type="clipArt" sz="half" idx="2"/>
          </p:nvPr>
        </p:nvPicPr>
        <p:blipFill>
          <a:blip r:embed="rId2" cstate="print"/>
          <a:srcRect/>
          <a:stretch>
            <a:fillRect/>
          </a:stretch>
        </p:blipFill>
        <p:spPr bwMode="auto">
          <a:xfrm>
            <a:off x="4648200" y="1412777"/>
            <a:ext cx="4038600" cy="2808311"/>
          </a:xfrm>
          <a:prstGeom prst="rect">
            <a:avLst/>
          </a:prstGeom>
          <a:noFill/>
        </p:spPr>
      </p:pic>
      <p:pic>
        <p:nvPicPr>
          <p:cNvPr id="43012" name="Picture 4" descr="http://spain.mirestates.ru/images/uploads/image/articles/09/zhm3nblp63323.jpg"/>
          <p:cNvPicPr>
            <a:picLocks noChangeAspect="1" noChangeArrowheads="1"/>
          </p:cNvPicPr>
          <p:nvPr/>
        </p:nvPicPr>
        <p:blipFill>
          <a:blip r:embed="rId3" cstate="print"/>
          <a:srcRect/>
          <a:stretch>
            <a:fillRect/>
          </a:stretch>
        </p:blipFill>
        <p:spPr bwMode="auto">
          <a:xfrm>
            <a:off x="4644008" y="4265712"/>
            <a:ext cx="4104456" cy="2592288"/>
          </a:xfrm>
          <a:prstGeom prst="rect">
            <a:avLst/>
          </a:prstGeom>
          <a:noFill/>
        </p:spPr>
      </p:pic>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sz="half" idx="1"/>
          </p:nvPr>
        </p:nvSpPr>
        <p:spPr>
          <a:xfrm>
            <a:off x="179512" y="1196752"/>
            <a:ext cx="4316288" cy="5400600"/>
          </a:xfrm>
        </p:spPr>
        <p:txBody>
          <a:bodyPr>
            <a:normAutofit/>
          </a:bodyPr>
          <a:lstStyle/>
          <a:p>
            <a:pPr lvl="0"/>
            <a:r>
              <a:rPr lang="ru-RU" b="1" i="1" dirty="0" smtClean="0"/>
              <a:t>Барселона</a:t>
            </a:r>
            <a:r>
              <a:rPr lang="ru-RU" dirty="0" smtClean="0"/>
              <a:t> – однозначно не оставит Вас равнодушными. Уникальная архитектура. Множество памятников старины, ночная жизнь ну и конечно же шопинг в Испании не мыслим не посетив этот город. </a:t>
            </a:r>
          </a:p>
          <a:p>
            <a:endParaRPr lang="ru-RU" dirty="0"/>
          </a:p>
        </p:txBody>
      </p:sp>
      <p:pic>
        <p:nvPicPr>
          <p:cNvPr id="46084" name="Picture 4" descr="https://avatars.mds.yandex.net/get-pdb/234183/811b2891-edb9-4e8a-9e18-4ed9f40b62f9/s800"/>
          <p:cNvPicPr>
            <a:picLocks noChangeAspect="1" noChangeArrowheads="1"/>
          </p:cNvPicPr>
          <p:nvPr/>
        </p:nvPicPr>
        <p:blipFill>
          <a:blip r:embed="rId2" cstate="print"/>
          <a:srcRect/>
          <a:stretch>
            <a:fillRect/>
          </a:stretch>
        </p:blipFill>
        <p:spPr bwMode="auto">
          <a:xfrm>
            <a:off x="4427984" y="1628800"/>
            <a:ext cx="4716016" cy="5229200"/>
          </a:xfrm>
          <a:prstGeom prst="rect">
            <a:avLst/>
          </a:prstGeom>
          <a:noFill/>
        </p:spPr>
      </p:pic>
    </p:spTree>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Содержимое 7" descr="mainimage.jpg"/>
          <p:cNvPicPr>
            <a:picLocks noGrp="1" noChangeAspect="1"/>
          </p:cNvPicPr>
          <p:nvPr>
            <p:ph sz="half" idx="1"/>
          </p:nvPr>
        </p:nvPicPr>
        <p:blipFill>
          <a:blip r:embed="rId2" cstate="print"/>
          <a:stretch>
            <a:fillRect/>
          </a:stretch>
        </p:blipFill>
        <p:spPr>
          <a:xfrm>
            <a:off x="179512" y="764704"/>
            <a:ext cx="4536504" cy="5760640"/>
          </a:xfrm>
        </p:spPr>
      </p:pic>
      <p:pic>
        <p:nvPicPr>
          <p:cNvPr id="9" name="Содержимое 8" descr="9378215-1000-1463136112-shutterstock_86180917.jpg"/>
          <p:cNvPicPr>
            <a:picLocks noGrp="1" noChangeAspect="1"/>
          </p:cNvPicPr>
          <p:nvPr>
            <p:ph sz="half" idx="2"/>
          </p:nvPr>
        </p:nvPicPr>
        <p:blipFill>
          <a:blip r:embed="rId3" cstate="print"/>
          <a:stretch>
            <a:fillRect/>
          </a:stretch>
        </p:blipFill>
        <p:spPr>
          <a:xfrm>
            <a:off x="5004048" y="1772816"/>
            <a:ext cx="3826768" cy="4824535"/>
          </a:xfrm>
        </p:spPr>
      </p:pic>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2"/>
          </p:nvPr>
        </p:nvSpPr>
        <p:spPr>
          <a:xfrm>
            <a:off x="323528" y="1676400"/>
            <a:ext cx="3105472" cy="4572000"/>
          </a:xfrm>
        </p:spPr>
        <p:txBody>
          <a:bodyPr>
            <a:noAutofit/>
          </a:bodyPr>
          <a:lstStyle/>
          <a:p>
            <a:pPr lvl="0"/>
            <a:r>
              <a:rPr lang="ru-RU" sz="2800" b="1" i="1" dirty="0" err="1" smtClean="0">
                <a:latin typeface="+mj-lt"/>
              </a:rPr>
              <a:t>Ибица</a:t>
            </a:r>
            <a:r>
              <a:rPr lang="ru-RU" sz="2800" b="1" i="1" dirty="0" smtClean="0">
                <a:latin typeface="+mj-lt"/>
              </a:rPr>
              <a:t> </a:t>
            </a:r>
            <a:r>
              <a:rPr lang="ru-RU" sz="2800" dirty="0" smtClean="0">
                <a:latin typeface="+mj-lt"/>
              </a:rPr>
              <a:t>– </a:t>
            </a:r>
            <a:r>
              <a:rPr lang="ru-RU" sz="2800" dirty="0" smtClean="0">
                <a:latin typeface="+mj-lt"/>
              </a:rPr>
              <a:t>сумасшедшая ночная жизнь и лучшие дискотеки страны гарантируют хорошее настроение и избавление от стресса. </a:t>
            </a:r>
          </a:p>
          <a:p>
            <a:endParaRPr lang="ru-RU" sz="2800" dirty="0"/>
          </a:p>
        </p:txBody>
      </p:sp>
      <p:pic>
        <p:nvPicPr>
          <p:cNvPr id="7" name="Содержимое 6" descr="Ibiza-Spain-9.jpg"/>
          <p:cNvPicPr>
            <a:picLocks noGrp="1" noChangeAspect="1"/>
          </p:cNvPicPr>
          <p:nvPr>
            <p:ph sz="half" idx="1"/>
          </p:nvPr>
        </p:nvPicPr>
        <p:blipFill>
          <a:blip r:embed="rId2" cstate="print"/>
          <a:stretch>
            <a:fillRect/>
          </a:stretch>
        </p:blipFill>
        <p:spPr>
          <a:xfrm>
            <a:off x="3575050" y="1268761"/>
            <a:ext cx="5111750" cy="5112568"/>
          </a:xfrm>
        </p:spPr>
      </p:pic>
    </p:spTree>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sz="half" idx="1"/>
          </p:nvPr>
        </p:nvSpPr>
        <p:spPr>
          <a:xfrm>
            <a:off x="395536" y="1124744"/>
            <a:ext cx="4100264" cy="5230181"/>
          </a:xfrm>
        </p:spPr>
        <p:txBody>
          <a:bodyPr>
            <a:normAutofit fontScale="92500"/>
          </a:bodyPr>
          <a:lstStyle/>
          <a:p>
            <a:r>
              <a:rPr lang="ru-RU" b="1" i="1" dirty="0" smtClean="0"/>
              <a:t>Толедо</a:t>
            </a:r>
            <a:r>
              <a:rPr lang="ru-RU" dirty="0" smtClean="0"/>
              <a:t> – город в 30 км от Мадрида. Часто его называют самым большим музеем под открытым небом. Этот город сохранился нетронутым со средневековья. Та самая площадь, на которой сжигали ведьм Инквизиторы до сих пор стоит нетронутая на том же месте окружённая всё теми же зданиями.</a:t>
            </a:r>
            <a:endParaRPr lang="ru-RU" dirty="0"/>
          </a:p>
        </p:txBody>
      </p:sp>
      <p:sp>
        <p:nvSpPr>
          <p:cNvPr id="6" name="Содержимое 5"/>
          <p:cNvSpPr>
            <a:spLocks noGrp="1"/>
          </p:cNvSpPr>
          <p:nvPr>
            <p:ph sz="half" idx="2"/>
          </p:nvPr>
        </p:nvSpPr>
        <p:spPr/>
        <p:txBody>
          <a:bodyPr>
            <a:normAutofit fontScale="92500"/>
          </a:bodyPr>
          <a:lstStyle/>
          <a:p>
            <a:endParaRPr lang="ru-RU" dirty="0"/>
          </a:p>
        </p:txBody>
      </p:sp>
      <p:pic>
        <p:nvPicPr>
          <p:cNvPr id="47106" name="Picture 2" descr="http://i587.photobucket.com/albums/ss319/RostismiART/RostPics/IMG_2737-1.jpg~original"/>
          <p:cNvPicPr>
            <a:picLocks noChangeAspect="1" noChangeArrowheads="1"/>
          </p:cNvPicPr>
          <p:nvPr/>
        </p:nvPicPr>
        <p:blipFill>
          <a:blip r:embed="rId2" cstate="print"/>
          <a:srcRect/>
          <a:stretch>
            <a:fillRect/>
          </a:stretch>
        </p:blipFill>
        <p:spPr bwMode="auto">
          <a:xfrm>
            <a:off x="4572000" y="980728"/>
            <a:ext cx="4572000" cy="5400600"/>
          </a:xfrm>
          <a:prstGeom prst="rect">
            <a:avLst/>
          </a:prstGeom>
          <a:noFill/>
        </p:spPr>
      </p:pic>
    </p:spTree>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76672"/>
            <a:ext cx="8229600" cy="1143000"/>
          </a:xfrm>
        </p:spPr>
        <p:txBody>
          <a:bodyPr/>
          <a:lstStyle/>
          <a:p>
            <a:r>
              <a:rPr lang="ru-RU" b="1" dirty="0" smtClean="0">
                <a:effectLst>
                  <a:outerShdw blurRad="38100" dist="38100" dir="2700000" algn="tl">
                    <a:srgbClr val="000000">
                      <a:alpha val="43137"/>
                    </a:srgbClr>
                  </a:outerShdw>
                </a:effectLst>
              </a:rPr>
              <a:t>Визитная карточка </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normAutofit fontScale="62500" lnSpcReduction="20000"/>
          </a:bodyPr>
          <a:lstStyle/>
          <a:p>
            <a:pPr lvl="0"/>
            <a:r>
              <a:rPr lang="ru-RU" dirty="0" smtClean="0"/>
              <a:t>Коррида</a:t>
            </a:r>
            <a:endParaRPr lang="ru-RU" b="1" dirty="0" smtClean="0"/>
          </a:p>
          <a:p>
            <a:r>
              <a:rPr lang="ru-RU" dirty="0" smtClean="0"/>
              <a:t>Бой быков — визитная карточка страны, национальный вид спорта. Испокон веков этот театр животной силы и человеческой ловкости привлекал внимание публики. Коррида вдохновляла великих художников и скульпторов, а Эрнест Хемингуэй воспел её не в одном своём романе. В последние годы коррида, благодаря активной пропаганде защитников животных, стала терять свою популярность. Дошло до того, что с 2012 года парламент страны отменил корриду в Барселоне. Однако в её поддержку выступает сам король Хуан Карлос, заявивший, что в случае принятия Европейским Союзом постановления о полном запрете корриды, Испания выйдет из его состава. Так что шанс увидеть это действо ещё есть.</a:t>
            </a:r>
          </a:p>
          <a:p>
            <a:endParaRPr lang="ru-RU" dirty="0"/>
          </a:p>
        </p:txBody>
      </p:sp>
      <p:sp>
        <p:nvSpPr>
          <p:cNvPr id="4" name="Содержимое 3"/>
          <p:cNvSpPr>
            <a:spLocks noGrp="1"/>
          </p:cNvSpPr>
          <p:nvPr>
            <p:ph sz="half" idx="2"/>
          </p:nvPr>
        </p:nvSpPr>
        <p:spPr/>
        <p:txBody>
          <a:bodyPr>
            <a:normAutofit fontScale="62500" lnSpcReduction="20000"/>
          </a:bodyPr>
          <a:lstStyle/>
          <a:p>
            <a:endParaRPr lang="ru-RU" dirty="0"/>
          </a:p>
        </p:txBody>
      </p:sp>
      <p:pic>
        <p:nvPicPr>
          <p:cNvPr id="50180" name="Picture 4" descr="https://i1.wp.com/terraoko.com/wp-content/uploads/2015/04/terraoko-201504133-13.jpeg"/>
          <p:cNvPicPr>
            <a:picLocks noChangeAspect="1" noChangeArrowheads="1"/>
          </p:cNvPicPr>
          <p:nvPr/>
        </p:nvPicPr>
        <p:blipFill>
          <a:blip r:embed="rId2" cstate="print"/>
          <a:srcRect/>
          <a:stretch>
            <a:fillRect/>
          </a:stretch>
        </p:blipFill>
        <p:spPr bwMode="auto">
          <a:xfrm>
            <a:off x="4535488" y="1772816"/>
            <a:ext cx="4608512" cy="4680520"/>
          </a:xfrm>
          <a:prstGeom prst="rect">
            <a:avLst/>
          </a:prstGeom>
          <a:noFill/>
        </p:spPr>
      </p:pic>
    </p:spTree>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340768"/>
            <a:ext cx="4038600" cy="5014157"/>
          </a:xfrm>
        </p:spPr>
        <p:txBody>
          <a:bodyPr>
            <a:normAutofit/>
          </a:bodyPr>
          <a:lstStyle/>
          <a:p>
            <a:pPr lvl="0"/>
            <a:r>
              <a:rPr lang="ru-RU" dirty="0" smtClean="0"/>
              <a:t>Фламенко</a:t>
            </a:r>
            <a:endParaRPr lang="ru-RU" b="1" dirty="0" smtClean="0"/>
          </a:p>
          <a:p>
            <a:r>
              <a:rPr lang="ru-RU" dirty="0" smtClean="0"/>
              <a:t>Ритмичные мелодии, порхающие подолы, треск кастаньет - страстный и зажигательный танец, полюбоваться которым можно и на сцене, и на городской площади. А при желании и взять пару уроков.</a:t>
            </a:r>
          </a:p>
          <a:p>
            <a:endParaRPr lang="ru-RU" dirty="0"/>
          </a:p>
        </p:txBody>
      </p:sp>
      <p:sp>
        <p:nvSpPr>
          <p:cNvPr id="4" name="Содержимое 3"/>
          <p:cNvSpPr>
            <a:spLocks noGrp="1"/>
          </p:cNvSpPr>
          <p:nvPr>
            <p:ph sz="half" idx="2"/>
          </p:nvPr>
        </p:nvSpPr>
        <p:spPr/>
        <p:txBody>
          <a:bodyPr>
            <a:normAutofit/>
          </a:bodyPr>
          <a:lstStyle/>
          <a:p>
            <a:endParaRPr lang="ru-RU" dirty="0"/>
          </a:p>
        </p:txBody>
      </p:sp>
      <p:pic>
        <p:nvPicPr>
          <p:cNvPr id="51203" name="Picture 3" descr="http://domostroyka.net/wp-content/uploads/2015/03/vrsDQSuYMA.jpg"/>
          <p:cNvPicPr>
            <a:picLocks noChangeAspect="1" noChangeArrowheads="1"/>
          </p:cNvPicPr>
          <p:nvPr/>
        </p:nvPicPr>
        <p:blipFill>
          <a:blip r:embed="rId2" cstate="print"/>
          <a:srcRect/>
          <a:stretch>
            <a:fillRect/>
          </a:stretch>
        </p:blipFill>
        <p:spPr bwMode="auto">
          <a:xfrm>
            <a:off x="4716017" y="1196752"/>
            <a:ext cx="4320479" cy="5472608"/>
          </a:xfrm>
          <a:prstGeom prst="rect">
            <a:avLst/>
          </a:prstGeom>
          <a:noFill/>
        </p:spPr>
      </p:pic>
    </p:spTree>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04664"/>
            <a:ext cx="8229600" cy="1143000"/>
          </a:xfrm>
        </p:spPr>
        <p:txBody>
          <a:bodyPr>
            <a:normAutofit/>
          </a:bodyPr>
          <a:lstStyle/>
          <a:p>
            <a:r>
              <a:rPr lang="ru-RU" sz="4400" b="1" dirty="0" smtClean="0">
                <a:effectLst>
                  <a:outerShdw blurRad="38100" dist="38100" dir="2700000" algn="tl">
                    <a:srgbClr val="000000">
                      <a:alpha val="43137"/>
                    </a:srgbClr>
                  </a:outerShdw>
                </a:effectLst>
              </a:rPr>
              <a:t>Проблемы страны</a:t>
            </a:r>
            <a:endParaRPr lang="ru-RU" sz="44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28596" y="1785926"/>
            <a:ext cx="8229600" cy="4895864"/>
          </a:xfrm>
        </p:spPr>
        <p:txBody>
          <a:bodyPr/>
          <a:lstStyle/>
          <a:p>
            <a:pPr>
              <a:buNone/>
            </a:pPr>
            <a:r>
              <a:rPr lang="ru-RU" dirty="0" smtClean="0"/>
              <a:t>   Главная проблема Испании - колоссальная безработица - 25% всего населения и около 50% молодежи.</a:t>
            </a:r>
          </a:p>
          <a:p>
            <a:r>
              <a:rPr lang="ru-RU" dirty="0" smtClean="0"/>
              <a:t>Причина  1: молодежь без опыта работы никому не нужна</a:t>
            </a:r>
          </a:p>
          <a:p>
            <a:r>
              <a:rPr lang="ru-RU" dirty="0" smtClean="0"/>
              <a:t>Причина 2: "черный" бизнес</a:t>
            </a:r>
          </a:p>
          <a:p>
            <a:r>
              <a:rPr lang="ru-RU" dirty="0" smtClean="0"/>
              <a:t>Причина 3: пособие по безработице больше новой зарплаты</a:t>
            </a:r>
          </a:p>
          <a:p>
            <a:endParaRPr lang="ru-RU" dirty="0" smtClean="0"/>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1000100" y="571480"/>
            <a:ext cx="7000875" cy="642938"/>
          </a:xfrm>
        </p:spPr>
        <p:txBody>
          <a:bodyPr>
            <a:normAutofit/>
          </a:bodyPr>
          <a:lstStyle/>
          <a:p>
            <a:pPr eaLnBrk="1" hangingPunct="1">
              <a:defRPr/>
            </a:pPr>
            <a:r>
              <a:rPr lang="ru-RU" sz="3600" b="1" dirty="0" smtClean="0">
                <a:effectLst>
                  <a:outerShdw blurRad="38100" dist="38100" dir="2700000" algn="tl">
                    <a:srgbClr val="000000">
                      <a:alpha val="43137"/>
                    </a:srgbClr>
                  </a:outerShdw>
                </a:effectLst>
              </a:rPr>
              <a:t>Общие сведения</a:t>
            </a:r>
          </a:p>
        </p:txBody>
      </p:sp>
      <p:sp>
        <p:nvSpPr>
          <p:cNvPr id="10" name="Прямоугольник 9"/>
          <p:cNvSpPr/>
          <p:nvPr/>
        </p:nvSpPr>
        <p:spPr>
          <a:xfrm>
            <a:off x="428596" y="1785926"/>
            <a:ext cx="3857623" cy="646331"/>
          </a:xfrm>
          <a:prstGeom prst="rect">
            <a:avLst/>
          </a:prstGeom>
        </p:spPr>
        <p:txBody>
          <a:bodyPr wrap="square">
            <a:spAutoFit/>
          </a:bodyPr>
          <a:lstStyle/>
          <a:p>
            <a:pPr marL="609600" indent="-609600">
              <a:defRPr/>
            </a:pPr>
            <a:r>
              <a:rPr lang="ru-RU" u="sng" dirty="0" smtClean="0">
                <a:latin typeface="+mn-lt"/>
              </a:rPr>
              <a:t> </a:t>
            </a:r>
            <a:endParaRPr lang="ru-RU" u="sng" dirty="0">
              <a:latin typeface="+mn-lt"/>
            </a:endParaRPr>
          </a:p>
          <a:p>
            <a:pPr marL="609600" indent="-609600">
              <a:defRPr/>
            </a:pPr>
            <a:endParaRPr lang="ru-RU" u="sng" dirty="0">
              <a:solidFill>
                <a:srgbClr val="000066"/>
              </a:solidFill>
              <a:latin typeface="+mn-lt"/>
            </a:endParaRPr>
          </a:p>
        </p:txBody>
      </p:sp>
      <p:sp>
        <p:nvSpPr>
          <p:cNvPr id="5" name="TextBox 4"/>
          <p:cNvSpPr txBox="1"/>
          <p:nvPr/>
        </p:nvSpPr>
        <p:spPr>
          <a:xfrm>
            <a:off x="285720" y="1285860"/>
            <a:ext cx="4357718" cy="5355312"/>
          </a:xfrm>
          <a:prstGeom prst="rect">
            <a:avLst/>
          </a:prstGeom>
          <a:noFill/>
        </p:spPr>
        <p:txBody>
          <a:bodyPr wrap="square" rtlCol="0">
            <a:spAutoFit/>
          </a:bodyPr>
          <a:lstStyle/>
          <a:p>
            <a:r>
              <a:rPr lang="ru-RU" b="1" dirty="0" smtClean="0"/>
              <a:t>Испания</a:t>
            </a:r>
            <a:r>
              <a:rPr lang="ru-RU" dirty="0" smtClean="0"/>
              <a:t>, официально — </a:t>
            </a:r>
            <a:r>
              <a:rPr lang="ru-RU" b="1" dirty="0" err="1" smtClean="0"/>
              <a:t>Короле́вство</a:t>
            </a:r>
            <a:r>
              <a:rPr lang="ru-RU" b="1" dirty="0" smtClean="0"/>
              <a:t> Испания</a:t>
            </a:r>
            <a:endParaRPr lang="ru-RU" dirty="0" smtClean="0"/>
          </a:p>
          <a:p>
            <a:r>
              <a:rPr lang="ru-RU" b="1" dirty="0" smtClean="0"/>
              <a:t>Территория</a:t>
            </a:r>
            <a:r>
              <a:rPr lang="ru-RU" dirty="0" smtClean="0"/>
              <a:t> - 504 750 кв.км. </a:t>
            </a:r>
            <a:br>
              <a:rPr lang="ru-RU" dirty="0" smtClean="0"/>
            </a:br>
            <a:r>
              <a:rPr lang="ru-RU" b="1" dirty="0" smtClean="0"/>
              <a:t>Население</a:t>
            </a:r>
            <a:r>
              <a:rPr lang="ru-RU" dirty="0" smtClean="0"/>
              <a:t> - 39,6 млн. человек. Национальный состав: испанцы, каталонцы, галисийцы, баски.</a:t>
            </a:r>
            <a:br>
              <a:rPr lang="ru-RU" dirty="0" smtClean="0"/>
            </a:br>
            <a:r>
              <a:rPr lang="ru-RU" b="1" dirty="0" smtClean="0"/>
              <a:t>Языки:</a:t>
            </a:r>
            <a:r>
              <a:rPr lang="ru-RU" dirty="0" smtClean="0"/>
              <a:t> испанский (официальный язык - 74% населения), каталонский (17%), </a:t>
            </a:r>
            <a:r>
              <a:rPr lang="ru-RU" dirty="0" err="1" smtClean="0"/>
              <a:t>галисийский</a:t>
            </a:r>
            <a:r>
              <a:rPr lang="ru-RU" dirty="0" smtClean="0"/>
              <a:t> 7%), баскский (2%).</a:t>
            </a:r>
            <a:br>
              <a:rPr lang="ru-RU" dirty="0" smtClean="0"/>
            </a:br>
            <a:r>
              <a:rPr lang="ru-RU" b="1" dirty="0" smtClean="0"/>
              <a:t>Религия</a:t>
            </a:r>
            <a:r>
              <a:rPr lang="ru-RU" dirty="0" smtClean="0"/>
              <a:t> - 95% католики.</a:t>
            </a:r>
            <a:br>
              <a:rPr lang="ru-RU" dirty="0" smtClean="0"/>
            </a:br>
            <a:r>
              <a:rPr lang="ru-RU" b="1" dirty="0" smtClean="0"/>
              <a:t>Столица</a:t>
            </a:r>
            <a:r>
              <a:rPr lang="ru-RU" dirty="0" smtClean="0"/>
              <a:t> - Мадрид.</a:t>
            </a:r>
            <a:br>
              <a:rPr lang="ru-RU" dirty="0" smtClean="0"/>
            </a:br>
            <a:r>
              <a:rPr lang="ru-RU" b="1" dirty="0" smtClean="0"/>
              <a:t>Крупнейшие города</a:t>
            </a:r>
            <a:r>
              <a:rPr lang="ru-RU" dirty="0" smtClean="0"/>
              <a:t> - Мадрид (3 млн.), Барселона (1,7 млн.), Севилья (714 тыс.).</a:t>
            </a:r>
            <a:br>
              <a:rPr lang="ru-RU" dirty="0" smtClean="0"/>
            </a:br>
            <a:r>
              <a:rPr lang="ru-RU" b="1" dirty="0" smtClean="0"/>
              <a:t>Форма правления</a:t>
            </a:r>
            <a:r>
              <a:rPr lang="ru-RU" dirty="0" smtClean="0"/>
              <a:t> - конституционная монархия.</a:t>
            </a:r>
            <a:br>
              <a:rPr lang="ru-RU" dirty="0" smtClean="0"/>
            </a:br>
            <a:r>
              <a:rPr lang="ru-RU" b="1" dirty="0" smtClean="0"/>
              <a:t>Валюта</a:t>
            </a:r>
            <a:r>
              <a:rPr lang="ru-RU" dirty="0" smtClean="0"/>
              <a:t> - евро. (До 2002 года - испанская песета).</a:t>
            </a:r>
            <a:br>
              <a:rPr lang="ru-RU" dirty="0" smtClean="0"/>
            </a:br>
            <a:endParaRPr lang="ru-RU" dirty="0"/>
          </a:p>
        </p:txBody>
      </p:sp>
      <p:pic>
        <p:nvPicPr>
          <p:cNvPr id="6" name="Рисунок 5" descr="spain_flag.jpg"/>
          <p:cNvPicPr>
            <a:picLocks noChangeAspect="1"/>
          </p:cNvPicPr>
          <p:nvPr/>
        </p:nvPicPr>
        <p:blipFill>
          <a:blip r:embed="rId3" cstate="print"/>
          <a:stretch>
            <a:fillRect/>
          </a:stretch>
        </p:blipFill>
        <p:spPr>
          <a:xfrm>
            <a:off x="4929190" y="1000108"/>
            <a:ext cx="3857652" cy="2571768"/>
          </a:xfrm>
          <a:prstGeom prst="rect">
            <a:avLst/>
          </a:prstGeom>
        </p:spPr>
      </p:pic>
      <p:pic>
        <p:nvPicPr>
          <p:cNvPr id="7" name="Рисунок 6" descr="600px-Coat_of_Arms_of_the_Spain.png"/>
          <p:cNvPicPr>
            <a:picLocks noChangeAspect="1"/>
          </p:cNvPicPr>
          <p:nvPr/>
        </p:nvPicPr>
        <p:blipFill>
          <a:blip r:embed="rId4" cstate="print"/>
          <a:stretch>
            <a:fillRect/>
          </a:stretch>
        </p:blipFill>
        <p:spPr>
          <a:xfrm>
            <a:off x="5572132" y="3714752"/>
            <a:ext cx="2643186" cy="2722482"/>
          </a:xfrm>
          <a:prstGeom prst="rect">
            <a:avLst/>
          </a:prstGeom>
        </p:spPr>
      </p:pic>
    </p:spTree>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124744"/>
            <a:ext cx="8229600" cy="5199856"/>
          </a:xfrm>
        </p:spPr>
        <p:txBody>
          <a:bodyPr>
            <a:normAutofit fontScale="92500" lnSpcReduction="10000"/>
          </a:bodyPr>
          <a:lstStyle/>
          <a:p>
            <a:pPr marL="0" indent="0" algn="ctr">
              <a:buNone/>
            </a:pPr>
            <a:r>
              <a:rPr lang="ru-RU" sz="4300" b="1" dirty="0" smtClean="0"/>
              <a:t>Интернет-ресурсы</a:t>
            </a:r>
            <a:endParaRPr lang="ru-RU" sz="4300" b="1" dirty="0" smtClean="0"/>
          </a:p>
          <a:p>
            <a:pPr marL="0" indent="0">
              <a:buNone/>
            </a:pPr>
            <a:endParaRPr lang="ru-RU" dirty="0" smtClean="0"/>
          </a:p>
          <a:p>
            <a:pPr marL="0" indent="0">
              <a:buNone/>
            </a:pPr>
            <a:r>
              <a:rPr lang="ru-RU" dirty="0" smtClean="0"/>
              <a:t> </a:t>
            </a:r>
            <a:r>
              <a:rPr lang="ru-RU" u="sng" dirty="0" smtClean="0">
                <a:hlinkClick r:id="rId2"/>
              </a:rPr>
              <a:t>http://www.200stran.ru/country_more86.html</a:t>
            </a:r>
            <a:endParaRPr lang="ru-RU" dirty="0" smtClean="0"/>
          </a:p>
          <a:p>
            <a:pPr marL="0" indent="0">
              <a:buNone/>
            </a:pPr>
            <a:r>
              <a:rPr lang="ru-RU" u="sng" dirty="0" smtClean="0">
                <a:hlinkClick r:id="rId3"/>
              </a:rPr>
              <a:t>https://www.personalguide.ru/country/ispaniya</a:t>
            </a:r>
            <a:endParaRPr lang="ru-RU" dirty="0" smtClean="0"/>
          </a:p>
          <a:p>
            <a:pPr marL="0" indent="0">
              <a:buNone/>
            </a:pPr>
            <a:r>
              <a:rPr lang="ru-RU" u="sng" dirty="0" smtClean="0">
                <a:hlinkClick r:id="rId4"/>
              </a:rPr>
              <a:t>http://bsi-ukraine.com.ua/country/es</a:t>
            </a:r>
            <a:endParaRPr lang="ru-RU" dirty="0" smtClean="0"/>
          </a:p>
          <a:p>
            <a:pPr marL="0" indent="0">
              <a:buNone/>
            </a:pPr>
            <a:r>
              <a:rPr lang="ru-RU" u="sng" dirty="0" smtClean="0">
                <a:hlinkClick r:id="rId5"/>
              </a:rPr>
              <a:t>http://www.ereport.ru/articles/weconomy/spain.htm</a:t>
            </a:r>
            <a:endParaRPr lang="ru-RU" dirty="0" smtClean="0"/>
          </a:p>
          <a:p>
            <a:pPr marL="0" indent="0">
              <a:buNone/>
            </a:pPr>
            <a:r>
              <a:rPr lang="ru-RU" u="sng" dirty="0" smtClean="0">
                <a:hlinkClick r:id="rId6"/>
              </a:rPr>
              <a:t>https://ru.wikipedia.org/wiki/%D0%9D%D0%B0%D1%81%D0%B5%D0%BB%D0%B5%D0%BD%D0%B8%D0%B5_%D0%98%D1%81%D0%BF%D0%B0%D0%BD%D0%B8%D0%B8</a:t>
            </a:r>
            <a:endParaRPr lang="ru-RU" dirty="0" smtClean="0"/>
          </a:p>
          <a:p>
            <a:pPr marL="0" indent="0">
              <a:buNone/>
            </a:pPr>
            <a:r>
              <a:rPr lang="ru-RU" u="sng" dirty="0" smtClean="0">
                <a:hlinkClick r:id="rId7"/>
              </a:rPr>
              <a:t>http://visasam.ru/emigration/rabota/bezrabotica-v-ispanii.html</a:t>
            </a:r>
            <a:endParaRPr lang="ru-RU" dirty="0" smtClean="0"/>
          </a:p>
          <a:p>
            <a:pPr marL="0" indent="0">
              <a:buNone/>
            </a:pPr>
            <a:r>
              <a:rPr lang="ru-RU" dirty="0" err="1" smtClean="0"/>
              <a:t>Яндекс</a:t>
            </a:r>
            <a:r>
              <a:rPr lang="ru-RU" dirty="0" smtClean="0"/>
              <a:t> картинки</a:t>
            </a:r>
            <a:endParaRPr lang="ru-RU" dirty="0"/>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685800" y="514352"/>
            <a:ext cx="7414592" cy="898424"/>
          </a:xfrm>
        </p:spPr>
        <p:txBody>
          <a:bodyPr/>
          <a:lstStyle/>
          <a:p>
            <a:r>
              <a:rPr lang="ru-RU" sz="3600" b="1" dirty="0" smtClean="0">
                <a:effectLst>
                  <a:outerShdw blurRad="38100" dist="38100" dir="2700000" algn="tl">
                    <a:srgbClr val="000000">
                      <a:alpha val="43137"/>
                    </a:srgbClr>
                  </a:outerShdw>
                </a:effectLst>
              </a:rPr>
              <a:t>Географическое положение </a:t>
            </a:r>
            <a:endParaRPr lang="ru-RU" sz="3600" b="1" dirty="0">
              <a:effectLst>
                <a:outerShdw blurRad="38100" dist="38100" dir="2700000" algn="tl">
                  <a:srgbClr val="000000">
                    <a:alpha val="43137"/>
                  </a:srgbClr>
                </a:outerShdw>
              </a:effectLst>
            </a:endParaRPr>
          </a:p>
        </p:txBody>
      </p:sp>
      <p:pic>
        <p:nvPicPr>
          <p:cNvPr id="11" name="Содержимое 10" descr="gibraltar_strait.jpg"/>
          <p:cNvPicPr>
            <a:picLocks noGrp="1" noChangeAspect="1"/>
          </p:cNvPicPr>
          <p:nvPr>
            <p:ph sz="half" idx="1"/>
          </p:nvPr>
        </p:nvPicPr>
        <p:blipFill>
          <a:blip r:embed="rId2" cstate="print"/>
          <a:stretch>
            <a:fillRect/>
          </a:stretch>
        </p:blipFill>
        <p:spPr>
          <a:xfrm>
            <a:off x="3575050" y="2062387"/>
            <a:ext cx="5111750" cy="3800026"/>
          </a:xfrm>
          <a:prstGeom prst="rect">
            <a:avLst/>
          </a:prstGeom>
          <a:ln>
            <a:noFill/>
          </a:ln>
          <a:effectLst>
            <a:outerShdw blurRad="292100" dist="139700" dir="2700000" algn="tl" rotWithShape="0">
              <a:srgbClr val="333333">
                <a:alpha val="65000"/>
              </a:srgbClr>
            </a:outerShdw>
          </a:effectLst>
        </p:spPr>
      </p:pic>
      <p:sp>
        <p:nvSpPr>
          <p:cNvPr id="10" name="Текст 9"/>
          <p:cNvSpPr>
            <a:spLocks noGrp="1"/>
          </p:cNvSpPr>
          <p:nvPr>
            <p:ph type="body" idx="2"/>
          </p:nvPr>
        </p:nvSpPr>
        <p:spPr/>
        <p:txBody>
          <a:bodyPr>
            <a:normAutofit/>
          </a:bodyPr>
          <a:lstStyle/>
          <a:p>
            <a:r>
              <a:rPr lang="ru-RU" dirty="0" smtClean="0"/>
              <a:t>Испанское Королевство — государство на юго-западе Европы. Занимает большую часть Пиренейского полуострова. В состав Испании входят несколько групп островов, среди которых </a:t>
            </a:r>
            <a:r>
              <a:rPr lang="ru-RU" dirty="0" err="1" smtClean="0"/>
              <a:t>Балеарские</a:t>
            </a:r>
            <a:r>
              <a:rPr lang="ru-RU" dirty="0" smtClean="0"/>
              <a:t> острова  в Средиземном море и Канарские острова в Атлантическом океане. Значительная часть территории — горы и высокогорья, после Швейцарии это самая высокая страна Европы. В центральной части страны — плоскогорья и средневысотные горы Высшая точка Испании — действующий вулкан </a:t>
            </a:r>
            <a:r>
              <a:rPr lang="ru-RU" dirty="0" err="1" smtClean="0"/>
              <a:t>Тейде</a:t>
            </a:r>
            <a:r>
              <a:rPr lang="ru-RU" dirty="0" smtClean="0"/>
              <a:t> (3718 м) на о. Тенерифе (Канарские острова). Низменности  расположены главным образом у побережий.</a:t>
            </a:r>
          </a:p>
          <a:p>
            <a:endParaRPr lang="ru-RU" dirty="0" smtClean="0"/>
          </a:p>
          <a:p>
            <a:endParaRPr lang="ru-RU" dirty="0"/>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5786" y="214290"/>
            <a:ext cx="8229600" cy="1143000"/>
          </a:xfrm>
        </p:spPr>
        <p:txBody>
          <a:bodyPr>
            <a:normAutofit/>
          </a:bodyPr>
          <a:lstStyle/>
          <a:p>
            <a:r>
              <a:rPr lang="ru-RU" sz="3600" b="1" dirty="0" smtClean="0">
                <a:effectLst>
                  <a:outerShdw blurRad="38100" dist="38100" dir="2700000" algn="tl">
                    <a:srgbClr val="000000">
                      <a:alpha val="43137"/>
                    </a:srgbClr>
                  </a:outerShdw>
                </a:effectLst>
              </a:rPr>
              <a:t>Географическое положение</a:t>
            </a:r>
            <a:endParaRPr lang="ru-RU" sz="3600" b="1" dirty="0">
              <a:effectLst>
                <a:outerShdw blurRad="38100" dist="38100" dir="2700000" algn="tl">
                  <a:srgbClr val="000000">
                    <a:alpha val="43137"/>
                  </a:srgbClr>
                </a:outerShdw>
              </a:effectLst>
            </a:endParaRPr>
          </a:p>
        </p:txBody>
      </p:sp>
      <p:sp>
        <p:nvSpPr>
          <p:cNvPr id="3" name="Текст 2"/>
          <p:cNvSpPr>
            <a:spLocks noGrp="1"/>
          </p:cNvSpPr>
          <p:nvPr>
            <p:ph type="body" sz="half" idx="1"/>
          </p:nvPr>
        </p:nvSpPr>
        <p:spPr>
          <a:xfrm>
            <a:off x="179512" y="1600200"/>
            <a:ext cx="3960440" cy="5069160"/>
          </a:xfrm>
        </p:spPr>
        <p:txBody>
          <a:bodyPr>
            <a:normAutofit fontScale="92500" lnSpcReduction="20000"/>
          </a:bodyPr>
          <a:lstStyle/>
          <a:p>
            <a:r>
              <a:rPr lang="ru-RU" b="1" dirty="0" smtClean="0"/>
              <a:t>Граничит </a:t>
            </a:r>
            <a:r>
              <a:rPr lang="ru-RU" dirty="0" smtClean="0"/>
              <a:t>с Францией, Португалией, Андоррой и английской колонией Гибралтар. Под управлением Испании находятся </a:t>
            </a:r>
            <a:r>
              <a:rPr lang="ru-RU" dirty="0" err="1" smtClean="0"/>
              <a:t>Сеута</a:t>
            </a:r>
            <a:r>
              <a:rPr lang="ru-RU" dirty="0" smtClean="0"/>
              <a:t> и </a:t>
            </a:r>
            <a:r>
              <a:rPr lang="ru-RU" dirty="0" err="1" smtClean="0"/>
              <a:t>Мелилья</a:t>
            </a:r>
            <a:r>
              <a:rPr lang="ru-RU" dirty="0" smtClean="0"/>
              <a:t> (на территории Марокко) и острова Велес де </a:t>
            </a:r>
            <a:r>
              <a:rPr lang="ru-RU" dirty="0" err="1" smtClean="0"/>
              <a:t>ла</a:t>
            </a:r>
            <a:r>
              <a:rPr lang="ru-RU" dirty="0" smtClean="0"/>
              <a:t> Гомера, </a:t>
            </a:r>
            <a:r>
              <a:rPr lang="ru-RU" dirty="0" err="1" smtClean="0"/>
              <a:t>Алусенас</a:t>
            </a:r>
            <a:r>
              <a:rPr lang="ru-RU" dirty="0" smtClean="0"/>
              <a:t> и </a:t>
            </a:r>
            <a:r>
              <a:rPr lang="ru-RU" dirty="0" err="1" smtClean="0"/>
              <a:t>Чафаранас</a:t>
            </a:r>
            <a:r>
              <a:rPr lang="ru-RU" dirty="0" smtClean="0"/>
              <a:t>.</a:t>
            </a:r>
          </a:p>
          <a:p>
            <a:r>
              <a:rPr lang="ru-RU" b="1" dirty="0" smtClean="0"/>
              <a:t>Омывается морями</a:t>
            </a:r>
            <a:r>
              <a:rPr lang="ru-RU" b="1" i="1" dirty="0" smtClean="0"/>
              <a:t>:</a:t>
            </a:r>
            <a:r>
              <a:rPr lang="ru-RU" i="1" dirty="0" smtClean="0"/>
              <a:t> </a:t>
            </a:r>
            <a:r>
              <a:rPr lang="ru-RU" dirty="0" smtClean="0"/>
              <a:t>Атлантическим океаном на севере и западе, а так же Средиземным морем на юге и востоке.</a:t>
            </a:r>
          </a:p>
          <a:p>
            <a:pPr>
              <a:buNone/>
            </a:pPr>
            <a:endParaRPr lang="ru-RU" b="1" u="sng" dirty="0" smtClean="0">
              <a:solidFill>
                <a:schemeClr val="tx2"/>
              </a:solidFill>
            </a:endParaRPr>
          </a:p>
        </p:txBody>
      </p:sp>
      <p:pic>
        <p:nvPicPr>
          <p:cNvPr id="5" name="Содержимое 10" descr="gibraltar_strait.jpg"/>
          <p:cNvPicPr>
            <a:picLocks noChangeAspect="1"/>
          </p:cNvPicPr>
          <p:nvPr/>
        </p:nvPicPr>
        <p:blipFill>
          <a:blip r:embed="rId2" cstate="print"/>
          <a:stretch>
            <a:fillRect/>
          </a:stretch>
        </p:blipFill>
        <p:spPr>
          <a:xfrm>
            <a:off x="4283968" y="1988687"/>
            <a:ext cx="4607694" cy="342531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6181" y="404664"/>
            <a:ext cx="8229600" cy="1143000"/>
          </a:xfrm>
        </p:spPr>
        <p:txBody>
          <a:bodyPr>
            <a:normAutofit/>
          </a:bodyPr>
          <a:lstStyle/>
          <a:p>
            <a:r>
              <a:rPr lang="ru-RU" sz="3600" b="1" dirty="0" smtClean="0">
                <a:effectLst>
                  <a:outerShdw blurRad="38100" dist="38100" dir="2700000" algn="tl">
                    <a:srgbClr val="000000">
                      <a:alpha val="43137"/>
                    </a:srgbClr>
                  </a:outerShdw>
                </a:effectLst>
              </a:rPr>
              <a:t>Природные условия</a:t>
            </a:r>
            <a:endParaRPr lang="ru-RU" sz="3600" b="1" dirty="0">
              <a:effectLst>
                <a:outerShdw blurRad="38100" dist="38100" dir="2700000" algn="tl">
                  <a:srgbClr val="000000">
                    <a:alpha val="43137"/>
                  </a:srgbClr>
                </a:outerShdw>
              </a:effectLst>
            </a:endParaRPr>
          </a:p>
        </p:txBody>
      </p:sp>
      <p:sp>
        <p:nvSpPr>
          <p:cNvPr id="5" name="Клип 3"/>
          <p:cNvSpPr>
            <a:spLocks noGrp="1"/>
          </p:cNvSpPr>
          <p:nvPr>
            <p:ph type="body" sz="half" idx="1"/>
          </p:nvPr>
        </p:nvSpPr>
        <p:spPr>
          <a:xfrm>
            <a:off x="457200" y="1600200"/>
            <a:ext cx="3898776" cy="4614863"/>
          </a:xfrm>
        </p:spPr>
        <p:txBody>
          <a:bodyPr>
            <a:normAutofit fontScale="85000" lnSpcReduction="10000"/>
          </a:bodyPr>
          <a:lstStyle/>
          <a:p>
            <a:pPr>
              <a:buNone/>
            </a:pPr>
            <a:endParaRPr lang="ru-RU" sz="2200" b="1" u="sng" dirty="0" smtClean="0">
              <a:solidFill>
                <a:schemeClr val="tx2"/>
              </a:solidFill>
            </a:endParaRPr>
          </a:p>
          <a:p>
            <a:pPr>
              <a:buNone/>
            </a:pPr>
            <a:r>
              <a:rPr lang="ru-RU" sz="2400" dirty="0" smtClean="0"/>
              <a:t>- Преимущественно субтропический средиземноморский, во внутренних районах — сухой и достаточно жаркий, близ Атлантического побережья — умеренный океанический. Зима мягкая — средняя температура от +8°С до +14°С, в горных районах иногда опускается до минусовой температуры. Лето жаркое — от +23°С до +29°С.</a:t>
            </a:r>
          </a:p>
        </p:txBody>
      </p:sp>
      <p:pic>
        <p:nvPicPr>
          <p:cNvPr id="6" name="Рисунок 5" descr="post-3-12965842942103.jpg"/>
          <p:cNvPicPr>
            <a:picLocks noChangeAspect="1"/>
          </p:cNvPicPr>
          <p:nvPr/>
        </p:nvPicPr>
        <p:blipFill>
          <a:blip r:embed="rId2" cstate="print"/>
          <a:stretch>
            <a:fillRect/>
          </a:stretch>
        </p:blipFill>
        <p:spPr>
          <a:xfrm>
            <a:off x="4429124" y="2071678"/>
            <a:ext cx="4417916" cy="2960004"/>
          </a:xfrm>
          <a:prstGeom prst="rect">
            <a:avLst/>
          </a:prstGeom>
        </p:spPr>
      </p:pic>
      <p:sp>
        <p:nvSpPr>
          <p:cNvPr id="7" name="TextBox 6"/>
          <p:cNvSpPr txBox="1"/>
          <p:nvPr/>
        </p:nvSpPr>
        <p:spPr>
          <a:xfrm>
            <a:off x="428596" y="5143512"/>
            <a:ext cx="8286808" cy="1018869"/>
          </a:xfrm>
          <a:prstGeom prst="rect">
            <a:avLst/>
          </a:prstGeom>
          <a:noFill/>
        </p:spPr>
        <p:txBody>
          <a:bodyPr wrap="square" rtlCol="0">
            <a:spAutoFit/>
          </a:bodyPr>
          <a:lstStyle/>
          <a:p>
            <a:pPr>
              <a:lnSpc>
                <a:spcPct val="150000"/>
              </a:lnSpc>
              <a:buNone/>
            </a:pPr>
            <a:r>
              <a:rPr lang="ru-RU" sz="2400" dirty="0" smtClean="0"/>
              <a:t>-</a:t>
            </a:r>
            <a:endParaRPr lang="ru-RU" sz="2400" dirty="0" smtClean="0">
              <a:latin typeface="+mn-lt"/>
            </a:endParaRPr>
          </a:p>
          <a:p>
            <a:pPr>
              <a:lnSpc>
                <a:spcPct val="150000"/>
              </a:lnSpc>
              <a:buNone/>
            </a:pPr>
            <a:r>
              <a:rPr lang="ru-RU" dirty="0" smtClean="0">
                <a:latin typeface="+mn-lt"/>
              </a:rPr>
              <a:t>.</a:t>
            </a:r>
            <a:endParaRPr lang="ru-RU" dirty="0">
              <a:latin typeface="+mn-lt"/>
            </a:endParaRPr>
          </a:p>
        </p:txBody>
      </p:sp>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214290"/>
            <a:ext cx="8229600" cy="1143000"/>
          </a:xfrm>
        </p:spPr>
        <p:txBody>
          <a:bodyPr>
            <a:normAutofit/>
          </a:bodyPr>
          <a:lstStyle/>
          <a:p>
            <a:r>
              <a:rPr lang="ru-RU" sz="3600" b="1" dirty="0" smtClean="0">
                <a:effectLst>
                  <a:outerShdw blurRad="38100" dist="38100" dir="2700000" algn="tl">
                    <a:srgbClr val="000000">
                      <a:alpha val="43137"/>
                    </a:srgbClr>
                  </a:outerShdw>
                </a:effectLst>
              </a:rPr>
              <a:t>Природные ресурсы </a:t>
            </a:r>
            <a:endParaRPr lang="ru-RU" sz="3600" b="1" dirty="0">
              <a:effectLst>
                <a:outerShdw blurRad="38100" dist="38100" dir="2700000" algn="tl">
                  <a:srgbClr val="000000">
                    <a:alpha val="43137"/>
                  </a:srgbClr>
                </a:outerShdw>
              </a:effectLst>
            </a:endParaRPr>
          </a:p>
        </p:txBody>
      </p:sp>
      <p:sp>
        <p:nvSpPr>
          <p:cNvPr id="3" name="Текст 2"/>
          <p:cNvSpPr>
            <a:spLocks noGrp="1"/>
          </p:cNvSpPr>
          <p:nvPr>
            <p:ph type="body" sz="half" idx="1"/>
          </p:nvPr>
        </p:nvSpPr>
        <p:spPr>
          <a:xfrm>
            <a:off x="457200" y="1600200"/>
            <a:ext cx="7829576" cy="4972072"/>
          </a:xfrm>
        </p:spPr>
        <p:txBody>
          <a:bodyPr/>
          <a:lstStyle/>
          <a:p>
            <a:pPr>
              <a:buNone/>
            </a:pPr>
            <a:r>
              <a:rPr lang="ru-RU" dirty="0" smtClean="0"/>
              <a:t>   </a:t>
            </a:r>
            <a:r>
              <a:rPr lang="ru-RU" sz="2400" dirty="0" smtClean="0"/>
              <a:t>-</a:t>
            </a:r>
            <a:r>
              <a:rPr lang="ru-RU" sz="1600" dirty="0" smtClean="0"/>
              <a:t>По обеспеченности природными ресурсами Испания никогда не являлась мировым лидером;</a:t>
            </a:r>
          </a:p>
          <a:p>
            <a:pPr>
              <a:buNone/>
            </a:pPr>
            <a:r>
              <a:rPr lang="ru-RU" sz="1600" dirty="0" smtClean="0"/>
              <a:t>   -Большинство запасов сырья и полезных ископаемых Испания импортирует из более богатых стран (нефть и газ в основном из стран Персидского залива; уголь из соседней Франции);</a:t>
            </a:r>
          </a:p>
          <a:p>
            <a:pPr>
              <a:buNone/>
            </a:pPr>
            <a:r>
              <a:rPr lang="ru-RU" sz="1600" dirty="0" smtClean="0"/>
              <a:t>    -Уголь, железная руда, свинец, медь и ртуть- важнейшие полезные ископаемые страны, освоенные месторождения которых находятся на северном побережье Атлантики;</a:t>
            </a:r>
          </a:p>
          <a:p>
            <a:pPr>
              <a:buNone/>
            </a:pPr>
            <a:r>
              <a:rPr lang="ru-RU" sz="1600" dirty="0" smtClean="0"/>
              <a:t>     -Испания также является мировым лидером по добыче ртутной и цинковой руды.</a:t>
            </a:r>
          </a:p>
          <a:p>
            <a:pPr>
              <a:buNone/>
            </a:pPr>
            <a:r>
              <a:rPr lang="ru-RU" sz="1600" dirty="0"/>
              <a:t> </a:t>
            </a:r>
            <a:r>
              <a:rPr lang="ru-RU" sz="1600" dirty="0" smtClean="0"/>
              <a:t>    Нефть в сравнительно небольших объемах добывают в Каталонии и Бургосе, природный газ – в Арагоне и Кадисе. Разведанные запасы газа в Испании составляют не более двух миллиардов кубических метров.</a:t>
            </a:r>
          </a:p>
          <a:p>
            <a:pPr>
              <a:buNone/>
            </a:pPr>
            <a:r>
              <a:rPr lang="ru-RU" sz="1600" dirty="0" smtClean="0"/>
              <a:t>     Во многих провинциях Испании (Галисии, Астурии, Валенсии, Гвадалахаре и других) активно добывается сырье для строительной индустрии. Это доломиты, известняки, мрамор и мел довольно высокого качества</a:t>
            </a:r>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714348" y="642918"/>
            <a:ext cx="4505724" cy="697850"/>
          </a:xfrm>
        </p:spPr>
        <p:txBody>
          <a:bodyPr>
            <a:normAutofit/>
          </a:bodyPr>
          <a:lstStyle/>
          <a:p>
            <a:pPr>
              <a:lnSpc>
                <a:spcPct val="90000"/>
              </a:lnSpc>
              <a:defRPr/>
            </a:pPr>
            <a:r>
              <a:rPr lang="ru-RU" sz="3600" b="1" dirty="0" smtClean="0">
                <a:effectLst>
                  <a:outerShdw blurRad="38100" dist="38100" dir="2700000" algn="tl">
                    <a:srgbClr val="000000">
                      <a:alpha val="43137"/>
                    </a:srgbClr>
                  </a:outerShdw>
                </a:effectLst>
              </a:rPr>
              <a:t>Население</a:t>
            </a:r>
            <a:endParaRPr lang="ru-RU" sz="3600" b="1" dirty="0" smtClean="0">
              <a:solidFill>
                <a:schemeClr val="accent1">
                  <a:lumMod val="50000"/>
                </a:schemeClr>
              </a:solidFill>
              <a:effectLst>
                <a:outerShdw blurRad="38100" dist="38100" dir="2700000" algn="tl">
                  <a:srgbClr val="000000">
                    <a:alpha val="43137"/>
                  </a:srgbClr>
                </a:outerShdw>
              </a:effectLst>
            </a:endParaRPr>
          </a:p>
        </p:txBody>
      </p:sp>
      <p:sp>
        <p:nvSpPr>
          <p:cNvPr id="5" name="Содержимое 4"/>
          <p:cNvSpPr>
            <a:spLocks noGrp="1"/>
          </p:cNvSpPr>
          <p:nvPr>
            <p:ph idx="1"/>
          </p:nvPr>
        </p:nvSpPr>
        <p:spPr>
          <a:xfrm>
            <a:off x="457200" y="1500174"/>
            <a:ext cx="4972056" cy="5143536"/>
          </a:xfrm>
        </p:spPr>
        <p:txBody>
          <a:bodyPr>
            <a:normAutofit fontScale="85000" lnSpcReduction="10000"/>
          </a:bodyPr>
          <a:lstStyle/>
          <a:p>
            <a:r>
              <a:rPr lang="ru-RU" sz="1800" dirty="0" smtClean="0"/>
              <a:t>Испания признана единой нацией, сформированной на основе различных исторических областей и этнических групп, основными из которых являются:</a:t>
            </a:r>
          </a:p>
          <a:p>
            <a:pPr lvl="0"/>
            <a:r>
              <a:rPr lang="ru-RU" sz="1800" dirty="0" smtClean="0">
                <a:solidFill>
                  <a:schemeClr val="accent6">
                    <a:lumMod val="75000"/>
                  </a:schemeClr>
                </a:solidFill>
              </a:rPr>
              <a:t>каталонцы (15,6%)</a:t>
            </a:r>
          </a:p>
          <a:p>
            <a:pPr lvl="0"/>
            <a:r>
              <a:rPr lang="ru-RU" sz="1800" dirty="0" err="1" smtClean="0">
                <a:solidFill>
                  <a:schemeClr val="accent6">
                    <a:lumMod val="75000"/>
                  </a:schemeClr>
                </a:solidFill>
              </a:rPr>
              <a:t>андалусийцы</a:t>
            </a:r>
            <a:r>
              <a:rPr lang="ru-RU" sz="1800" dirty="0" smtClean="0">
                <a:solidFill>
                  <a:schemeClr val="accent6">
                    <a:lumMod val="75000"/>
                  </a:schemeClr>
                </a:solidFill>
              </a:rPr>
              <a:t> (15,6%)</a:t>
            </a:r>
          </a:p>
          <a:p>
            <a:pPr lvl="0"/>
            <a:r>
              <a:rPr lang="ru-RU" sz="1800" dirty="0" err="1" smtClean="0">
                <a:solidFill>
                  <a:schemeClr val="accent6">
                    <a:lumMod val="75000"/>
                  </a:schemeClr>
                </a:solidFill>
              </a:rPr>
              <a:t>кастильцы</a:t>
            </a:r>
            <a:r>
              <a:rPr lang="ru-RU" sz="1800" dirty="0" smtClean="0">
                <a:solidFill>
                  <a:schemeClr val="accent6">
                    <a:lumMod val="75000"/>
                  </a:schemeClr>
                </a:solidFill>
              </a:rPr>
              <a:t> (11,1%)</a:t>
            </a:r>
          </a:p>
          <a:p>
            <a:pPr lvl="0"/>
            <a:r>
              <a:rPr lang="ru-RU" sz="1800" dirty="0" err="1" smtClean="0">
                <a:solidFill>
                  <a:schemeClr val="accent6">
                    <a:lumMod val="75000"/>
                  </a:schemeClr>
                </a:solidFill>
              </a:rPr>
              <a:t>валенсийцы</a:t>
            </a:r>
            <a:r>
              <a:rPr lang="ru-RU" sz="1800" dirty="0" smtClean="0">
                <a:solidFill>
                  <a:schemeClr val="accent6">
                    <a:lumMod val="75000"/>
                  </a:schemeClr>
                </a:solidFill>
              </a:rPr>
              <a:t> (9,7%)</a:t>
            </a:r>
          </a:p>
          <a:p>
            <a:pPr lvl="0"/>
            <a:r>
              <a:rPr lang="ru-RU" sz="1800" dirty="0" smtClean="0">
                <a:solidFill>
                  <a:schemeClr val="accent6">
                    <a:lumMod val="75000"/>
                  </a:schemeClr>
                </a:solidFill>
              </a:rPr>
              <a:t>галисийцы (7,4%)</a:t>
            </a:r>
          </a:p>
          <a:p>
            <a:pPr lvl="0"/>
            <a:r>
              <a:rPr lang="ru-RU" sz="1800" dirty="0" smtClean="0">
                <a:solidFill>
                  <a:schemeClr val="accent6">
                    <a:lumMod val="75000"/>
                  </a:schemeClr>
                </a:solidFill>
              </a:rPr>
              <a:t>баски (5,6%)</a:t>
            </a:r>
          </a:p>
          <a:p>
            <a:r>
              <a:rPr lang="ru-RU" sz="1800" dirty="0" smtClean="0"/>
              <a:t>Большая часть населения Испании (99%) – католики;</a:t>
            </a:r>
          </a:p>
          <a:p>
            <a:r>
              <a:rPr lang="ru-RU" sz="1800" dirty="0" smtClean="0"/>
              <a:t>Общая численность населения  - 39,6 млн. человек; </a:t>
            </a:r>
          </a:p>
          <a:p>
            <a:r>
              <a:rPr lang="ru-RU" sz="1800" dirty="0" smtClean="0"/>
              <a:t>Плотность населения - 78,5 человек на 1 </a:t>
            </a:r>
            <a:r>
              <a:rPr lang="ru-RU" sz="1800" dirty="0" err="1" smtClean="0"/>
              <a:t>км.кв</a:t>
            </a:r>
            <a:r>
              <a:rPr lang="ru-RU" sz="1800" dirty="0" smtClean="0"/>
              <a:t>.; </a:t>
            </a:r>
          </a:p>
          <a:p>
            <a:r>
              <a:rPr lang="ru-RU" sz="1800" dirty="0" smtClean="0"/>
              <a:t>Годовой прирост населения - 0,2%; </a:t>
            </a:r>
          </a:p>
          <a:p>
            <a:r>
              <a:rPr lang="ru-RU" sz="1800" dirty="0" smtClean="0"/>
              <a:t>Продолжительность жизни - 78 лет;</a:t>
            </a:r>
          </a:p>
          <a:p>
            <a:r>
              <a:rPr lang="ru-RU" sz="1800" dirty="0" smtClean="0"/>
              <a:t>Четыре языка: испанский, баскский, каталонский и </a:t>
            </a:r>
            <a:r>
              <a:rPr lang="ru-RU" sz="1800" dirty="0" err="1" smtClean="0"/>
              <a:t>галисийский</a:t>
            </a:r>
            <a:r>
              <a:rPr lang="ru-RU" sz="1800" dirty="0" smtClean="0"/>
              <a:t>. Государственным и самым распространенным языком в стране является испанский. </a:t>
            </a:r>
          </a:p>
          <a:p>
            <a:pPr>
              <a:buNone/>
            </a:pPr>
            <a:endParaRPr lang="ru-RU" sz="1800" dirty="0" smtClean="0"/>
          </a:p>
          <a:p>
            <a:endParaRPr lang="ru-RU" sz="1800" dirty="0"/>
          </a:p>
        </p:txBody>
      </p:sp>
      <p:pic>
        <p:nvPicPr>
          <p:cNvPr id="8" name="Рисунок 7" descr="Naselenie Ispanii.jpg"/>
          <p:cNvPicPr>
            <a:picLocks noChangeAspect="1"/>
          </p:cNvPicPr>
          <p:nvPr/>
        </p:nvPicPr>
        <p:blipFill>
          <a:blip r:embed="rId2" cstate="print"/>
          <a:stretch>
            <a:fillRect/>
          </a:stretch>
        </p:blipFill>
        <p:spPr>
          <a:xfrm>
            <a:off x="5643570" y="4071942"/>
            <a:ext cx="2935631" cy="1928826"/>
          </a:xfrm>
          <a:prstGeom prst="rect">
            <a:avLst/>
          </a:prstGeom>
        </p:spPr>
      </p:pic>
      <p:pic>
        <p:nvPicPr>
          <p:cNvPr id="12290" name="Picture 2" descr="https://kolobok.ua/img/forall/users/0/12/ispaniya_dva_750x563.jpg"/>
          <p:cNvPicPr>
            <a:picLocks noChangeAspect="1" noChangeArrowheads="1"/>
          </p:cNvPicPr>
          <p:nvPr/>
        </p:nvPicPr>
        <p:blipFill>
          <a:blip r:embed="rId3" cstate="print"/>
          <a:srcRect/>
          <a:stretch>
            <a:fillRect/>
          </a:stretch>
        </p:blipFill>
        <p:spPr bwMode="auto">
          <a:xfrm>
            <a:off x="5364088" y="764704"/>
            <a:ext cx="3447405" cy="3168352"/>
          </a:xfrm>
          <a:prstGeom prst="rect">
            <a:avLst/>
          </a:prstGeom>
          <a:noFill/>
        </p:spPr>
      </p:pic>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lstStyle/>
          <a:p>
            <a:r>
              <a:rPr lang="ru-RU" b="1" dirty="0" smtClean="0">
                <a:effectLst>
                  <a:outerShdw blurRad="38100" dist="38100" dir="2700000" algn="tl">
                    <a:srgbClr val="000000">
                      <a:alpha val="43137"/>
                    </a:srgbClr>
                  </a:outerShdw>
                </a:effectLst>
              </a:rPr>
              <a:t>Население</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395536" y="1935480"/>
            <a:ext cx="8291264" cy="4389120"/>
          </a:xfrm>
        </p:spPr>
        <p:txBody>
          <a:bodyPr>
            <a:normAutofit fontScale="85000" lnSpcReduction="20000"/>
          </a:bodyPr>
          <a:lstStyle/>
          <a:p>
            <a:r>
              <a:rPr lang="ru-RU" dirty="0" smtClean="0"/>
              <a:t>На 1.01.2017 год в Испании было 23 693 293 женщин (50,92% от общей численности населения) и 22 835 674 мужчин (49,08%). Число женщин превышало процент мужского населения практически во всех сообществах, за исключением </a:t>
            </a:r>
            <a:r>
              <a:rPr lang="ru-RU" dirty="0" err="1" smtClean="0"/>
              <a:t>Балеарских</a:t>
            </a:r>
            <a:r>
              <a:rPr lang="ru-RU" dirty="0" smtClean="0"/>
              <a:t>, Канарских островов, </a:t>
            </a:r>
            <a:r>
              <a:rPr lang="ru-RU" dirty="0" err="1" smtClean="0"/>
              <a:t>Мурсии</a:t>
            </a:r>
            <a:r>
              <a:rPr lang="ru-RU" dirty="0" smtClean="0"/>
              <a:t>, </a:t>
            </a:r>
            <a:r>
              <a:rPr lang="ru-RU" dirty="0" err="1" smtClean="0"/>
              <a:t>Кастильи</a:t>
            </a:r>
            <a:r>
              <a:rPr lang="ru-RU" dirty="0" smtClean="0"/>
              <a:t> </a:t>
            </a:r>
            <a:r>
              <a:rPr lang="ru-RU" dirty="0" err="1" smtClean="0"/>
              <a:t>ла</a:t>
            </a:r>
            <a:r>
              <a:rPr lang="ru-RU" dirty="0" smtClean="0"/>
              <a:t> </a:t>
            </a:r>
            <a:r>
              <a:rPr lang="ru-RU" dirty="0" err="1" smtClean="0"/>
              <a:t>Манча</a:t>
            </a:r>
            <a:r>
              <a:rPr lang="ru-RU" dirty="0" smtClean="0"/>
              <a:t> и автономных городов </a:t>
            </a:r>
            <a:r>
              <a:rPr lang="ru-RU" dirty="0" err="1" smtClean="0"/>
              <a:t>Сеута</a:t>
            </a:r>
            <a:r>
              <a:rPr lang="ru-RU" dirty="0" smtClean="0"/>
              <a:t> и Мелия.</a:t>
            </a:r>
          </a:p>
          <a:p>
            <a:r>
              <a:rPr lang="ru-RU" dirty="0" smtClean="0"/>
              <a:t>Средняя продолжительность </a:t>
            </a:r>
            <a:r>
              <a:rPr lang="ru-RU" dirty="0" smtClean="0"/>
              <a:t>жизни</a:t>
            </a:r>
            <a:r>
              <a:rPr lang="ru-RU" dirty="0" smtClean="0"/>
              <a:t> в Испании для обоих полов составляет 83,16 лет (2016).</a:t>
            </a:r>
          </a:p>
          <a:p>
            <a:r>
              <a:rPr lang="ru-RU" dirty="0" smtClean="0"/>
              <a:t>Городское население 76 %</a:t>
            </a:r>
          </a:p>
          <a:p>
            <a:r>
              <a:rPr lang="ru-RU" dirty="0" smtClean="0"/>
              <a:t>На 2009 год самыми густонаселенными городами стали:</a:t>
            </a:r>
          </a:p>
          <a:p>
            <a:pPr lvl="0"/>
            <a:r>
              <a:rPr lang="ru-RU" dirty="0" smtClean="0"/>
              <a:t>Мадрид — 3 233 527 жителей</a:t>
            </a:r>
          </a:p>
          <a:p>
            <a:pPr lvl="0"/>
            <a:r>
              <a:rPr lang="ru-RU" dirty="0" smtClean="0"/>
              <a:t>Барселона — 1 620 943 жителей</a:t>
            </a:r>
          </a:p>
          <a:p>
            <a:pPr lvl="0"/>
            <a:r>
              <a:rPr lang="ru-RU" dirty="0" smtClean="0"/>
              <a:t>Валенсия — 797 028 жителей</a:t>
            </a:r>
          </a:p>
          <a:p>
            <a:pPr lvl="0"/>
            <a:r>
              <a:rPr lang="ru-RU" dirty="0" smtClean="0"/>
              <a:t>Севилья — 702 355 жителей</a:t>
            </a:r>
          </a:p>
          <a:p>
            <a:endParaRPr lang="ru-RU" dirty="0"/>
          </a:p>
        </p:txBody>
      </p:sp>
    </p:spTree>
  </p:cSld>
  <p:clrMapOvr>
    <a:masterClrMapping/>
  </p:clrMapOvr>
  <p:transition>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1096</TotalTime>
  <Words>1521</Words>
  <Application>Microsoft Office PowerPoint</Application>
  <PresentationFormat>Экран (4:3)</PresentationFormat>
  <Paragraphs>130</Paragraphs>
  <Slides>30</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Поток</vt:lpstr>
      <vt:lpstr>Презентация PowerPoint</vt:lpstr>
      <vt:lpstr>Содержание:</vt:lpstr>
      <vt:lpstr>Общие сведения</vt:lpstr>
      <vt:lpstr>Географическое положение </vt:lpstr>
      <vt:lpstr>Географическое положение</vt:lpstr>
      <vt:lpstr>Природные условия</vt:lpstr>
      <vt:lpstr>Природные ресурсы </vt:lpstr>
      <vt:lpstr>Население</vt:lpstr>
      <vt:lpstr>Население</vt:lpstr>
      <vt:lpstr>Население </vt:lpstr>
      <vt:lpstr>Презентация PowerPoint</vt:lpstr>
      <vt:lpstr>Национальные особенности</vt:lpstr>
      <vt:lpstr>Сельское хозяйство</vt:lpstr>
      <vt:lpstr>Основные отрасли промышленности</vt:lpstr>
      <vt:lpstr>Химическая</vt:lpstr>
      <vt:lpstr>Лёгкая</vt:lpstr>
      <vt:lpstr>Горнодобывающая</vt:lpstr>
      <vt:lpstr>Пищевая</vt:lpstr>
      <vt:lpstr>Металлургия</vt:lpstr>
      <vt:lpstr>Машиностроение</vt:lpstr>
      <vt:lpstr>Лесопромышленный комплекс</vt:lpstr>
      <vt:lpstr>Сфера услуг</vt:lpstr>
      <vt:lpstr>Презентация PowerPoint</vt:lpstr>
      <vt:lpstr>Презентация PowerPoint</vt:lpstr>
      <vt:lpstr>Презентация PowerPoint</vt:lpstr>
      <vt:lpstr>Презентация PowerPoint</vt:lpstr>
      <vt:lpstr>Визитная карточка </vt:lpstr>
      <vt:lpstr>Презентация PowerPoint</vt:lpstr>
      <vt:lpstr>Проблемы страны</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Испания</dc:title>
  <dc:creator>Егений</dc:creator>
  <cp:lastModifiedBy>Елена</cp:lastModifiedBy>
  <cp:revision>98</cp:revision>
  <dcterms:created xsi:type="dcterms:W3CDTF">2005-10-06T15:14:07Z</dcterms:created>
  <dcterms:modified xsi:type="dcterms:W3CDTF">2017-12-10T11:07:12Z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0008009e08000000000001023620</vt:lpwstr>
  </property>
</Properties>
</file>