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C6F3DDD9-D6AB-4EA9-961A-4C21F4865307}" type="datetimeFigureOut">
              <a:rPr lang="ru-RU" smtClean="0"/>
              <a:t>07.12.2017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8951A399-DDAC-4A4A-929C-FFACDD8AB1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DDD9-D6AB-4EA9-961A-4C21F4865307}" type="datetimeFigureOut">
              <a:rPr lang="ru-RU" smtClean="0"/>
              <a:t>07.12.2017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1A399-DDAC-4A4A-929C-FFACDD8AB1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DDD9-D6AB-4EA9-961A-4C21F4865307}" type="datetimeFigureOut">
              <a:rPr lang="ru-RU" smtClean="0"/>
              <a:t>07.12.2017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1A399-DDAC-4A4A-929C-FFACDD8AB1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C6F3DDD9-D6AB-4EA9-961A-4C21F4865307}" type="datetimeFigureOut">
              <a:rPr lang="ru-RU" smtClean="0"/>
              <a:t>07.12.2017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1A399-DDAC-4A4A-929C-FFACDD8AB1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C6F3DDD9-D6AB-4EA9-961A-4C21F4865307}" type="datetimeFigureOut">
              <a:rPr lang="ru-RU" smtClean="0"/>
              <a:t>07.12.2017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8951A399-DDAC-4A4A-929C-FFACDD8AB138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C6F3DDD9-D6AB-4EA9-961A-4C21F4865307}" type="datetimeFigureOut">
              <a:rPr lang="ru-RU" smtClean="0"/>
              <a:t>07.12.2017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8951A399-DDAC-4A4A-929C-FFACDD8AB1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C6F3DDD9-D6AB-4EA9-961A-4C21F4865307}" type="datetimeFigureOut">
              <a:rPr lang="ru-RU" smtClean="0"/>
              <a:t>07.12.2017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8951A399-DDAC-4A4A-929C-FFACDD8AB13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DDD9-D6AB-4EA9-961A-4C21F4865307}" type="datetimeFigureOut">
              <a:rPr lang="ru-RU" smtClean="0"/>
              <a:t>07.12.2017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1A399-DDAC-4A4A-929C-FFACDD8AB1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C6F3DDD9-D6AB-4EA9-961A-4C21F4865307}" type="datetimeFigureOut">
              <a:rPr lang="ru-RU" smtClean="0"/>
              <a:t>07.12.2017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8951A399-DDAC-4A4A-929C-FFACDD8AB1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C6F3DDD9-D6AB-4EA9-961A-4C21F4865307}" type="datetimeFigureOut">
              <a:rPr lang="ru-RU" smtClean="0"/>
              <a:t>07.12.2017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8951A399-DDAC-4A4A-929C-FFACDD8AB13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C6F3DDD9-D6AB-4EA9-961A-4C21F4865307}" type="datetimeFigureOut">
              <a:rPr lang="ru-RU" smtClean="0"/>
              <a:t>07.12.2017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8951A399-DDAC-4A4A-929C-FFACDD8AB13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C6F3DDD9-D6AB-4EA9-961A-4C21F4865307}" type="datetimeFigureOut">
              <a:rPr lang="ru-RU" smtClean="0"/>
              <a:t>07.12.2017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8951A399-DDAC-4A4A-929C-FFACDD8AB138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rana-suomi.ru/4/" TargetMode="External"/><Relationship Id="rId2" Type="http://schemas.openxmlformats.org/officeDocument/2006/relationships/hyperlink" Target="https://ru.wikipedia.org/wiki/&#1060;&#1080;&#1085;&#1083;&#1103;&#1085;&#1076;&#1080;&#1103;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e-finland.ru/travel/general/selskoe-hozyayistvo-finlyandii.html" TargetMode="External"/><Relationship Id="rId4" Type="http://schemas.openxmlformats.org/officeDocument/2006/relationships/hyperlink" Target="http://coolreferat.com/&#1043;&#1077;&#1086;&#1075;&#1088;&#1072;&#1092;&#1080;&#1095;&#1077;&#1089;&#1082;&#1086;&#1077;_&#1087;&#1086;&#1083;&#1086;&#1078;&#1077;&#1085;&#1080;&#1077;_&#1080;_&#1101;&#1082;&#1086;&#1085;&#1086;&#1084;&#1080;&#1082;&#1072;_&#1060;&#1080;&#1085;&#1083;&#1103;&#1085;&#1076;&#1080;&#1080;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Stora_Enso" TargetMode="External"/><Relationship Id="rId2" Type="http://schemas.openxmlformats.org/officeDocument/2006/relationships/hyperlink" Target="http://ru.wikipedia.org/wiki/UPM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hyperlink" Target="http://ru.wikipedia.org/wiki/1865_%D0%B3%D0%BE%D0%B4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600" b="1" dirty="0" smtClean="0">
                <a:latin typeface="Arial Black" pitchFamily="34" charset="0"/>
              </a:rPr>
              <a:t>финляндия</a:t>
            </a:r>
            <a:endParaRPr lang="ru-RU" sz="6600" b="1" dirty="0">
              <a:latin typeface="Arial Black" pitchFamily="34" charset="0"/>
            </a:endParaRPr>
          </a:p>
        </p:txBody>
      </p:sp>
      <p:pic>
        <p:nvPicPr>
          <p:cNvPr id="8" name="Рисунок 7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81" r="10481"/>
          <a:stretch>
            <a:fillRect/>
          </a:stretch>
        </p:blipFill>
        <p:spPr/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32656"/>
            <a:ext cx="2232918" cy="1352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4901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1056132" indent="-571500">
              <a:buFont typeface="Wingdings" pitchFamily="2" charset="2"/>
              <a:buChar char="q"/>
            </a:pPr>
            <a:r>
              <a:rPr lang="ru-RU" sz="3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Внешние экономические связи</a:t>
            </a:r>
            <a:endParaRPr lang="ru-RU" sz="3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sz="3200" dirty="0"/>
              <a:t>Доля Финляндии во внешнеторговом обороте капиталистического мира — около 1%. Однако в экспорте про­дукции деревообработки и </a:t>
            </a:r>
            <a:r>
              <a:rPr lang="ru-RU" sz="3200" dirty="0" err="1"/>
              <a:t>целлюлёзо</a:t>
            </a:r>
            <a:r>
              <a:rPr lang="ru-RU" sz="3200" dirty="0"/>
              <a:t>-бумажной промышленности она занимает 3-е место после Ка­нады и Швеции. В составе экспорта (1976) продукция деревообработки, </a:t>
            </a:r>
            <a:r>
              <a:rPr lang="ru-RU" sz="3200" dirty="0">
                <a:solidFill>
                  <a:schemeClr val="accent1"/>
                </a:solidFill>
              </a:rPr>
              <a:t>целлюлоза и бумага </a:t>
            </a:r>
            <a:r>
              <a:rPr lang="ru-RU" sz="3200" dirty="0"/>
              <a:t>— </a:t>
            </a:r>
            <a:r>
              <a:rPr lang="ru-RU" sz="3200" dirty="0">
                <a:solidFill>
                  <a:schemeClr val="accent1"/>
                </a:solidFill>
              </a:rPr>
              <a:t>44 %</a:t>
            </a:r>
            <a:r>
              <a:rPr lang="ru-RU" sz="3200" dirty="0"/>
              <a:t> , продукция </a:t>
            </a:r>
            <a:r>
              <a:rPr lang="ru-RU" sz="3200" dirty="0">
                <a:solidFill>
                  <a:schemeClr val="accent1"/>
                </a:solidFill>
              </a:rPr>
              <a:t>металлообра­ботки — 34%</a:t>
            </a:r>
            <a:r>
              <a:rPr lang="ru-RU" sz="3200" dirty="0"/>
              <a:t> , </a:t>
            </a:r>
            <a:r>
              <a:rPr lang="ru-RU" sz="3200" dirty="0">
                <a:solidFill>
                  <a:schemeClr val="accent1"/>
                </a:solidFill>
              </a:rPr>
              <a:t>текстильной</a:t>
            </a:r>
            <a:r>
              <a:rPr lang="ru-RU" sz="3200" dirty="0"/>
              <a:t> и </a:t>
            </a:r>
            <a:r>
              <a:rPr lang="ru-RU" sz="3200" dirty="0">
                <a:solidFill>
                  <a:schemeClr val="accent1"/>
                </a:solidFill>
              </a:rPr>
              <a:t>швейной</a:t>
            </a:r>
            <a:r>
              <a:rPr lang="ru-RU" sz="3200" dirty="0"/>
              <a:t> промышленности — </a:t>
            </a:r>
            <a:r>
              <a:rPr lang="ru-RU" sz="3200" dirty="0">
                <a:solidFill>
                  <a:schemeClr val="accent1"/>
                </a:solidFill>
              </a:rPr>
              <a:t>8%</a:t>
            </a:r>
            <a:r>
              <a:rPr lang="ru-RU" sz="3200" dirty="0"/>
              <a:t>, </a:t>
            </a:r>
            <a:r>
              <a:rPr lang="ru-RU" sz="3200" dirty="0">
                <a:solidFill>
                  <a:schemeClr val="accent1"/>
                </a:solidFill>
              </a:rPr>
              <a:t>химической</a:t>
            </a:r>
            <a:r>
              <a:rPr lang="ru-RU" sz="3200" dirty="0"/>
              <a:t> промышленности —</a:t>
            </a:r>
            <a:r>
              <a:rPr lang="ru-RU" sz="3200" dirty="0">
                <a:solidFill>
                  <a:schemeClr val="accent1"/>
                </a:solidFill>
              </a:rPr>
              <a:t>7%</a:t>
            </a:r>
            <a:r>
              <a:rPr lang="ru-RU" sz="3200" dirty="0"/>
              <a:t>, </a:t>
            </a:r>
            <a:r>
              <a:rPr lang="ru-RU" sz="3200" dirty="0">
                <a:solidFill>
                  <a:schemeClr val="accent1"/>
                </a:solidFill>
              </a:rPr>
              <a:t>сельского</a:t>
            </a:r>
            <a:r>
              <a:rPr lang="ru-RU" sz="3200" dirty="0"/>
              <a:t> и </a:t>
            </a:r>
            <a:r>
              <a:rPr lang="ru-RU" sz="3200" dirty="0">
                <a:solidFill>
                  <a:schemeClr val="accent1"/>
                </a:solidFill>
              </a:rPr>
              <a:t>лесного</a:t>
            </a:r>
            <a:r>
              <a:rPr lang="ru-RU" sz="3200" dirty="0"/>
              <a:t> хозяйства—</a:t>
            </a:r>
            <a:r>
              <a:rPr lang="ru-RU" sz="3200" dirty="0">
                <a:solidFill>
                  <a:schemeClr val="accent1"/>
                </a:solidFill>
              </a:rPr>
              <a:t>3%</a:t>
            </a:r>
            <a:r>
              <a:rPr lang="ru-RU" sz="3200" dirty="0"/>
              <a:t>. В импорте на долю сырья приходится 62%, топлива и смазочных материалов — 6% , на готовые промышленные изде­лия, в основном оборудование и машины, —  17%, потребительские товары — 14%. Импорт превышает экспорт. Дефицит внешней тор­говли покрывается в основном за счёт займов.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7898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5.Проблемы страны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600" b="1" dirty="0" smtClean="0">
                <a:latin typeface="Arial Black" pitchFamily="34" charset="0"/>
              </a:rPr>
              <a:t>Превращение </a:t>
            </a:r>
            <a:r>
              <a:rPr lang="ru-RU" sz="1600" b="1" dirty="0">
                <a:latin typeface="Arial Black" pitchFamily="34" charset="0"/>
              </a:rPr>
              <a:t>образцовой страны в проблемный объект: в Финляндии растут  </a:t>
            </a:r>
            <a:r>
              <a:rPr lang="ru-RU" sz="1600" b="1" dirty="0">
                <a:solidFill>
                  <a:schemeClr val="accent2"/>
                </a:solidFill>
                <a:latin typeface="Arial Black" pitchFamily="34" charset="0"/>
              </a:rPr>
              <a:t>государственный долг </a:t>
            </a:r>
            <a:r>
              <a:rPr lang="ru-RU" sz="1600" b="1" dirty="0" smtClean="0">
                <a:solidFill>
                  <a:schemeClr val="accent2"/>
                </a:solidFill>
                <a:latin typeface="Arial Black" pitchFamily="34" charset="0"/>
              </a:rPr>
              <a:t>.</a:t>
            </a:r>
          </a:p>
          <a:p>
            <a:r>
              <a:rPr lang="ru-RU" sz="1600" b="1" dirty="0" smtClean="0">
                <a:latin typeface="Arial Black" pitchFamily="34" charset="0"/>
              </a:rPr>
              <a:t>Большой </a:t>
            </a:r>
            <a:r>
              <a:rPr lang="ru-RU" sz="1600" b="1" dirty="0">
                <a:latin typeface="Arial Black" pitchFamily="34" charset="0"/>
              </a:rPr>
              <a:t>проблемой также является </a:t>
            </a:r>
            <a:r>
              <a:rPr lang="ru-RU" sz="1600" b="1" dirty="0">
                <a:solidFill>
                  <a:schemeClr val="accent2"/>
                </a:solidFill>
                <a:latin typeface="Arial Black" pitchFamily="34" charset="0"/>
              </a:rPr>
              <a:t>старение населения</a:t>
            </a:r>
            <a:r>
              <a:rPr lang="ru-RU" sz="1600" b="1" dirty="0">
                <a:latin typeface="Arial Black" pitchFamily="34" charset="0"/>
              </a:rPr>
              <a:t>. Соотношение социальной защиты в Финляндии значительно ослабеет в течение следующих лет, если количество работающих существенно не вырастет</a:t>
            </a:r>
            <a:r>
              <a:rPr lang="ru-RU" sz="1600" b="1" dirty="0" smtClean="0">
                <a:latin typeface="Arial Black" pitchFamily="34" charset="0"/>
              </a:rPr>
              <a:t>.</a:t>
            </a:r>
          </a:p>
          <a:p>
            <a:r>
              <a:rPr lang="ru-RU" sz="1600" b="1" dirty="0" smtClean="0">
                <a:solidFill>
                  <a:schemeClr val="accent1"/>
                </a:solidFill>
                <a:latin typeface="Arial Black" pitchFamily="34" charset="0"/>
              </a:rPr>
              <a:t>Безработица.</a:t>
            </a:r>
          </a:p>
          <a:p>
            <a:r>
              <a:rPr lang="ru-RU" sz="1600" b="1" dirty="0">
                <a:latin typeface="Arial Black" pitchFamily="34" charset="0"/>
              </a:rPr>
              <a:t>Одними из актуальных экологических проблем в стране являются вопросы </a:t>
            </a:r>
            <a:r>
              <a:rPr lang="ru-RU" sz="1600" b="1" dirty="0">
                <a:solidFill>
                  <a:schemeClr val="accent1"/>
                </a:solidFill>
                <a:latin typeface="Arial Black" pitchFamily="34" charset="0"/>
              </a:rPr>
              <a:t>подкисления </a:t>
            </a:r>
            <a:r>
              <a:rPr lang="ru-RU" sz="1600" b="1" dirty="0" smtClean="0">
                <a:solidFill>
                  <a:schemeClr val="accent1"/>
                </a:solidFill>
                <a:latin typeface="Arial Black" pitchFamily="34" charset="0"/>
              </a:rPr>
              <a:t>почвы</a:t>
            </a:r>
            <a:r>
              <a:rPr lang="ru-RU" sz="1600" b="1" dirty="0">
                <a:solidFill>
                  <a:schemeClr val="accent1"/>
                </a:solidFill>
                <a:latin typeface="Arial Black" pitchFamily="34" charset="0"/>
              </a:rPr>
              <a:t> и потепления атмосферы</a:t>
            </a:r>
            <a:r>
              <a:rPr lang="ru-RU" sz="1600" b="1" dirty="0">
                <a:latin typeface="Arial Black" pitchFamily="34" charset="0"/>
              </a:rPr>
              <a:t> из-за воздействия природных видов </a:t>
            </a:r>
            <a:r>
              <a:rPr lang="ru-RU" sz="1600" b="1" dirty="0" smtClean="0">
                <a:latin typeface="Arial Black" pitchFamily="34" charset="0"/>
              </a:rPr>
              <a:t>топлива. </a:t>
            </a:r>
            <a:r>
              <a:rPr lang="ru-RU" sz="1600" b="1" dirty="0">
                <a:solidFill>
                  <a:schemeClr val="accent1"/>
                </a:solidFill>
                <a:latin typeface="Arial Black" pitchFamily="34" charset="0"/>
              </a:rPr>
              <a:t>Эти проблемы признаны международными, и их решением Финляндия занимается вместе с другими странами Европейского союза. Так, в соответствии с постановлением ЕС о снижении выбросов парниковых газов в атмосферу к 2030 году на 40 % от уровня 1990 </a:t>
            </a:r>
            <a:r>
              <a:rPr lang="ru-RU" sz="1600" b="1" dirty="0" smtClean="0">
                <a:solidFill>
                  <a:schemeClr val="accent1"/>
                </a:solidFill>
                <a:latin typeface="Arial Black" pitchFamily="34" charset="0"/>
              </a:rPr>
              <a:t>года, </a:t>
            </a:r>
            <a:r>
              <a:rPr lang="ru-RU" sz="1600" b="1" dirty="0">
                <a:solidFill>
                  <a:schemeClr val="accent1"/>
                </a:solidFill>
                <a:latin typeface="Arial Black" pitchFamily="34" charset="0"/>
              </a:rPr>
              <a:t>Финляндия намерена снизить выбросы до 50 </a:t>
            </a:r>
            <a:r>
              <a:rPr lang="ru-RU" sz="1600" b="1" dirty="0" smtClean="0">
                <a:solidFill>
                  <a:schemeClr val="accent1"/>
                </a:solidFill>
                <a:latin typeface="Arial Black" pitchFamily="34" charset="0"/>
              </a:rPr>
              <a:t>%!</a:t>
            </a:r>
          </a:p>
        </p:txBody>
      </p:sp>
    </p:spTree>
    <p:extLst>
      <p:ext uri="{BB962C8B-B14F-4D97-AF65-F5344CB8AC3E}">
        <p14:creationId xmlns:p14="http://schemas.microsoft.com/office/powerpoint/2010/main" val="3740625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 </a:t>
            </a:r>
            <a:r>
              <a:rPr lang="ru-RU" dirty="0" smtClean="0"/>
              <a:t>информации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772816"/>
            <a:ext cx="8229600" cy="4572000"/>
          </a:xfrm>
        </p:spPr>
        <p:txBody>
          <a:bodyPr>
            <a:normAutofit/>
          </a:bodyPr>
          <a:lstStyle/>
          <a:p>
            <a:r>
              <a:rPr lang="en-US" dirty="0">
                <a:latin typeface="Andalus" pitchFamily="18" charset="-78"/>
                <a:cs typeface="Andalus" pitchFamily="18" charset="-78"/>
                <a:hlinkClick r:id="rId2"/>
              </a:rPr>
              <a:t>https://</a:t>
            </a:r>
            <a:r>
              <a:rPr lang="en-US" dirty="0" smtClean="0">
                <a:latin typeface="Andalus" pitchFamily="18" charset="-78"/>
                <a:cs typeface="Andalus" pitchFamily="18" charset="-78"/>
                <a:hlinkClick r:id="rId2"/>
              </a:rPr>
              <a:t>ru.wikipedia.org/wiki/</a:t>
            </a:r>
            <a:r>
              <a:rPr lang="ru-RU" dirty="0" smtClean="0">
                <a:cs typeface="Andalus" pitchFamily="18" charset="-78"/>
                <a:hlinkClick r:id="rId2"/>
              </a:rPr>
              <a:t>Финляндия</a:t>
            </a:r>
            <a:endParaRPr lang="ru-RU" dirty="0" smtClean="0">
              <a:cs typeface="Andalus" pitchFamily="18" charset="-78"/>
            </a:endParaRPr>
          </a:p>
          <a:p>
            <a:r>
              <a:rPr lang="en-US" dirty="0">
                <a:cs typeface="Andalus" pitchFamily="18" charset="-78"/>
                <a:hlinkClick r:id="rId3"/>
              </a:rPr>
              <a:t>http://www.strana-suomi.ru/4</a:t>
            </a:r>
            <a:r>
              <a:rPr lang="en-US" dirty="0" smtClean="0">
                <a:cs typeface="Andalus" pitchFamily="18" charset="-78"/>
                <a:hlinkClick r:id="rId3"/>
              </a:rPr>
              <a:t>/</a:t>
            </a:r>
            <a:endParaRPr lang="ru-RU" dirty="0" smtClean="0">
              <a:cs typeface="Andalus" pitchFamily="18" charset="-78"/>
            </a:endParaRPr>
          </a:p>
          <a:p>
            <a:r>
              <a:rPr lang="en-US" dirty="0">
                <a:cs typeface="Andalus" pitchFamily="18" charset="-78"/>
                <a:hlinkClick r:id="rId4"/>
              </a:rPr>
              <a:t>http://</a:t>
            </a:r>
            <a:r>
              <a:rPr lang="en-US" dirty="0" smtClean="0">
                <a:cs typeface="Andalus" pitchFamily="18" charset="-78"/>
                <a:hlinkClick r:id="rId4"/>
              </a:rPr>
              <a:t>coolreferat.com/</a:t>
            </a:r>
            <a:r>
              <a:rPr lang="ru-RU" dirty="0" err="1" smtClean="0">
                <a:cs typeface="Andalus" pitchFamily="18" charset="-78"/>
                <a:hlinkClick r:id="rId4"/>
              </a:rPr>
              <a:t>Географическое_положение_и_экономика_Финляндии</a:t>
            </a:r>
            <a:endParaRPr lang="ru-RU" dirty="0" smtClean="0">
              <a:cs typeface="Andalus" pitchFamily="18" charset="-78"/>
            </a:endParaRPr>
          </a:p>
          <a:p>
            <a:r>
              <a:rPr lang="en-US" dirty="0">
                <a:cs typeface="Andalus" pitchFamily="18" charset="-78"/>
                <a:hlinkClick r:id="rId5"/>
              </a:rPr>
              <a:t>http://</a:t>
            </a:r>
            <a:r>
              <a:rPr lang="en-US" dirty="0" smtClean="0">
                <a:cs typeface="Andalus" pitchFamily="18" charset="-78"/>
                <a:hlinkClick r:id="rId5"/>
              </a:rPr>
              <a:t>e-finland.ru/travel/general/selskoe-hozyayistvo-finlyandii.html</a:t>
            </a:r>
            <a:endParaRPr lang="ru-RU" dirty="0" smtClean="0">
              <a:cs typeface="Andalus" pitchFamily="18" charset="-78"/>
            </a:endParaRPr>
          </a:p>
          <a:p>
            <a:endParaRPr lang="ru-RU" dirty="0">
              <a:cs typeface="Andalus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38483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1.Географическое положение</a:t>
            </a:r>
            <a:endParaRPr lang="ru-RU" sz="3600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67544" y="1781448"/>
            <a:ext cx="3970784" cy="4572000"/>
          </a:xfrm>
        </p:spPr>
        <p:txBody>
          <a:bodyPr/>
          <a:lstStyle/>
          <a:p>
            <a:pPr marL="342900" lvl="0" indent="-342900" fontAlgn="base">
              <a:lnSpc>
                <a:spcPct val="80000"/>
              </a:lnSpc>
              <a:spcAft>
                <a:spcPct val="0"/>
              </a:spcAft>
              <a:buSzPct val="90000"/>
              <a:buFont typeface="Wingdings" pitchFamily="2" charset="2"/>
              <a:buChar char="Ø"/>
            </a:pPr>
            <a:r>
              <a:rPr lang="ru-RU" sz="2000" b="1" kern="0" dirty="0">
                <a:latin typeface="Times New Roman"/>
              </a:rPr>
              <a:t>Финляндия </a:t>
            </a:r>
            <a:r>
              <a:rPr lang="ru-RU" sz="2000" kern="0" dirty="0">
                <a:latin typeface="Times New Roman"/>
              </a:rPr>
              <a:t>является седьмой по величине страной в Европе (общая площадь 338 000 </a:t>
            </a:r>
            <a:r>
              <a:rPr lang="ru-RU" sz="2000" kern="0" dirty="0" err="1">
                <a:latin typeface="Times New Roman"/>
              </a:rPr>
              <a:t>кв.км</a:t>
            </a:r>
            <a:r>
              <a:rPr lang="ru-RU" sz="2000" kern="0" dirty="0">
                <a:latin typeface="Times New Roman"/>
              </a:rPr>
              <a:t>.), имеет протяженность в длину 1160 км, в ширину - 540 км. В Финляндии 187 888 озер, 179 584 острова, 5 100 речных порогов, самый крупный в Европе архипелаг, включающий </a:t>
            </a:r>
            <a:r>
              <a:rPr lang="ru-RU" sz="2000" kern="0" dirty="0" err="1">
                <a:latin typeface="Times New Roman"/>
              </a:rPr>
              <a:t>Алландские</a:t>
            </a:r>
            <a:r>
              <a:rPr lang="ru-RU" sz="2000" kern="0" dirty="0">
                <a:latin typeface="Times New Roman"/>
              </a:rPr>
              <a:t> острова (являются автономной областью в составе Финляндии</a:t>
            </a:r>
            <a:r>
              <a:rPr lang="ru-RU" sz="2000" kern="0" dirty="0" smtClean="0">
                <a:latin typeface="Times New Roman"/>
              </a:rPr>
              <a:t>).</a:t>
            </a:r>
          </a:p>
          <a:p>
            <a:pPr marL="457200" lvl="0" indent="-457200" fontAlgn="base">
              <a:lnSpc>
                <a:spcPct val="80000"/>
              </a:lnSpc>
              <a:spcAft>
                <a:spcPct val="0"/>
              </a:spcAft>
              <a:buSzPct val="90000"/>
              <a:buFont typeface="Wingdings" pitchFamily="2" charset="2"/>
              <a:buChar char="ü"/>
            </a:pPr>
            <a:r>
              <a:rPr lang="ru-RU" sz="2000" kern="0" dirty="0">
                <a:solidFill>
                  <a:prstClr val="white"/>
                </a:solidFill>
                <a:latin typeface="Times New Roman"/>
              </a:rPr>
              <a:t>Столица г. Хельсинки</a:t>
            </a:r>
            <a:endParaRPr lang="ru-RU" sz="2000" kern="0" dirty="0">
              <a:latin typeface="Times New Roman"/>
            </a:endParaRPr>
          </a:p>
          <a:p>
            <a:endParaRPr lang="ru-RU" dirty="0"/>
          </a:p>
        </p:txBody>
      </p:sp>
      <p:pic>
        <p:nvPicPr>
          <p:cNvPr id="7" name="Picture 7" descr="finla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772816"/>
            <a:ext cx="3817938" cy="401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2231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056132" indent="-571500">
              <a:buFont typeface="Wingdings" pitchFamily="2" charset="2"/>
              <a:buChar char="ü"/>
            </a:pP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ЭГП Финляндии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 fontAlgn="base">
              <a:lnSpc>
                <a:spcPct val="80000"/>
              </a:lnSpc>
              <a:spcAft>
                <a:spcPct val="0"/>
              </a:spcAft>
              <a:buSzPct val="90000"/>
              <a:buFont typeface="Wingdings" pitchFamily="2" charset="2"/>
              <a:buChar char="Ø"/>
            </a:pPr>
            <a:r>
              <a:rPr lang="ru-RU" sz="2400" kern="0" dirty="0">
                <a:latin typeface="Times New Roman"/>
              </a:rPr>
              <a:t>Финляндия государство на севере Европы. </a:t>
            </a:r>
          </a:p>
          <a:p>
            <a:pPr marL="342900" lvl="0" indent="-342900" fontAlgn="base">
              <a:lnSpc>
                <a:spcPct val="80000"/>
              </a:lnSpc>
              <a:spcAft>
                <a:spcPct val="0"/>
              </a:spcAft>
              <a:buSzPct val="90000"/>
              <a:buFont typeface="Wingdings" pitchFamily="2" charset="2"/>
              <a:buChar char="Ø"/>
            </a:pPr>
            <a:r>
              <a:rPr lang="ru-RU" sz="2400" kern="0" dirty="0">
                <a:latin typeface="Times New Roman"/>
              </a:rPr>
              <a:t> </a:t>
            </a:r>
            <a:r>
              <a:rPr lang="ru-RU" sz="2400" kern="0" dirty="0" smtClean="0">
                <a:latin typeface="Times New Roman"/>
              </a:rPr>
              <a:t>Граничит </a:t>
            </a:r>
            <a:r>
              <a:rPr lang="ru-RU" sz="2400" kern="0" dirty="0">
                <a:latin typeface="Times New Roman"/>
              </a:rPr>
              <a:t>с Швецией на северо-западе (586 км) и Норвегией на севере (716 км). На Юге и 3ападе берега Финляндии омывают воды Балтийского моря, его заливов Финского и Ботнического. </a:t>
            </a:r>
          </a:p>
          <a:p>
            <a:pPr marL="342900" lvl="0" indent="-342900" fontAlgn="base">
              <a:lnSpc>
                <a:spcPct val="80000"/>
              </a:lnSpc>
              <a:spcAft>
                <a:spcPct val="0"/>
              </a:spcAft>
              <a:buSzPct val="90000"/>
              <a:buFont typeface="Wingdings" pitchFamily="2" charset="2"/>
              <a:buChar char="Ø"/>
            </a:pPr>
            <a:r>
              <a:rPr lang="ru-RU" sz="2400" kern="0" dirty="0" smtClean="0">
                <a:latin typeface="Times New Roman"/>
              </a:rPr>
              <a:t> Длина </a:t>
            </a:r>
            <a:r>
              <a:rPr lang="ru-RU" sz="2400" kern="0" dirty="0">
                <a:latin typeface="Times New Roman"/>
              </a:rPr>
              <a:t>береговой линии (без учёта извилистости) 1100 км. Площадь 339 тыс. км2 (около 1/4 её за Полярным кругом).</a:t>
            </a:r>
          </a:p>
          <a:p>
            <a:pPr marL="342900" lvl="0" indent="-342900" fontAlgn="base">
              <a:lnSpc>
                <a:spcPct val="80000"/>
              </a:lnSpc>
              <a:spcAft>
                <a:spcPct val="0"/>
              </a:spcAft>
              <a:buSzPct val="90000"/>
              <a:buFont typeface="Wingdings" pitchFamily="2" charset="2"/>
              <a:buChar char="Ø"/>
            </a:pPr>
            <a:r>
              <a:rPr lang="ru-RU" sz="2400" kern="0" dirty="0">
                <a:latin typeface="Times New Roman"/>
              </a:rPr>
              <a:t> Около 1/10 территории Финляндии внутренние воды, главным образом озёра.</a:t>
            </a:r>
          </a:p>
          <a:p>
            <a:pPr marL="342900" lvl="0" indent="-342900" fontAlgn="base">
              <a:lnSpc>
                <a:spcPct val="80000"/>
              </a:lnSpc>
              <a:spcAft>
                <a:spcPct val="0"/>
              </a:spcAft>
              <a:buSzPct val="90000"/>
              <a:buFont typeface="Wingdings" pitchFamily="2" charset="2"/>
              <a:buChar char="Ø"/>
            </a:pPr>
            <a:r>
              <a:rPr lang="ru-RU" sz="2400" kern="0" dirty="0" smtClean="0">
                <a:latin typeface="Times New Roman"/>
              </a:rPr>
              <a:t>В </a:t>
            </a:r>
            <a:r>
              <a:rPr lang="ru-RU" sz="2400" kern="0" dirty="0">
                <a:latin typeface="Times New Roman"/>
              </a:rPr>
              <a:t>административном отношении Финляндия разделена на 12 губерний (</a:t>
            </a:r>
            <a:r>
              <a:rPr lang="ru-RU" sz="2400" kern="0" dirty="0" err="1">
                <a:latin typeface="Times New Roman"/>
              </a:rPr>
              <a:t>laani</a:t>
            </a:r>
            <a:r>
              <a:rPr lang="ru-RU" sz="2400" kern="0" dirty="0">
                <a:latin typeface="Times New Roman"/>
              </a:rPr>
              <a:t>), которые подразделяются на уезды.</a:t>
            </a:r>
          </a:p>
          <a:p>
            <a:pPr>
              <a:buFont typeface="Wingdings" pitchFamily="2" charset="2"/>
              <a:buChar char="Ø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7350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2.Природные ресурсы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628800"/>
            <a:ext cx="7992888" cy="1584176"/>
          </a:xfr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ru-RU" sz="2000" dirty="0" smtClean="0"/>
              <a:t>На </a:t>
            </a:r>
            <a:r>
              <a:rPr lang="ru-RU" sz="2000" dirty="0"/>
              <a:t>территории Финляндии обнаружены значительные запасы руд ванадия, хрома, апатитов (второе место в Европе после </a:t>
            </a:r>
            <a:r>
              <a:rPr lang="ru-RU" sz="2000" dirty="0" smtClean="0"/>
              <a:t>Украины) кобальта </a:t>
            </a:r>
            <a:r>
              <a:rPr lang="ru-RU" sz="2000" dirty="0"/>
              <a:t>(третье место в Европе), а также торфа, руд железа, меди, цинка, никеля и нерудных полезных </a:t>
            </a:r>
            <a:r>
              <a:rPr lang="ru-RU" sz="2000" dirty="0" smtClean="0"/>
              <a:t>ископаемых.</a:t>
            </a: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4984"/>
            <a:ext cx="9144000" cy="31996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6459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3.Население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340768"/>
            <a:ext cx="4680520" cy="4572000"/>
          </a:xfrm>
        </p:spPr>
        <p:txBody>
          <a:bodyPr>
            <a:normAutofit/>
          </a:bodyPr>
          <a:lstStyle/>
          <a:p>
            <a:pPr marL="342900" lvl="0" indent="-342900" fontAlgn="base">
              <a:lnSpc>
                <a:spcPct val="80000"/>
              </a:lnSpc>
              <a:spcAft>
                <a:spcPct val="0"/>
              </a:spcAft>
              <a:buClr>
                <a:srgbClr val="FF388C"/>
              </a:buClr>
              <a:buSzPct val="90000"/>
              <a:buFont typeface="Wingdings" pitchFamily="2" charset="2"/>
              <a:buChar char="Ø"/>
            </a:pPr>
            <a:r>
              <a:rPr lang="ru-RU" sz="1600" kern="0" dirty="0" smtClean="0">
                <a:solidFill>
                  <a:prstClr val="white"/>
                </a:solidFill>
              </a:rPr>
              <a:t>Населения </a:t>
            </a:r>
            <a:r>
              <a:rPr lang="ru-RU" sz="1600" kern="0" dirty="0">
                <a:solidFill>
                  <a:schemeClr val="accent1"/>
                </a:solidFill>
              </a:rPr>
              <a:t>5,06 млн</a:t>
            </a:r>
            <a:r>
              <a:rPr lang="ru-RU" sz="1600" kern="0" dirty="0">
                <a:solidFill>
                  <a:prstClr val="white"/>
                </a:solidFill>
              </a:rPr>
              <a:t>. </a:t>
            </a:r>
            <a:r>
              <a:rPr lang="ru-RU" sz="1600" kern="0" dirty="0" smtClean="0">
                <a:solidFill>
                  <a:prstClr val="white"/>
                </a:solidFill>
              </a:rPr>
              <a:t>человек.</a:t>
            </a:r>
          </a:p>
          <a:p>
            <a:pPr marL="342900" lvl="0" indent="-342900" fontAlgn="base">
              <a:lnSpc>
                <a:spcPct val="80000"/>
              </a:lnSpc>
              <a:spcAft>
                <a:spcPct val="0"/>
              </a:spcAft>
              <a:buClr>
                <a:srgbClr val="FF388C"/>
              </a:buClr>
              <a:buSzPct val="90000"/>
              <a:buFont typeface="Wingdings" pitchFamily="2" charset="2"/>
              <a:buChar char="Ø"/>
            </a:pPr>
            <a:r>
              <a:rPr lang="ru-RU" sz="1600" kern="0" dirty="0" smtClean="0">
                <a:solidFill>
                  <a:prstClr val="white"/>
                </a:solidFill>
              </a:rPr>
              <a:t> </a:t>
            </a:r>
            <a:r>
              <a:rPr lang="ru-RU" sz="1600" dirty="0" smtClean="0">
                <a:solidFill>
                  <a:schemeClr val="accent1"/>
                </a:solidFill>
              </a:rPr>
              <a:t>Население </a:t>
            </a:r>
            <a:r>
              <a:rPr lang="ru-RU" sz="1600" dirty="0">
                <a:solidFill>
                  <a:schemeClr val="accent1"/>
                </a:solidFill>
              </a:rPr>
              <a:t>Финляндия </a:t>
            </a:r>
            <a:r>
              <a:rPr lang="ru-RU" sz="1600" dirty="0"/>
              <a:t>– одна из самых </a:t>
            </a:r>
            <a:r>
              <a:rPr lang="ru-RU" sz="1600" dirty="0" err="1"/>
              <a:t>редкозаселенных</a:t>
            </a:r>
            <a:r>
              <a:rPr lang="ru-RU" sz="1600" dirty="0"/>
              <a:t> стран Европы, плотность населения здесь составляет всего </a:t>
            </a:r>
            <a:r>
              <a:rPr lang="ru-RU" sz="1600" b="1" dirty="0">
                <a:solidFill>
                  <a:schemeClr val="accent1"/>
                </a:solidFill>
              </a:rPr>
              <a:t>17 человек</a:t>
            </a:r>
            <a:r>
              <a:rPr lang="ru-RU" sz="1600" dirty="0">
                <a:solidFill>
                  <a:schemeClr val="accent1"/>
                </a:solidFill>
              </a:rPr>
              <a:t> на квадратный </a:t>
            </a:r>
            <a:r>
              <a:rPr lang="ru-RU" sz="1600" dirty="0" smtClean="0">
                <a:solidFill>
                  <a:schemeClr val="accent1"/>
                </a:solidFill>
              </a:rPr>
              <a:t>километр.</a:t>
            </a:r>
          </a:p>
          <a:p>
            <a:pPr marL="342900" lvl="0" indent="-342900" fontAlgn="base">
              <a:lnSpc>
                <a:spcPct val="80000"/>
              </a:lnSpc>
              <a:spcAft>
                <a:spcPct val="0"/>
              </a:spcAft>
              <a:buClr>
                <a:srgbClr val="FF388C"/>
              </a:buClr>
              <a:buSzPct val="90000"/>
              <a:buFont typeface="Wingdings" pitchFamily="2" charset="2"/>
              <a:buChar char="Ø"/>
            </a:pPr>
            <a:r>
              <a:rPr lang="ru-RU" sz="1600" dirty="0">
                <a:solidFill>
                  <a:schemeClr val="accent1"/>
                </a:solidFill>
              </a:rPr>
              <a:t>Средняя продолжительность жизни</a:t>
            </a:r>
            <a:r>
              <a:rPr lang="ru-RU" sz="1600" dirty="0"/>
              <a:t> в Финляндии составляет 78,66 лет (у мужчин — 75,15 лет, у женщин — 82,31 года</a:t>
            </a:r>
            <a:r>
              <a:rPr lang="ru-RU" sz="1600" dirty="0" smtClean="0"/>
              <a:t>)</a:t>
            </a:r>
          </a:p>
          <a:p>
            <a:pPr marL="342900" lvl="0" indent="-342900" fontAlgn="base">
              <a:lnSpc>
                <a:spcPct val="80000"/>
              </a:lnSpc>
              <a:spcAft>
                <a:spcPct val="0"/>
              </a:spcAft>
              <a:buClr>
                <a:srgbClr val="FF388C"/>
              </a:buClr>
              <a:buSzPct val="90000"/>
              <a:buFont typeface="Wingdings" pitchFamily="2" charset="2"/>
              <a:buChar char="Ø"/>
            </a:pPr>
            <a:endParaRPr lang="ru-RU" sz="1600" dirty="0"/>
          </a:p>
          <a:p>
            <a:pPr marL="342900" lvl="0" indent="-342900" fontAlgn="base">
              <a:lnSpc>
                <a:spcPct val="80000"/>
              </a:lnSpc>
              <a:spcAft>
                <a:spcPct val="0"/>
              </a:spcAft>
              <a:buClr>
                <a:srgbClr val="FF388C"/>
              </a:buClr>
              <a:buSzPct val="90000"/>
              <a:buFont typeface="Wingdings" pitchFamily="2" charset="2"/>
              <a:buChar char="Ø"/>
            </a:pPr>
            <a:r>
              <a:rPr lang="ru-RU" sz="1600" dirty="0" smtClean="0">
                <a:solidFill>
                  <a:schemeClr val="accent1"/>
                </a:solidFill>
              </a:rPr>
              <a:t>Возрастной </a:t>
            </a:r>
            <a:r>
              <a:rPr lang="ru-RU" sz="1600" dirty="0">
                <a:solidFill>
                  <a:schemeClr val="accent1"/>
                </a:solidFill>
              </a:rPr>
              <a:t>состав:</a:t>
            </a:r>
          </a:p>
          <a:p>
            <a:pPr marL="0" indent="0" fontAlgn="base">
              <a:lnSpc>
                <a:spcPct val="80000"/>
              </a:lnSpc>
              <a:spcAft>
                <a:spcPct val="0"/>
              </a:spcAft>
              <a:buClr>
                <a:srgbClr val="FF388C"/>
              </a:buClr>
              <a:buSzPct val="90000"/>
              <a:buNone/>
            </a:pPr>
            <a:r>
              <a:rPr lang="ru-RU" sz="1600" b="1" dirty="0"/>
              <a:t>0-14 лет:</a:t>
            </a:r>
            <a:r>
              <a:rPr lang="ru-RU" sz="1600" dirty="0"/>
              <a:t> 16,41%</a:t>
            </a:r>
            <a:br>
              <a:rPr lang="ru-RU" sz="1600" dirty="0"/>
            </a:br>
            <a:r>
              <a:rPr lang="ru-RU" sz="1600" b="1" dirty="0"/>
              <a:t>15-24 лет:</a:t>
            </a:r>
            <a:r>
              <a:rPr lang="ru-RU" sz="1600" dirty="0"/>
              <a:t> 11,79%</a:t>
            </a:r>
            <a:br>
              <a:rPr lang="ru-RU" sz="1600" dirty="0"/>
            </a:br>
            <a:r>
              <a:rPr lang="ru-RU" sz="1600" b="1" dirty="0"/>
              <a:t>25-54 лет:</a:t>
            </a:r>
            <a:r>
              <a:rPr lang="ru-RU" sz="1600" dirty="0"/>
              <a:t> 38,03%</a:t>
            </a:r>
            <a:br>
              <a:rPr lang="ru-RU" sz="1600" dirty="0"/>
            </a:br>
            <a:r>
              <a:rPr lang="ru-RU" sz="1600" b="1" dirty="0"/>
              <a:t>55-64 лет:</a:t>
            </a:r>
            <a:r>
              <a:rPr lang="ru-RU" sz="1600" dirty="0"/>
              <a:t> 13,56%</a:t>
            </a:r>
            <a:br>
              <a:rPr lang="ru-RU" sz="1600" dirty="0"/>
            </a:br>
            <a:r>
              <a:rPr lang="ru-RU" sz="1600" b="1" dirty="0"/>
              <a:t>65 лет и старше:</a:t>
            </a:r>
            <a:r>
              <a:rPr lang="ru-RU" sz="1600" dirty="0"/>
              <a:t> 20,21%</a:t>
            </a:r>
          </a:p>
          <a:p>
            <a:pPr marL="0" lvl="0" indent="0" fontAlgn="base">
              <a:lnSpc>
                <a:spcPct val="80000"/>
              </a:lnSpc>
              <a:spcAft>
                <a:spcPct val="0"/>
              </a:spcAft>
              <a:buClr>
                <a:srgbClr val="FF388C"/>
              </a:buClr>
              <a:buSzPct val="90000"/>
              <a:buNone/>
            </a:pPr>
            <a:r>
              <a:rPr lang="ru-RU" sz="1600" dirty="0"/>
              <a:t> </a:t>
            </a:r>
          </a:p>
          <a:p>
            <a:pPr marL="342900" lvl="0" indent="-342900" fontAlgn="base">
              <a:lnSpc>
                <a:spcPct val="80000"/>
              </a:lnSpc>
              <a:spcAft>
                <a:spcPct val="0"/>
              </a:spcAft>
              <a:buClr>
                <a:srgbClr val="FF388C"/>
              </a:buClr>
              <a:buSzPct val="90000"/>
              <a:buFont typeface="Wingdings" pitchFamily="2" charset="2"/>
              <a:buChar char="Ø"/>
            </a:pPr>
            <a:endParaRPr lang="ru-RU" sz="1600" dirty="0" smtClean="0"/>
          </a:p>
          <a:p>
            <a:pPr marL="0" lvl="0" indent="0" fontAlgn="base">
              <a:lnSpc>
                <a:spcPct val="80000"/>
              </a:lnSpc>
              <a:spcAft>
                <a:spcPct val="0"/>
              </a:spcAft>
              <a:buClr>
                <a:srgbClr val="FF388C"/>
              </a:buClr>
              <a:buSzPct val="90000"/>
              <a:buNone/>
            </a:pPr>
            <a:endParaRPr lang="ru-RU" sz="1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1196752"/>
            <a:ext cx="2557661" cy="33706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3899" y="4581128"/>
            <a:ext cx="4143954" cy="2000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944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76672"/>
            <a:ext cx="8229600" cy="4572000"/>
          </a:xfrm>
          <a:scene3d>
            <a:camera prst="obliqueTopLeft"/>
            <a:lightRig rig="threePt" dir="t"/>
          </a:scene3d>
        </p:spPr>
        <p:txBody>
          <a:bodyPr>
            <a:noAutofit/>
          </a:bodyPr>
          <a:lstStyle/>
          <a:p>
            <a:pPr marL="342900" lvl="0" indent="-342900" fontAlgn="base">
              <a:lnSpc>
                <a:spcPct val="80000"/>
              </a:lnSpc>
              <a:spcAft>
                <a:spcPct val="0"/>
              </a:spcAft>
              <a:buClr>
                <a:srgbClr val="FF388C"/>
              </a:buClr>
              <a:buSzPct val="90000"/>
              <a:buFont typeface="Wingdings" pitchFamily="2" charset="2"/>
              <a:buChar char="Ø"/>
            </a:pPr>
            <a:r>
              <a:rPr lang="ru-RU" sz="3600" dirty="0">
                <a:solidFill>
                  <a:schemeClr val="accent1"/>
                </a:solidFill>
                <a:latin typeface="Arial Black" pitchFamily="34" charset="0"/>
              </a:rPr>
              <a:t>Религиозный состав</a:t>
            </a:r>
            <a:r>
              <a:rPr lang="ru-RU" sz="2000" dirty="0">
                <a:solidFill>
                  <a:schemeClr val="accent1"/>
                </a:solidFill>
                <a:latin typeface="Arial Black" pitchFamily="34" charset="0"/>
              </a:rPr>
              <a:t>:</a:t>
            </a:r>
          </a:p>
          <a:p>
            <a:pPr marL="0" lvl="0" indent="0" fontAlgn="base">
              <a:lnSpc>
                <a:spcPct val="80000"/>
              </a:lnSpc>
              <a:spcAft>
                <a:spcPct val="0"/>
              </a:spcAft>
              <a:buClr>
                <a:srgbClr val="FF388C"/>
              </a:buClr>
              <a:buSzPct val="90000"/>
              <a:buNone/>
            </a:pPr>
            <a:r>
              <a:rPr lang="ru-RU" sz="2000" dirty="0">
                <a:latin typeface="Arial Black" pitchFamily="34" charset="0"/>
              </a:rPr>
              <a:t> </a:t>
            </a:r>
            <a:r>
              <a:rPr lang="ru-RU" sz="2000" dirty="0">
                <a:solidFill>
                  <a:schemeClr val="accent1"/>
                </a:solidFill>
                <a:latin typeface="Arial Black" pitchFamily="34" charset="0"/>
              </a:rPr>
              <a:t>Последователи</a:t>
            </a:r>
            <a:r>
              <a:rPr lang="ru-RU" sz="2000" dirty="0">
                <a:latin typeface="Arial Black" pitchFamily="34" charset="0"/>
              </a:rPr>
              <a:t> </a:t>
            </a:r>
            <a:r>
              <a:rPr lang="ru-RU" sz="2000" dirty="0" smtClean="0">
                <a:solidFill>
                  <a:schemeClr val="accent1"/>
                </a:solidFill>
                <a:latin typeface="Arial Black" pitchFamily="34" charset="0"/>
              </a:rPr>
              <a:t>Евангелическо-лютеранской </a:t>
            </a:r>
            <a:r>
              <a:rPr lang="ru-RU" sz="2000" dirty="0">
                <a:solidFill>
                  <a:schemeClr val="accent1"/>
                </a:solidFill>
                <a:latin typeface="Arial Black" pitchFamily="34" charset="0"/>
              </a:rPr>
              <a:t>церкви Финляндии – 82,5%, последователи Православной церкви Финляндии</a:t>
            </a:r>
            <a:r>
              <a:rPr lang="ru-RU" sz="2000" dirty="0">
                <a:latin typeface="Arial Black" pitchFamily="34" charset="0"/>
              </a:rPr>
              <a:t> – 1,1%, другие </a:t>
            </a:r>
            <a:r>
              <a:rPr lang="ru-RU" sz="2000" dirty="0">
                <a:solidFill>
                  <a:schemeClr val="accent1"/>
                </a:solidFill>
                <a:latin typeface="Arial Black" pitchFamily="34" charset="0"/>
              </a:rPr>
              <a:t>христиане</a:t>
            </a:r>
            <a:r>
              <a:rPr lang="ru-RU" sz="2000" dirty="0">
                <a:latin typeface="Arial Black" pitchFamily="34" charset="0"/>
              </a:rPr>
              <a:t> – 1,1%, другие – 0,1%, </a:t>
            </a:r>
            <a:r>
              <a:rPr lang="ru-RU" sz="2000" dirty="0">
                <a:solidFill>
                  <a:schemeClr val="accent1"/>
                </a:solidFill>
                <a:latin typeface="Arial Black" pitchFamily="34" charset="0"/>
              </a:rPr>
              <a:t>неверующие</a:t>
            </a:r>
            <a:r>
              <a:rPr lang="ru-RU" sz="2000" dirty="0">
                <a:latin typeface="Arial Black" pitchFamily="34" charset="0"/>
              </a:rPr>
              <a:t> – 15,1</a:t>
            </a:r>
            <a:r>
              <a:rPr lang="ru-RU" sz="2000" dirty="0" smtClean="0">
                <a:latin typeface="Arial Black" pitchFamily="34" charset="0"/>
              </a:rPr>
              <a:t>%.</a:t>
            </a:r>
          </a:p>
          <a:p>
            <a:pPr marL="0" lvl="0" indent="0" fontAlgn="base">
              <a:lnSpc>
                <a:spcPct val="80000"/>
              </a:lnSpc>
              <a:spcAft>
                <a:spcPct val="0"/>
              </a:spcAft>
              <a:buClr>
                <a:srgbClr val="FF388C"/>
              </a:buClr>
              <a:buSzPct val="90000"/>
              <a:buNone/>
            </a:pPr>
            <a:endParaRPr lang="ru-RU" sz="2000" dirty="0">
              <a:latin typeface="Arial Black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3200" dirty="0">
                <a:solidFill>
                  <a:schemeClr val="accent1"/>
                </a:solidFill>
                <a:latin typeface="Arial Black" pitchFamily="34" charset="0"/>
              </a:rPr>
              <a:t>Вот основные демографические показатели Финляндии за 2016 год:</a:t>
            </a:r>
          </a:p>
          <a:p>
            <a:r>
              <a:rPr lang="ru-RU" sz="2000" dirty="0">
                <a:latin typeface="Arial Black" pitchFamily="34" charset="0"/>
              </a:rPr>
              <a:t>Родившихся: 58 832 человека</a:t>
            </a:r>
          </a:p>
          <a:p>
            <a:r>
              <a:rPr lang="ru-RU" sz="2000" dirty="0">
                <a:latin typeface="Arial Black" pitchFamily="34" charset="0"/>
              </a:rPr>
              <a:t>Умерших: 53 092 человека</a:t>
            </a:r>
          </a:p>
          <a:p>
            <a:r>
              <a:rPr lang="ru-RU" sz="2000" dirty="0">
                <a:latin typeface="Arial Black" pitchFamily="34" charset="0"/>
              </a:rPr>
              <a:t>Естественный прирост населения: 5 740 человек</a:t>
            </a:r>
          </a:p>
          <a:p>
            <a:r>
              <a:rPr lang="ru-RU" sz="2000" dirty="0">
                <a:latin typeface="Arial Black" pitchFamily="34" charset="0"/>
              </a:rPr>
              <a:t>Миграционный прирост населения: 21 800 человек</a:t>
            </a:r>
          </a:p>
          <a:p>
            <a:r>
              <a:rPr lang="ru-RU" sz="2000" dirty="0">
                <a:latin typeface="Arial Black" pitchFamily="34" charset="0"/>
              </a:rPr>
              <a:t>Мужчин: 2 722 921 человек (по оценке на 31 декабря 2016 года)</a:t>
            </a:r>
          </a:p>
          <a:p>
            <a:r>
              <a:rPr lang="ru-RU" sz="2000" dirty="0">
                <a:latin typeface="Arial Black" pitchFamily="34" charset="0"/>
              </a:rPr>
              <a:t>Женщин: 2 823 581 человек (по оценке на 31 декабря 2016 года)</a:t>
            </a:r>
          </a:p>
          <a:p>
            <a:pPr marL="0" lvl="0" indent="0" fontAlgn="base">
              <a:lnSpc>
                <a:spcPct val="80000"/>
              </a:lnSpc>
              <a:spcAft>
                <a:spcPct val="0"/>
              </a:spcAft>
              <a:buClr>
                <a:srgbClr val="FF388C"/>
              </a:buClr>
              <a:buSzPct val="90000"/>
              <a:buNone/>
            </a:pPr>
            <a:endParaRPr lang="ru-RU" sz="2000" dirty="0">
              <a:latin typeface="Arial Black" pitchFamily="34" charset="0"/>
            </a:endParaRPr>
          </a:p>
          <a:p>
            <a:endParaRPr lang="ru-RU" sz="20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3504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4.Хозяйство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2808"/>
            <a:ext cx="4186808" cy="4572000"/>
          </a:xfrm>
        </p:spPr>
        <p:txBody>
          <a:bodyPr/>
          <a:lstStyle/>
          <a:p>
            <a:pPr marL="342900" lvl="0" indent="-342900" fontAlgn="base">
              <a:spcAft>
                <a:spcPct val="0"/>
              </a:spcAft>
              <a:buSzPct val="90000"/>
              <a:buFont typeface="Wingdings" pitchFamily="2" charset="2"/>
              <a:buChar char="q"/>
            </a:pPr>
            <a:r>
              <a:rPr lang="ru-RU" sz="1600" kern="0" dirty="0">
                <a:latin typeface="Times New Roman"/>
              </a:rPr>
              <a:t>Лесная-обычно говорят, что Финляндия и её экономика обязаны всем лесной промышленности. Действительно, у Финляндии нет других природных ресурсов, лес — главное богатство Финляндии. Финские лесоперерабатывающие компании </a:t>
            </a:r>
            <a:r>
              <a:rPr lang="ru-RU" sz="1600" kern="0" dirty="0">
                <a:latin typeface="Times New Roman"/>
                <a:hlinkClick r:id="rId2" tooltip="UPM"/>
              </a:rPr>
              <a:t>UPM-</a:t>
            </a:r>
            <a:r>
              <a:rPr lang="ru-RU" sz="1600" kern="0" dirty="0" err="1">
                <a:latin typeface="Times New Roman"/>
                <a:hlinkClick r:id="rId2" tooltip="UPM"/>
              </a:rPr>
              <a:t>Kymmene</a:t>
            </a:r>
            <a:r>
              <a:rPr lang="ru-RU" sz="1600" kern="0" dirty="0">
                <a:latin typeface="Times New Roman"/>
              </a:rPr>
              <a:t> и </a:t>
            </a:r>
            <a:r>
              <a:rPr lang="ru-RU" sz="1600" kern="0" dirty="0" err="1">
                <a:latin typeface="Times New Roman"/>
                <a:hlinkClick r:id="rId3" tooltip="Stora Enso"/>
              </a:rPr>
              <a:t>Stora</a:t>
            </a:r>
            <a:r>
              <a:rPr lang="ru-RU" sz="1600" kern="0" dirty="0">
                <a:latin typeface="Times New Roman"/>
                <a:hlinkClick r:id="rId3" tooltip="Stora Enso"/>
              </a:rPr>
              <a:t> </a:t>
            </a:r>
            <a:r>
              <a:rPr lang="ru-RU" sz="1600" kern="0" dirty="0" err="1">
                <a:latin typeface="Times New Roman"/>
                <a:hlinkClick r:id="rId3" tooltip="Stora Enso"/>
              </a:rPr>
              <a:t>Enso</a:t>
            </a:r>
            <a:r>
              <a:rPr lang="ru-RU" sz="1600" kern="0" dirty="0">
                <a:latin typeface="Times New Roman"/>
              </a:rPr>
              <a:t> одни из крупнейших в мире, кроме того, многие известные финские компании начинали с лесопереработки, в том числе и гордость финской экономики компания </a:t>
            </a:r>
            <a:r>
              <a:rPr lang="ru-RU" sz="1600" kern="0" dirty="0" err="1">
                <a:latin typeface="Times New Roman"/>
              </a:rPr>
              <a:t>Nokia</a:t>
            </a:r>
            <a:r>
              <a:rPr lang="ru-RU" sz="1600" kern="0" dirty="0">
                <a:latin typeface="Times New Roman"/>
              </a:rPr>
              <a:t>, которая начала свою деятельность в </a:t>
            </a:r>
            <a:r>
              <a:rPr lang="ru-RU" sz="1600" kern="0" dirty="0">
                <a:latin typeface="Times New Roman"/>
                <a:hlinkClick r:id="rId4" tooltip="1865 год"/>
              </a:rPr>
              <a:t>1865 году</a:t>
            </a:r>
            <a:r>
              <a:rPr lang="ru-RU" sz="1600" kern="0" dirty="0">
                <a:latin typeface="Times New Roman"/>
              </a:rPr>
              <a:t> с небольшого целлюлозного завода. </a:t>
            </a:r>
          </a:p>
          <a:p>
            <a:endParaRPr lang="ru-RU" dirty="0"/>
          </a:p>
        </p:txBody>
      </p:sp>
      <p:pic>
        <p:nvPicPr>
          <p:cNvPr id="4" name="Picture 8" descr="29159_bi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4008" y="1988840"/>
            <a:ext cx="4413250" cy="35829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4433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056132" indent="-571500">
              <a:buFont typeface="Wingdings" pitchFamily="2" charset="2"/>
              <a:buChar char="v"/>
            </a:pPr>
            <a:r>
              <a:rPr lang="ru-RU" dirty="0" smtClean="0"/>
              <a:t>Промышленость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b="1" dirty="0"/>
              <a:t>Электротехническая и ИТ </a:t>
            </a:r>
          </a:p>
          <a:p>
            <a:r>
              <a:rPr lang="ru-RU" sz="3200" b="1" dirty="0"/>
              <a:t>Металлургическая и машиностроительная</a:t>
            </a:r>
          </a:p>
          <a:p>
            <a:r>
              <a:rPr lang="ru-RU" sz="3200" b="1" dirty="0"/>
              <a:t>Химическая</a:t>
            </a:r>
          </a:p>
          <a:p>
            <a:r>
              <a:rPr lang="ru-RU" sz="3200" b="1" dirty="0"/>
              <a:t>Пищевая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0558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056132" indent="-571500">
              <a:buFont typeface="Arial" pitchFamily="34" charset="0"/>
              <a:buChar char="•"/>
            </a:pP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Сельское хозяйство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2808"/>
            <a:ext cx="3682752" cy="4572000"/>
          </a:xfrm>
        </p:spPr>
        <p:txBody>
          <a:bodyPr>
            <a:normAutofit lnSpcReduction="10000"/>
          </a:bodyPr>
          <a:lstStyle/>
          <a:p>
            <a:pPr marL="285750" lvl="0" indent="-285750" fontAlgn="base">
              <a:spcAft>
                <a:spcPct val="0"/>
              </a:spcAft>
              <a:buSzPct val="90000"/>
              <a:buFont typeface="Wingdings" pitchFamily="2" charset="2"/>
              <a:buChar char="ü"/>
            </a:pPr>
            <a:r>
              <a:rPr lang="ru-RU" sz="1600" b="1" kern="0" dirty="0">
                <a:latin typeface="Times New Roman"/>
                <a:ea typeface="SimSun-ExtB" pitchFamily="49" charset="-122"/>
              </a:rPr>
              <a:t>Сегодня в Финляндии насчитывается около 70 тысяч фермерских хозяйств.</a:t>
            </a:r>
            <a:br>
              <a:rPr lang="ru-RU" sz="1600" b="1" kern="0" dirty="0">
                <a:latin typeface="Times New Roman"/>
                <a:ea typeface="SimSun-ExtB" pitchFamily="49" charset="-122"/>
              </a:rPr>
            </a:br>
            <a:r>
              <a:rPr lang="ru-RU" sz="1600" b="1" kern="0" dirty="0">
                <a:latin typeface="Times New Roman"/>
                <a:ea typeface="SimSun-ExtB" pitchFamily="49" charset="-122"/>
              </a:rPr>
              <a:t>85% ферм имеют площадь до 50 гектаров, крупные фермы — до 76 гектаров. Главное в финском сельском хозяйстве — животноводство. Значительная часть пахотной земли засевается кормовыми травами. Свыше 60% лесных земель принадлежит фермерам. Доходы за счет заготовок леса у многих финских фермеров довольно высокие. Фермеры Финляндии иногда оказывают помощь друг другу в разгар уборки урожая и совместном использовании сельскохозяйственной техники. </a:t>
            </a:r>
          </a:p>
          <a:p>
            <a:endParaRPr lang="ru-RU" dirty="0"/>
          </a:p>
        </p:txBody>
      </p:sp>
      <p:pic>
        <p:nvPicPr>
          <p:cNvPr id="4" name="Picture 8" descr="0_1d397_35224eec_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76812" y="1700808"/>
            <a:ext cx="3483619" cy="2232586"/>
          </a:xfrm>
          <a:prstGeom prst="rect">
            <a:avLst/>
          </a:prstGeom>
          <a:noFill/>
        </p:spPr>
      </p:pic>
      <p:pic>
        <p:nvPicPr>
          <p:cNvPr id="5" name="Picture 9" descr="0_1d395_a3531e49_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73638" y="4033838"/>
            <a:ext cx="3486793" cy="22323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1435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130</TotalTime>
  <Words>551</Words>
  <Application>Microsoft Office PowerPoint</Application>
  <PresentationFormat>Экран (4:3)</PresentationFormat>
  <Paragraphs>51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Яркая</vt:lpstr>
      <vt:lpstr>финляндия</vt:lpstr>
      <vt:lpstr>1.Географическое положение</vt:lpstr>
      <vt:lpstr>ЭГП Финляндии</vt:lpstr>
      <vt:lpstr>2.Природные ресурсы</vt:lpstr>
      <vt:lpstr>           3.Население</vt:lpstr>
      <vt:lpstr>Презентация PowerPoint</vt:lpstr>
      <vt:lpstr>            4.Хозяйство</vt:lpstr>
      <vt:lpstr>Промышленость</vt:lpstr>
      <vt:lpstr>Сельское хозяйство</vt:lpstr>
      <vt:lpstr>Внешние экономические связи</vt:lpstr>
      <vt:lpstr>5.Проблемы страны</vt:lpstr>
      <vt:lpstr>Источники информации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финляндия</dc:title>
  <dc:creator>Андрей</dc:creator>
  <cp:lastModifiedBy>Елена</cp:lastModifiedBy>
  <cp:revision>11</cp:revision>
  <dcterms:created xsi:type="dcterms:W3CDTF">2017-11-07T17:42:07Z</dcterms:created>
  <dcterms:modified xsi:type="dcterms:W3CDTF">2017-12-07T17:58:42Z</dcterms:modified>
</cp:coreProperties>
</file>