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56389C-EE14-4D7B-975A-DA4C6F108252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A06D031-2D42-4443-B7A1-5CEDC2B7F4C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559424" cy="1600327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Природные зоны суши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005064"/>
            <a:ext cx="4419600" cy="850776"/>
          </a:xfrm>
        </p:spPr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  <p:pic>
        <p:nvPicPr>
          <p:cNvPr id="1026" name="Picture 2" descr="http://img2.sputnik.ru/?key=13c86b4afb85403524cab698828969b0341842d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678" y="2780928"/>
            <a:ext cx="2088232" cy="1566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esareleon.com/Images/African-Elephants-near-Mount-Kilimanjaro-4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347" y="4077072"/>
            <a:ext cx="1962296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videouroki.net/videouroki/conspekty/geo6/29-raznoobraziie-i-rasprostranieniie-orghanizmov-na-ziemlie-prirodnyie-zony-ziemli.files/image01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8640"/>
            <a:ext cx="3768034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678" y="5152705"/>
            <a:ext cx="2088232" cy="1547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3575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07288" cy="1143000"/>
          </a:xfrm>
        </p:spPr>
        <p:txBody>
          <a:bodyPr>
            <a:noAutofit/>
          </a:bodyPr>
          <a:lstStyle/>
          <a:p>
            <a:r>
              <a:rPr lang="ru-RU" sz="4800" baseline="-25000" dirty="0" smtClean="0"/>
              <a:t>10. Выберите </a:t>
            </a:r>
            <a:r>
              <a:rPr lang="ru-RU" sz="4800" baseline="-25000" dirty="0"/>
              <a:t>верное утверждение о субтропическом </a:t>
            </a:r>
            <a:r>
              <a:rPr lang="ru-RU" sz="4800" baseline="-25000" dirty="0" smtClean="0"/>
              <a:t>климате</a:t>
            </a:r>
            <a:endParaRPr lang="ru-RU" sz="48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23528" y="1700808"/>
            <a:ext cx="8568952" cy="46085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4000" baseline="-25000" dirty="0" smtClean="0"/>
              <a:t>1) тропические </a:t>
            </a:r>
            <a:r>
              <a:rPr lang="ru-RU" sz="4000" baseline="-25000" dirty="0"/>
              <a:t>воздушные массы господствуют в течение всего года</a:t>
            </a:r>
          </a:p>
          <a:p>
            <a:pPr marL="109728" indent="0">
              <a:buNone/>
            </a:pPr>
            <a:r>
              <a:rPr lang="ru-RU" sz="4000" baseline="-25000" dirty="0" smtClean="0"/>
              <a:t>2)</a:t>
            </a:r>
            <a:r>
              <a:rPr lang="ru-RU" sz="4000" dirty="0" smtClean="0"/>
              <a:t> </a:t>
            </a:r>
            <a:r>
              <a:rPr lang="ru-RU" sz="4000" baseline="-25000" dirty="0" smtClean="0"/>
              <a:t>воздушные </a:t>
            </a:r>
            <a:r>
              <a:rPr lang="ru-RU" sz="4000" baseline="-25000" dirty="0"/>
              <a:t>массы умеренных широт господствуют в течение всего года</a:t>
            </a:r>
          </a:p>
          <a:p>
            <a:pPr marL="109728" indent="0">
              <a:buNone/>
            </a:pPr>
            <a:r>
              <a:rPr lang="ru-RU" sz="4000" baseline="-25000" dirty="0" smtClean="0"/>
              <a:t>3)</a:t>
            </a:r>
            <a:r>
              <a:rPr lang="ru-RU" sz="4000" dirty="0" smtClean="0"/>
              <a:t> </a:t>
            </a:r>
            <a:r>
              <a:rPr lang="ru-RU" sz="4000" baseline="-25000" dirty="0" smtClean="0"/>
              <a:t>летом </a:t>
            </a:r>
            <a:r>
              <a:rPr lang="ru-RU" sz="4000" baseline="-25000" dirty="0"/>
              <a:t>господствуют тропические воздушные массы, зимой — воздушные массы умеренных широт</a:t>
            </a:r>
          </a:p>
          <a:p>
            <a:pPr marL="109728" indent="0">
              <a:buNone/>
            </a:pPr>
            <a:r>
              <a:rPr lang="ru-RU" sz="4000" baseline="-25000" dirty="0" smtClean="0"/>
              <a:t>4)</a:t>
            </a:r>
            <a:r>
              <a:rPr lang="ru-RU" sz="4000" dirty="0" smtClean="0"/>
              <a:t> </a:t>
            </a:r>
            <a:r>
              <a:rPr lang="ru-RU" sz="4000" baseline="-25000" dirty="0" smtClean="0"/>
              <a:t>летом </a:t>
            </a:r>
            <a:r>
              <a:rPr lang="ru-RU" sz="4000" baseline="-25000" dirty="0"/>
              <a:t>господствуют воздушные массы умеренных широт, зимой — тропические воздушные массы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666596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435280" cy="1728192"/>
          </a:xfrm>
        </p:spPr>
        <p:txBody>
          <a:bodyPr>
            <a:noAutofit/>
          </a:bodyPr>
          <a:lstStyle/>
          <a:p>
            <a:r>
              <a:rPr lang="ru-RU" sz="4400" baseline="-25000" dirty="0"/>
              <a:t>11. Определите по климатограмме подтип субтропического климата Южного полушария, в котором располагается пункт</a:t>
            </a:r>
            <a:endParaRPr lang="ru-RU" sz="44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57200" y="2420888"/>
            <a:ext cx="4040188" cy="208823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400" baseline="-25000" dirty="0"/>
              <a:t>1) средиземноморский</a:t>
            </a:r>
            <a:endParaRPr lang="ru-RU" sz="4400" dirty="0"/>
          </a:p>
          <a:p>
            <a:pPr marL="0" indent="0">
              <a:buNone/>
            </a:pPr>
            <a:r>
              <a:rPr lang="ru-RU" sz="4400" baseline="-25000" dirty="0"/>
              <a:t>2) муссонный</a:t>
            </a:r>
            <a:endParaRPr lang="ru-RU" sz="4400" dirty="0"/>
          </a:p>
          <a:p>
            <a:pPr marL="0" indent="0">
              <a:buNone/>
            </a:pPr>
            <a:r>
              <a:rPr lang="ru-RU" sz="4400" baseline="-25000" dirty="0"/>
              <a:t>3) континентальный</a:t>
            </a:r>
            <a:endParaRPr lang="ru-RU" sz="4400" dirty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060848"/>
            <a:ext cx="3602980" cy="4397597"/>
          </a:xfrm>
        </p:spPr>
      </p:pic>
    </p:spTree>
    <p:extLst>
      <p:ext uri="{BB962C8B-B14F-4D97-AF65-F5344CB8AC3E}">
        <p14:creationId xmlns:p14="http://schemas.microsoft.com/office/powerpoint/2010/main" val="4169585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4800" baseline="-25000" dirty="0"/>
              <a:t>12. Выберите верное утверждение</a:t>
            </a:r>
            <a:endParaRPr lang="ru-RU" sz="48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23528" y="1484784"/>
            <a:ext cx="8568952" cy="4896544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4000" baseline="-25000" dirty="0" smtClean="0"/>
              <a:t>1) В </a:t>
            </a:r>
            <a:r>
              <a:rPr lang="ru-RU" sz="4000" baseline="-25000" dirty="0"/>
              <a:t>субтропических пустынях и полупустынях максимум осадков приходится на летний сезон.</a:t>
            </a:r>
          </a:p>
          <a:p>
            <a:pPr marL="109728" indent="0">
              <a:buNone/>
            </a:pPr>
            <a:r>
              <a:rPr lang="ru-RU" sz="4000" baseline="-25000" dirty="0" smtClean="0"/>
              <a:t>2)</a:t>
            </a:r>
            <a:r>
              <a:rPr lang="ru-RU" sz="4000" dirty="0" smtClean="0"/>
              <a:t> </a:t>
            </a:r>
            <a:r>
              <a:rPr lang="ru-RU" sz="4000" baseline="-25000" dirty="0" smtClean="0"/>
              <a:t>Максимум </a:t>
            </a:r>
            <a:r>
              <a:rPr lang="ru-RU" sz="4000" baseline="-25000" dirty="0"/>
              <a:t>осадков в зоне переменно-влажных лесов приходится на лето.</a:t>
            </a:r>
          </a:p>
          <a:p>
            <a:pPr marL="109728" indent="0">
              <a:buNone/>
            </a:pPr>
            <a:r>
              <a:rPr lang="ru-RU" sz="4000" baseline="-25000" dirty="0" smtClean="0"/>
              <a:t>3)</a:t>
            </a:r>
            <a:r>
              <a:rPr lang="ru-RU" sz="4000" dirty="0" smtClean="0"/>
              <a:t> </a:t>
            </a:r>
            <a:r>
              <a:rPr lang="ru-RU" sz="4000" baseline="-25000" dirty="0" smtClean="0"/>
              <a:t>Цитрусовые </a:t>
            </a:r>
            <a:r>
              <a:rPr lang="ru-RU" sz="4000" baseline="-25000" dirty="0"/>
              <a:t>культуры попали в Европу из Южной Америки.</a:t>
            </a:r>
          </a:p>
          <a:p>
            <a:pPr marL="109728" indent="0">
              <a:buNone/>
            </a:pPr>
            <a:r>
              <a:rPr lang="ru-RU" sz="4000" baseline="-25000" dirty="0" smtClean="0"/>
              <a:t>4)</a:t>
            </a:r>
            <a:r>
              <a:rPr lang="ru-RU" sz="4000" dirty="0" smtClean="0"/>
              <a:t> </a:t>
            </a:r>
            <a:r>
              <a:rPr lang="ru-RU" sz="4000" baseline="-25000" dirty="0" smtClean="0"/>
              <a:t>В </a:t>
            </a:r>
            <a:r>
              <a:rPr lang="ru-RU" sz="4000" baseline="-25000" dirty="0"/>
              <a:t>субтропических степях находятся самые неплодородные почвы мира.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91213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3693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effectLst/>
              </a:rPr>
              <a:t>1. Распределите </a:t>
            </a:r>
            <a:r>
              <a:rPr lang="ru-RU" sz="3200" dirty="0">
                <a:effectLst/>
              </a:rPr>
              <a:t>представителей животно­го мира экваториальных лесов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95536" y="2564904"/>
            <a:ext cx="6048672" cy="1872208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sz="3600" dirty="0" smtClean="0"/>
              <a:t>1) Африка</a:t>
            </a:r>
          </a:p>
          <a:p>
            <a:pPr marL="109728" indent="0">
              <a:buNone/>
            </a:pPr>
            <a:r>
              <a:rPr lang="ru-RU" sz="3600" dirty="0" smtClean="0"/>
              <a:t>2) Южная Америка</a:t>
            </a:r>
          </a:p>
          <a:p>
            <a:pPr marL="109728" indent="0">
              <a:buNone/>
            </a:pPr>
            <a:r>
              <a:rPr lang="ru-RU" sz="3600" dirty="0" smtClean="0"/>
              <a:t>3) Азия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5076056" y="1916832"/>
            <a:ext cx="3897759" cy="39417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 smtClean="0"/>
              <a:t>А) гиббон</a:t>
            </a:r>
          </a:p>
          <a:p>
            <a:pPr marL="109728" indent="0">
              <a:buNone/>
            </a:pPr>
            <a:r>
              <a:rPr lang="ru-RU" sz="3200" dirty="0" smtClean="0"/>
              <a:t>Б) ягуар </a:t>
            </a:r>
          </a:p>
          <a:p>
            <a:pPr marL="109728" indent="0">
              <a:buNone/>
            </a:pPr>
            <a:r>
              <a:rPr lang="ru-RU" sz="3200" dirty="0" smtClean="0"/>
              <a:t>В) ленивец</a:t>
            </a:r>
          </a:p>
          <a:p>
            <a:pPr marL="109728" indent="0">
              <a:buNone/>
            </a:pPr>
            <a:r>
              <a:rPr lang="ru-RU" sz="3200" dirty="0" smtClean="0"/>
              <a:t>Г) </a:t>
            </a:r>
            <a:r>
              <a:rPr lang="ru-RU" sz="3200" dirty="0" err="1" smtClean="0"/>
              <a:t>орангутан</a:t>
            </a:r>
            <a:endParaRPr lang="ru-RU" sz="3200" dirty="0" smtClean="0"/>
          </a:p>
          <a:p>
            <a:pPr marL="109728" indent="0">
              <a:buNone/>
            </a:pPr>
            <a:r>
              <a:rPr lang="ru-RU" sz="3200" dirty="0" smtClean="0"/>
              <a:t>Д) леопард</a:t>
            </a:r>
          </a:p>
          <a:p>
            <a:pPr marL="109728" indent="0">
              <a:buNone/>
            </a:pPr>
            <a:r>
              <a:rPr lang="ru-RU" sz="3200" dirty="0" smtClean="0"/>
              <a:t>Е) шимпанзе</a:t>
            </a:r>
            <a:endParaRPr lang="ru-RU" sz="32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3681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Самые плодородные почвы находятся в зоне  </a:t>
            </a:r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586403"/>
          </a:xfrm>
        </p:spPr>
        <p:txBody>
          <a:bodyPr>
            <a:normAutofit/>
          </a:bodyPr>
          <a:lstStyle/>
          <a:p>
            <a:pPr marL="0" lvl="0" indent="0">
              <a:spcBef>
                <a:spcPts val="600"/>
              </a:spcBef>
              <a:buClr>
                <a:srgbClr val="000000"/>
              </a:buClr>
              <a:buSzPts val="1000"/>
              <a:buNone/>
            </a:pPr>
            <a:r>
              <a:rPr lang="ru-RU" sz="3600" spc="20" dirty="0" smtClean="0"/>
              <a:t>1) влажных </a:t>
            </a:r>
            <a:r>
              <a:rPr lang="ru-RU" sz="3600" spc="20" dirty="0"/>
              <a:t>экваториальных </a:t>
            </a:r>
            <a:r>
              <a:rPr lang="ru-RU" sz="3600" spc="20" dirty="0" smtClean="0"/>
              <a:t>лесов</a:t>
            </a:r>
          </a:p>
          <a:p>
            <a:pPr marL="0" lvl="0" indent="0">
              <a:spcBef>
                <a:spcPts val="600"/>
              </a:spcBef>
              <a:buClr>
                <a:srgbClr val="000000"/>
              </a:buClr>
              <a:buSzPts val="1000"/>
              <a:buNone/>
            </a:pPr>
            <a:r>
              <a:rPr lang="ru-RU" sz="3600" spc="20" dirty="0" smtClean="0"/>
              <a:t>2) саванн</a:t>
            </a:r>
          </a:p>
          <a:p>
            <a:pPr marL="0" lvl="0" indent="0">
              <a:spcBef>
                <a:spcPts val="600"/>
              </a:spcBef>
              <a:buClr>
                <a:srgbClr val="000000"/>
              </a:buClr>
              <a:buSzPts val="1000"/>
              <a:buNone/>
            </a:pPr>
            <a:r>
              <a:rPr lang="ru-RU" sz="3600" spc="20" dirty="0" smtClean="0"/>
              <a:t>3) полупустынь </a:t>
            </a:r>
            <a:r>
              <a:rPr lang="ru-RU" sz="3600" spc="20" dirty="0"/>
              <a:t>и пустынь</a:t>
            </a:r>
            <a:endParaRPr lang="ru-RU" sz="3600" spc="20" dirty="0">
              <a:latin typeface="Century Schoolbook"/>
              <a:ea typeface="Century Schoolbook"/>
              <a:cs typeface="Century Schoolbook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6958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427758"/>
          </a:xfrm>
        </p:spPr>
        <p:txBody>
          <a:bodyPr>
            <a:noAutofit/>
          </a:bodyPr>
          <a:lstStyle/>
          <a:p>
            <a:r>
              <a:rPr lang="ru-RU" sz="3200" dirty="0" smtClean="0"/>
              <a:t>3. </a:t>
            </a:r>
            <a:r>
              <a:rPr lang="ru-RU" sz="3200" dirty="0">
                <a:effectLst/>
              </a:rPr>
              <a:t>Установите соответствие между типами почв и природной зоной, где они распространены</a:t>
            </a:r>
            <a:endParaRPr lang="ru-RU" sz="3200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67544" y="1916832"/>
            <a:ext cx="3384376" cy="4085779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3200" b="1" dirty="0" smtClean="0"/>
              <a:t>ТИП ПОЧВ</a:t>
            </a:r>
          </a:p>
          <a:p>
            <a:pPr marL="109728" indent="0" algn="ctr">
              <a:buNone/>
            </a:pPr>
            <a:endParaRPr lang="ru-RU" sz="3200" b="1" dirty="0"/>
          </a:p>
          <a:p>
            <a:pPr marL="109728" indent="0">
              <a:buNone/>
            </a:pPr>
            <a:r>
              <a:rPr lang="ru-RU" sz="3200" dirty="0" smtClean="0"/>
              <a:t>1) сероземы</a:t>
            </a:r>
          </a:p>
          <a:p>
            <a:pPr marL="109728" indent="0">
              <a:buNone/>
            </a:pPr>
            <a:r>
              <a:rPr lang="ru-RU" sz="3200" dirty="0" smtClean="0"/>
              <a:t>2) </a:t>
            </a:r>
            <a:r>
              <a:rPr lang="ru-RU" sz="3200" dirty="0" err="1" smtClean="0"/>
              <a:t>ферралитные</a:t>
            </a:r>
            <a:endParaRPr lang="ru-RU" sz="3200" dirty="0" smtClean="0"/>
          </a:p>
          <a:p>
            <a:pPr marL="109728" indent="0">
              <a:buNone/>
            </a:pPr>
            <a:r>
              <a:rPr lang="ru-RU" sz="3200" dirty="0" smtClean="0"/>
              <a:t>3) красно-бурые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>
            <a:off x="4067944" y="1916832"/>
            <a:ext cx="4752528" cy="4157787"/>
          </a:xfrm>
        </p:spPr>
        <p:txBody>
          <a:bodyPr/>
          <a:lstStyle/>
          <a:p>
            <a:pPr marL="109728" indent="0" algn="ctr">
              <a:buNone/>
            </a:pPr>
            <a:r>
              <a:rPr lang="ru-RU" sz="3200" b="1" dirty="0" smtClean="0"/>
              <a:t>ПРИРОДНЫЕ ЗОНЫ</a:t>
            </a:r>
            <a:endParaRPr lang="ru-RU" sz="3200" b="1" baseline="-25000" dirty="0" smtClean="0"/>
          </a:p>
          <a:p>
            <a:pPr marL="109728" indent="0">
              <a:buNone/>
            </a:pPr>
            <a:endParaRPr lang="ru-RU" sz="3200" baseline="-25000" dirty="0" smtClean="0"/>
          </a:p>
          <a:p>
            <a:pPr marL="109728" indent="0">
              <a:buNone/>
            </a:pPr>
            <a:r>
              <a:rPr lang="ru-RU" sz="3600" baseline="-25000" dirty="0" smtClean="0"/>
              <a:t>А)</a:t>
            </a:r>
            <a:r>
              <a:rPr lang="ru-RU" sz="3600" baseline="-25000" dirty="0"/>
              <a:t> </a:t>
            </a:r>
            <a:r>
              <a:rPr lang="ru-RU" sz="3600" baseline="-25000" dirty="0" smtClean="0"/>
              <a:t>влажные </a:t>
            </a:r>
            <a:r>
              <a:rPr lang="ru-RU" sz="3600" baseline="-25000" dirty="0"/>
              <a:t>экваториальные </a:t>
            </a:r>
            <a:r>
              <a:rPr lang="ru-RU" sz="3600" baseline="-25000" dirty="0" smtClean="0"/>
              <a:t>леса</a:t>
            </a:r>
            <a:endParaRPr lang="ru-RU" sz="3600" dirty="0"/>
          </a:p>
          <a:p>
            <a:pPr marL="109728" indent="0">
              <a:buNone/>
            </a:pPr>
            <a:r>
              <a:rPr lang="ru-RU" sz="3600" baseline="-25000" dirty="0" smtClean="0"/>
              <a:t>Б)</a:t>
            </a:r>
            <a:r>
              <a:rPr lang="ru-RU" sz="3600" baseline="-25000" dirty="0"/>
              <a:t> </a:t>
            </a:r>
            <a:r>
              <a:rPr lang="ru-RU" sz="3600" baseline="-25000" dirty="0" smtClean="0"/>
              <a:t>саванны</a:t>
            </a:r>
            <a:endParaRPr lang="ru-RU" sz="3600" dirty="0"/>
          </a:p>
          <a:p>
            <a:pPr marL="109728" indent="0">
              <a:buNone/>
            </a:pPr>
            <a:r>
              <a:rPr lang="ru-RU" sz="3600" baseline="-25000" dirty="0" smtClean="0"/>
              <a:t>В)</a:t>
            </a:r>
            <a:r>
              <a:rPr lang="ru-RU" sz="3600" baseline="-25000" dirty="0"/>
              <a:t> </a:t>
            </a:r>
            <a:r>
              <a:rPr lang="ru-RU" sz="3600" baseline="-25000" dirty="0" smtClean="0"/>
              <a:t>полупустыни </a:t>
            </a:r>
            <a:r>
              <a:rPr lang="ru-RU" sz="3600" baseline="-25000" dirty="0"/>
              <a:t>и пустыни</a:t>
            </a: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9449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Autofit/>
          </a:bodyPr>
          <a:lstStyle/>
          <a:p>
            <a:pPr lvl="0"/>
            <a:r>
              <a:rPr lang="ru-RU" sz="3200" spc="20" dirty="0" smtClean="0">
                <a:effectLst/>
              </a:rPr>
              <a:t>4. В </a:t>
            </a:r>
            <a:r>
              <a:rPr lang="ru-RU" sz="3200" spc="20" dirty="0">
                <a:effectLst/>
              </a:rPr>
              <a:t>какой природной зоне проживают пингвины и тюлени</a:t>
            </a:r>
            <a:r>
              <a:rPr lang="ru-RU" sz="3200" spc="20" dirty="0" smtClean="0">
                <a:effectLst/>
              </a:rPr>
              <a:t>?</a:t>
            </a:r>
            <a:endParaRPr lang="ru-RU" sz="3200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306483"/>
          </a:xfrm>
        </p:spPr>
        <p:txBody>
          <a:bodyPr>
            <a:normAutofit/>
          </a:bodyPr>
          <a:lstStyle/>
          <a:p>
            <a:pPr marL="0" lvl="0" indent="0">
              <a:spcBef>
                <a:spcPts val="600"/>
              </a:spcBef>
              <a:buClr>
                <a:srgbClr val="000000"/>
              </a:buClr>
              <a:buSzPts val="1000"/>
              <a:buNone/>
            </a:pPr>
            <a:r>
              <a:rPr lang="ru-RU" sz="3200" spc="20" dirty="0" smtClean="0"/>
              <a:t>1) тайга</a:t>
            </a:r>
            <a:endParaRPr lang="ru-RU" sz="3200" spc="20" dirty="0"/>
          </a:p>
          <a:p>
            <a:pPr marL="0" lvl="0" indent="0" algn="just">
              <a:spcBef>
                <a:spcPts val="600"/>
              </a:spcBef>
              <a:buClr>
                <a:srgbClr val="000000"/>
              </a:buClr>
              <a:buSzPts val="1000"/>
              <a:buNone/>
            </a:pPr>
            <a:r>
              <a:rPr lang="ru-RU" sz="3200" spc="20" dirty="0" smtClean="0"/>
              <a:t>2) тундра</a:t>
            </a:r>
            <a:endParaRPr lang="ru-RU" sz="3200" spc="20" dirty="0"/>
          </a:p>
          <a:p>
            <a:pPr marL="0" lvl="0" indent="0" algn="just">
              <a:spcBef>
                <a:spcPts val="600"/>
              </a:spcBef>
              <a:buClr>
                <a:srgbClr val="000000"/>
              </a:buClr>
              <a:buSzPts val="1000"/>
              <a:buNone/>
            </a:pPr>
            <a:r>
              <a:rPr lang="ru-RU" sz="3200" spc="20" dirty="0" smtClean="0"/>
              <a:t>3) арктическая </a:t>
            </a:r>
            <a:r>
              <a:rPr lang="ru-RU" sz="3200" spc="20" dirty="0"/>
              <a:t>пустыня</a:t>
            </a:r>
          </a:p>
          <a:p>
            <a:pPr marL="0" lvl="0" indent="0" algn="just">
              <a:spcBef>
                <a:spcPts val="600"/>
              </a:spcBef>
              <a:spcAft>
                <a:spcPts val="300"/>
              </a:spcAft>
              <a:buClr>
                <a:srgbClr val="000000"/>
              </a:buClr>
              <a:buSzPts val="1000"/>
              <a:buNone/>
            </a:pPr>
            <a:r>
              <a:rPr lang="ru-RU" sz="3200" spc="20" dirty="0" smtClean="0"/>
              <a:t>4) антарктическая </a:t>
            </a:r>
            <a:r>
              <a:rPr lang="ru-RU" sz="3200" spc="20" dirty="0"/>
              <a:t>пустыня</a:t>
            </a:r>
            <a:endParaRPr lang="ru-RU" sz="3200" spc="20" dirty="0">
              <a:latin typeface="Century Schoolbook"/>
              <a:ea typeface="Century Schoolbook"/>
              <a:cs typeface="Century Schoolbook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897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dirty="0" smtClean="0"/>
              <a:t>5. </a:t>
            </a:r>
            <a:r>
              <a:rPr lang="ru-RU" dirty="0">
                <a:effectLst/>
              </a:rPr>
              <a:t>Выберите верное утверждение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1268760"/>
            <a:ext cx="8517632" cy="48245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aseline="-25000" dirty="0"/>
              <a:t>1)</a:t>
            </a:r>
            <a:r>
              <a:rPr lang="ru-RU" sz="4000" dirty="0"/>
              <a:t> </a:t>
            </a:r>
            <a:r>
              <a:rPr lang="ru-RU" sz="4000" baseline="-25000" dirty="0"/>
              <a:t>Для пустынь характерны большие суточные амплитуды температур.</a:t>
            </a:r>
            <a:endParaRPr lang="ru-RU" sz="4000" dirty="0"/>
          </a:p>
          <a:p>
            <a:pPr marL="0" indent="0">
              <a:buNone/>
            </a:pPr>
            <a:r>
              <a:rPr lang="ru-RU" sz="4000" baseline="-25000" dirty="0"/>
              <a:t>2) Благоприятные климатические условия и плодородные почвы способствуют развитию в тайге сельского хозяйства.</a:t>
            </a:r>
            <a:endParaRPr lang="ru-RU" sz="4000" dirty="0"/>
          </a:p>
          <a:p>
            <a:pPr marL="0" indent="0">
              <a:buNone/>
            </a:pPr>
            <a:r>
              <a:rPr lang="ru-RU" sz="4000" baseline="-25000" dirty="0"/>
              <a:t>3) В умеренном поясе максимальные площади пустынь расположены в южной части Европы.</a:t>
            </a:r>
            <a:endParaRPr lang="ru-RU" sz="4000" dirty="0"/>
          </a:p>
          <a:p>
            <a:pPr marL="0" indent="0">
              <a:buNone/>
            </a:pPr>
            <a:r>
              <a:rPr lang="ru-RU" sz="4000" baseline="-25000" dirty="0"/>
              <a:t>4) В южной части тундры преобладает лиственница</a:t>
            </a:r>
            <a:r>
              <a:rPr lang="ru-RU" sz="4000" baseline="-25000" dirty="0" smtClean="0"/>
              <a:t>.</a:t>
            </a:r>
            <a:endParaRPr lang="ru-RU" sz="3600" dirty="0">
              <a:latin typeface="Основной текст"/>
            </a:endParaRPr>
          </a:p>
        </p:txBody>
      </p:sp>
    </p:spTree>
    <p:extLst>
      <p:ext uri="{BB962C8B-B14F-4D97-AF65-F5344CB8AC3E}">
        <p14:creationId xmlns:p14="http://schemas.microsoft.com/office/powerpoint/2010/main" val="2940290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48072"/>
          </a:xfrm>
        </p:spPr>
        <p:txBody>
          <a:bodyPr>
            <a:noAutofit/>
          </a:bodyPr>
          <a:lstStyle/>
          <a:p>
            <a:r>
              <a:rPr lang="ru-RU" sz="5400" baseline="-25000" dirty="0"/>
              <a:t>6. Выберите верное </a:t>
            </a:r>
            <a:r>
              <a:rPr lang="ru-RU" sz="5400" baseline="-25000" dirty="0" smtClean="0"/>
              <a:t>утверждение</a:t>
            </a:r>
            <a:endParaRPr lang="ru-RU" sz="54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340768"/>
            <a:ext cx="8640960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baseline="-25000" dirty="0"/>
              <a:t>1) Для зоны экваториальных лесов характерны постоянно высокие температуры и высокая влажность.</a:t>
            </a:r>
            <a:endParaRPr lang="ru-RU" sz="4000" dirty="0"/>
          </a:p>
          <a:p>
            <a:pPr marL="0" indent="0">
              <a:buNone/>
            </a:pPr>
            <a:r>
              <a:rPr lang="ru-RU" sz="4000" b="1" baseline="-25000" dirty="0"/>
              <a:t>2) Зона саванн располагается в субтропическом климате.</a:t>
            </a:r>
            <a:endParaRPr lang="ru-RU" sz="4000" dirty="0"/>
          </a:p>
          <a:p>
            <a:pPr marL="0" indent="0">
              <a:buNone/>
            </a:pPr>
            <a:r>
              <a:rPr lang="ru-RU" sz="4000" b="1" baseline="-25000" dirty="0"/>
              <a:t>3) Носорог — это типичный представитель природной зоны экваториальных лесов.</a:t>
            </a:r>
            <a:endParaRPr lang="ru-RU" sz="4000" dirty="0"/>
          </a:p>
          <a:p>
            <a:pPr marL="0" indent="0">
              <a:buNone/>
            </a:pPr>
            <a:r>
              <a:rPr lang="ru-RU" sz="4000" b="1" baseline="-25000" dirty="0"/>
              <a:t>4) В природной зоне пустынь суточные амплитуды температур незначительны.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4208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1512168"/>
          </a:xfrm>
        </p:spPr>
        <p:txBody>
          <a:bodyPr>
            <a:noAutofit/>
          </a:bodyPr>
          <a:lstStyle/>
          <a:p>
            <a:r>
              <a:rPr lang="ru-RU" sz="4800" baseline="-25000" dirty="0" smtClean="0"/>
              <a:t>7.</a:t>
            </a:r>
            <a:r>
              <a:rPr lang="ru-RU" sz="4800" dirty="0" smtClean="0"/>
              <a:t> </a:t>
            </a:r>
            <a:r>
              <a:rPr lang="ru-RU" sz="4800" baseline="-25000" dirty="0" smtClean="0"/>
              <a:t>Самые </a:t>
            </a:r>
            <a:r>
              <a:rPr lang="ru-RU" sz="4800" baseline="-25000" dirty="0"/>
              <a:t>неплодородные почвы находятся в </a:t>
            </a:r>
            <a:r>
              <a:rPr lang="ru-RU" sz="4800" baseline="-25000" dirty="0" smtClean="0"/>
              <a:t>зоне</a:t>
            </a:r>
            <a:endParaRPr lang="ru-RU" sz="48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132856"/>
            <a:ext cx="8363272" cy="3874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baseline="-25000" dirty="0"/>
              <a:t>1) влажных экваториальных лесов</a:t>
            </a:r>
            <a:endParaRPr lang="ru-RU" sz="4400" dirty="0"/>
          </a:p>
          <a:p>
            <a:pPr marL="0" indent="0">
              <a:buNone/>
            </a:pPr>
            <a:r>
              <a:rPr lang="ru-RU" sz="4400" b="1" baseline="-25000" dirty="0"/>
              <a:t>2) саванн</a:t>
            </a:r>
            <a:endParaRPr lang="ru-RU" sz="4400" dirty="0"/>
          </a:p>
          <a:p>
            <a:pPr marL="0" indent="0">
              <a:buNone/>
            </a:pPr>
            <a:r>
              <a:rPr lang="ru-RU" sz="4400" b="1" baseline="-25000" dirty="0"/>
              <a:t>3) полупустынь и пустынь</a:t>
            </a:r>
            <a:endParaRPr lang="ru-RU" sz="44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34401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73050"/>
            <a:ext cx="8496944" cy="1143000"/>
          </a:xfrm>
        </p:spPr>
        <p:txBody>
          <a:bodyPr>
            <a:noAutofit/>
          </a:bodyPr>
          <a:lstStyle/>
          <a:p>
            <a:r>
              <a:rPr lang="ru-RU" sz="4800" baseline="-25000" dirty="0" smtClean="0"/>
              <a:t>8. Установите </a:t>
            </a:r>
            <a:r>
              <a:rPr lang="ru-RU" sz="4800" baseline="-25000" dirty="0"/>
              <a:t>соответствие между растениями и центром их </a:t>
            </a:r>
            <a:r>
              <a:rPr lang="ru-RU" sz="4800" baseline="-25000" dirty="0" smtClean="0"/>
              <a:t>происхождения</a:t>
            </a:r>
            <a:endParaRPr lang="ru-RU" sz="48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95536" y="1916832"/>
            <a:ext cx="4040188" cy="3951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aseline="-25000" dirty="0" smtClean="0"/>
              <a:t>ЦЕНТР </a:t>
            </a:r>
            <a:r>
              <a:rPr lang="ru-RU" sz="4000" baseline="-25000" dirty="0" smtClean="0"/>
              <a:t>ПРОИСХОЖДЕНИЯ</a:t>
            </a:r>
          </a:p>
          <a:p>
            <a:pPr marL="0" indent="0">
              <a:buNone/>
            </a:pPr>
            <a:endParaRPr lang="ru-RU" sz="4000" baseline="-25000" dirty="0"/>
          </a:p>
          <a:p>
            <a:pPr marL="0" indent="0">
              <a:buNone/>
            </a:pPr>
            <a:r>
              <a:rPr lang="ru-RU" sz="4000" baseline="-25000" dirty="0"/>
              <a:t>А) Средиземноморье	</a:t>
            </a:r>
            <a:endParaRPr lang="ru-RU" sz="4000" dirty="0"/>
          </a:p>
          <a:p>
            <a:pPr marL="0" indent="0">
              <a:buNone/>
            </a:pPr>
            <a:r>
              <a:rPr lang="ru-RU" sz="4000" baseline="-25000" dirty="0"/>
              <a:t>Б) Южная Африка	</a:t>
            </a:r>
            <a:endParaRPr lang="ru-RU" sz="4000" dirty="0"/>
          </a:p>
          <a:p>
            <a:pPr marL="0" indent="0">
              <a:buNone/>
            </a:pPr>
            <a:r>
              <a:rPr lang="ru-RU" sz="4000" baseline="-25000" dirty="0"/>
              <a:t>В) Южная Америка </a:t>
            </a:r>
            <a:endParaRPr lang="ru-RU" sz="4000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44008" y="1844824"/>
            <a:ext cx="4041775" cy="3663256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4400" baseline="-25000" dirty="0" smtClean="0"/>
              <a:t>РАСТЕНИЯ</a:t>
            </a:r>
          </a:p>
          <a:p>
            <a:pPr marL="109728" indent="0" algn="ctr">
              <a:buNone/>
            </a:pPr>
            <a:endParaRPr lang="ru-RU" sz="2800" dirty="0"/>
          </a:p>
          <a:p>
            <a:pPr marL="109728" indent="0">
              <a:buNone/>
            </a:pPr>
            <a:r>
              <a:rPr lang="ru-RU" sz="4400" baseline="-25000" dirty="0" smtClean="0"/>
              <a:t>1)</a:t>
            </a:r>
            <a:r>
              <a:rPr lang="ru-RU" sz="4400" dirty="0" smtClean="0"/>
              <a:t> </a:t>
            </a:r>
            <a:r>
              <a:rPr lang="ru-RU" sz="4400" baseline="-25000" dirty="0" smtClean="0"/>
              <a:t>мыльное </a:t>
            </a:r>
            <a:r>
              <a:rPr lang="ru-RU" sz="4400" baseline="-25000" dirty="0"/>
              <a:t>дерево</a:t>
            </a:r>
          </a:p>
          <a:p>
            <a:pPr marL="109728" indent="0">
              <a:buNone/>
            </a:pPr>
            <a:r>
              <a:rPr lang="ru-RU" sz="4400" baseline="-25000" dirty="0" smtClean="0"/>
              <a:t>2) Лилейные</a:t>
            </a:r>
          </a:p>
          <a:p>
            <a:pPr marL="109728" indent="0">
              <a:buNone/>
            </a:pPr>
            <a:r>
              <a:rPr lang="ru-RU" sz="4400" baseline="-25000" dirty="0" smtClean="0"/>
              <a:t>3)</a:t>
            </a:r>
            <a:r>
              <a:rPr lang="ru-RU" sz="4400" dirty="0" smtClean="0"/>
              <a:t> </a:t>
            </a:r>
            <a:r>
              <a:rPr lang="ru-RU" sz="4400" baseline="-25000" dirty="0" smtClean="0"/>
              <a:t>пробковый </a:t>
            </a:r>
            <a:r>
              <a:rPr lang="ru-RU" sz="4400" baseline="-25000" dirty="0"/>
              <a:t>дуб</a:t>
            </a:r>
          </a:p>
          <a:p>
            <a:pPr marL="109728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657598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109</TotalTime>
  <Words>413</Words>
  <Application>Microsoft Office PowerPoint</Application>
  <PresentationFormat>Экран (4:3)</PresentationFormat>
  <Paragraphs>71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Паркет</vt:lpstr>
      <vt:lpstr>Природные зоны суши</vt:lpstr>
      <vt:lpstr>1. Распределите представителей животно­го мира экваториальных лесов</vt:lpstr>
      <vt:lpstr>2. Самые плодородные почвы находятся в зоне  </vt:lpstr>
      <vt:lpstr>3. Установите соответствие между типами почв и природной зоной, где они распространены</vt:lpstr>
      <vt:lpstr>4. В какой природной зоне проживают пингвины и тюлени?</vt:lpstr>
      <vt:lpstr>5. Выберите верное утверждение</vt:lpstr>
      <vt:lpstr>6. Выберите верное утверждение</vt:lpstr>
      <vt:lpstr>7. Самые неплодородные почвы находятся в зоне</vt:lpstr>
      <vt:lpstr>8. Установите соответствие между растениями и центром их происхождения</vt:lpstr>
      <vt:lpstr>10. Выберите верное утверждение о субтропическом климате</vt:lpstr>
      <vt:lpstr>11. Определите по климатограмме подтип субтропического климата Южного полушария, в котором располагается пункт</vt:lpstr>
      <vt:lpstr>12. Выберите верное утверждение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зоны суши</dc:title>
  <dc:creator>учитель</dc:creator>
  <cp:lastModifiedBy>Елена</cp:lastModifiedBy>
  <cp:revision>10</cp:revision>
  <dcterms:created xsi:type="dcterms:W3CDTF">2017-12-02T07:27:52Z</dcterms:created>
  <dcterms:modified xsi:type="dcterms:W3CDTF">2017-12-03T13:17:07Z</dcterms:modified>
</cp:coreProperties>
</file>