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2" r:id="rId8"/>
    <p:sldId id="265" r:id="rId9"/>
    <p:sldId id="266" r:id="rId10"/>
    <p:sldId id="263" r:id="rId11"/>
    <p:sldId id="264"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1" d="100"/>
          <a:sy n="101" d="100"/>
        </p:scale>
        <p:origin x="-180"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3">
        <a:schemeClr val="bg1"/>
      </p:bgRef>
    </p:bg>
    <p:spTree>
      <p:nvGrpSpPr>
        <p:cNvPr id="1" name=""/>
        <p:cNvGrpSpPr/>
        <p:nvPr/>
      </p:nvGrpSpPr>
      <p:grpSpPr>
        <a:xfrm>
          <a:off x="0" y="0"/>
          <a:ext cx="0" cy="0"/>
          <a:chOff x="0" y="0"/>
          <a:chExt cx="0" cy="0"/>
        </a:xfrm>
      </p:grpSpPr>
      <p:sp>
        <p:nvSpPr>
          <p:cNvPr id="12" name="Прямоугольник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Скругленный прямоугольник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Подзаголовок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p:txBody>
          <a:bodyPr/>
          <a:lstStyle/>
          <a:p>
            <a:fld id="{5B106E36-FD25-4E2D-B0AA-010F637433A0}" type="datetimeFigureOut">
              <a:rPr lang="ru-RU" smtClean="0"/>
              <a:pPr/>
              <a:t>07.12.2017</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29" name="Номер слайда 28"/>
          <p:cNvSpPr>
            <a:spLocks noGrp="1"/>
          </p:cNvSpPr>
          <p:nvPr>
            <p:ph type="sldNum" sz="quarter" idx="12"/>
          </p:nvPr>
        </p:nvSpPr>
        <p:spPr/>
        <p:txBody>
          <a:bodyPr lIns="0" tIns="0" rIns="0" bIns="0">
            <a:noAutofit/>
          </a:bodyPr>
          <a:lstStyle>
            <a:lvl1pPr>
              <a:defRPr sz="1400">
                <a:solidFill>
                  <a:srgbClr val="FFFFFF"/>
                </a:solidFill>
              </a:defRPr>
            </a:lvl1pPr>
          </a:lstStyle>
          <a:p>
            <a:fld id="{725C68B6-61C2-468F-89AB-4B9F7531AA68}" type="slidenum">
              <a:rPr lang="ru-RU" smtClean="0"/>
              <a:pPr/>
              <a:t>‹#›</a:t>
            </a:fld>
            <a:endParaRPr lang="ru-RU"/>
          </a:p>
        </p:txBody>
      </p:sp>
      <p:sp>
        <p:nvSpPr>
          <p:cNvPr id="7" name="Прямоугольник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07.12.2017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1"/>
            <a:ext cx="201168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914400" y="274640"/>
            <a:ext cx="55626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07.12.2017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07.12.2017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
        <p:nvSpPr>
          <p:cNvPr id="8" name="Содержимое 7"/>
          <p:cNvSpPr>
            <a:spLocks noGrp="1"/>
          </p:cNvSpPr>
          <p:nvPr>
            <p:ph sz="quarter" idx="1"/>
          </p:nvPr>
        </p:nvSpPr>
        <p:spPr>
          <a:xfrm>
            <a:off x="914400" y="1447800"/>
            <a:ext cx="7772400" cy="45720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1"/>
      </p:bgRef>
    </p:bg>
    <p:spTree>
      <p:nvGrpSpPr>
        <p:cNvPr id="1" name=""/>
        <p:cNvGrpSpPr/>
        <p:nvPr/>
      </p:nvGrpSpPr>
      <p:grpSpPr>
        <a:xfrm>
          <a:off x="0" y="0"/>
          <a:ext cx="0" cy="0"/>
          <a:chOff x="0" y="0"/>
          <a:chExt cx="0" cy="0"/>
        </a:xfrm>
      </p:grpSpPr>
      <p:sp>
        <p:nvSpPr>
          <p:cNvPr id="11" name="Прямоугольник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Скругленный прямоугольник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722313" y="952500"/>
            <a:ext cx="7772400" cy="1362075"/>
          </a:xfrm>
        </p:spPr>
        <p:txBody>
          <a:bodyPr anchor="b" anchorCtr="0"/>
          <a:lstStyle>
            <a:lvl1pPr algn="l">
              <a:buNone/>
              <a:defRPr sz="4000" b="0" cap="none"/>
            </a:lvl1pPr>
          </a:lstStyle>
          <a:p>
            <a:r>
              <a:rPr kumimoji="0" lang="ru-RU" smtClean="0"/>
              <a:t>Образец заголовка</a:t>
            </a:r>
            <a:endParaRPr kumimoji="0" lang="en-US"/>
          </a:p>
        </p:txBody>
      </p:sp>
      <p:sp>
        <p:nvSpPr>
          <p:cNvPr id="3" name="Текст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07.12.2017</a:t>
            </a:fld>
            <a:endParaRPr lang="ru-RU"/>
          </a:p>
        </p:txBody>
      </p:sp>
      <p:sp>
        <p:nvSpPr>
          <p:cNvPr id="5" name="Нижний колонтитул 4"/>
          <p:cNvSpPr>
            <a:spLocks noGrp="1"/>
          </p:cNvSpPr>
          <p:nvPr>
            <p:ph type="ftr" sz="quarter" idx="11"/>
          </p:nvPr>
        </p:nvSpPr>
        <p:spPr>
          <a:xfrm>
            <a:off x="800100" y="6172200"/>
            <a:ext cx="4000500" cy="457200"/>
          </a:xfrm>
        </p:spPr>
        <p:txBody>
          <a:bodyPr/>
          <a:lstStyle/>
          <a:p>
            <a:endParaRPr lang="ru-RU"/>
          </a:p>
        </p:txBody>
      </p:sp>
      <p:sp>
        <p:nvSpPr>
          <p:cNvPr id="7" name="Прямоугольник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Прямоугольник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оугольник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Номер слайда 5"/>
          <p:cNvSpPr>
            <a:spLocks noGrp="1"/>
          </p:cNvSpPr>
          <p:nvPr>
            <p:ph type="sldNum" sz="quarter" idx="12"/>
          </p:nvPr>
        </p:nvSpPr>
        <p:spPr>
          <a:xfrm>
            <a:off x="146304" y="6208776"/>
            <a:ext cx="457200" cy="457200"/>
          </a:xfrm>
        </p:spPr>
        <p:txBody>
          <a:bodyPr/>
          <a:lstStyle/>
          <a:p>
            <a:fld id="{725C68B6-61C2-468F-89AB-4B9F7531AA68}"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07.12.2017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
        <p:nvSpPr>
          <p:cNvPr id="9" name="Содержимое 8"/>
          <p:cNvSpPr>
            <a:spLocks noGrp="1"/>
          </p:cNvSpPr>
          <p:nvPr>
            <p:ph sz="quarter" idx="1"/>
          </p:nvPr>
        </p:nvSpPr>
        <p:spPr>
          <a:xfrm>
            <a:off x="914400" y="1447800"/>
            <a:ext cx="3749040" cy="45720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Содержимое 10"/>
          <p:cNvSpPr>
            <a:spLocks noGrp="1"/>
          </p:cNvSpPr>
          <p:nvPr>
            <p:ph sz="quarter" idx="2"/>
          </p:nvPr>
        </p:nvSpPr>
        <p:spPr>
          <a:xfrm>
            <a:off x="4933950" y="1447800"/>
            <a:ext cx="3749040" cy="45720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273050"/>
            <a:ext cx="7772400" cy="1143000"/>
          </a:xfrm>
        </p:spPr>
        <p:txBody>
          <a:bodyPr anchor="b" anchorCtr="0"/>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7" name="Дата 6"/>
          <p:cNvSpPr>
            <a:spLocks noGrp="1"/>
          </p:cNvSpPr>
          <p:nvPr>
            <p:ph type="dt" sz="half" idx="10"/>
          </p:nvPr>
        </p:nvSpPr>
        <p:spPr/>
        <p:txBody>
          <a:bodyPr/>
          <a:lstStyle/>
          <a:p>
            <a:fld id="{5B106E36-FD25-4E2D-B0AA-010F637433A0}" type="datetimeFigureOut">
              <a:rPr lang="ru-RU" smtClean="0"/>
              <a:pPr/>
              <a:t>07.12.2017</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
        <p:nvSpPr>
          <p:cNvPr id="11" name="Содержимое 10"/>
          <p:cNvSpPr>
            <a:spLocks noGrp="1"/>
          </p:cNvSpPr>
          <p:nvPr>
            <p:ph sz="half" idx="2"/>
          </p:nvPr>
        </p:nvSpPr>
        <p:spPr>
          <a:xfrm>
            <a:off x="914400" y="2247900"/>
            <a:ext cx="3733800" cy="38862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4"/>
          </p:nvPr>
        </p:nvSpPr>
        <p:spPr>
          <a:xfrm>
            <a:off x="4953000" y="2247900"/>
            <a:ext cx="3733800" cy="38862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pPr/>
              <a:t>07.12.2017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07.12.2017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8" name="Прямоугольник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Скругленный прямоугольник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914400" y="273050"/>
            <a:ext cx="7772400" cy="1143000"/>
          </a:xfrm>
        </p:spPr>
        <p:txBody>
          <a:bodyPr anchor="b" anchorCtr="0"/>
          <a:lstStyle>
            <a:lvl1pPr algn="l">
              <a:buNone/>
              <a:defRPr sz="4000" b="0"/>
            </a:lvl1pPr>
          </a:lstStyle>
          <a:p>
            <a:r>
              <a:rPr kumimoji="0" lang="ru-RU" smtClean="0"/>
              <a:t>Образец заголовка</a:t>
            </a:r>
            <a:endParaRPr kumimoji="0" lang="en-US"/>
          </a:p>
        </p:txBody>
      </p:sp>
      <p:sp>
        <p:nvSpPr>
          <p:cNvPr id="3" name="Текст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07.12.2017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
        <p:nvSpPr>
          <p:cNvPr id="11" name="Содержимое 10"/>
          <p:cNvSpPr>
            <a:spLocks noGrp="1"/>
          </p:cNvSpPr>
          <p:nvPr>
            <p:ph sz="quarter" idx="1"/>
          </p:nvPr>
        </p:nvSpPr>
        <p:spPr>
          <a:xfrm>
            <a:off x="2971800" y="1600200"/>
            <a:ext cx="5715000" cy="44958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07.12.2017</a:t>
            </a:fld>
            <a:endParaRPr lang="ru-RU"/>
          </a:p>
        </p:txBody>
      </p:sp>
      <p:sp>
        <p:nvSpPr>
          <p:cNvPr id="6" name="Нижний колонтитул 5"/>
          <p:cNvSpPr>
            <a:spLocks noGrp="1"/>
          </p:cNvSpPr>
          <p:nvPr>
            <p:ph type="ftr" sz="quarter" idx="11"/>
          </p:nvPr>
        </p:nvSpPr>
        <p:spPr>
          <a:xfrm>
            <a:off x="914400" y="6172200"/>
            <a:ext cx="3886200" cy="457200"/>
          </a:xfrm>
        </p:spPr>
        <p:txBody>
          <a:bodyPr/>
          <a:lstStyle/>
          <a:p>
            <a:endParaRPr lang="ru-RU"/>
          </a:p>
        </p:txBody>
      </p:sp>
      <p:sp>
        <p:nvSpPr>
          <p:cNvPr id="7" name="Номер слайда 6"/>
          <p:cNvSpPr>
            <a:spLocks noGrp="1"/>
          </p:cNvSpPr>
          <p:nvPr>
            <p:ph type="sldNum" sz="quarter" idx="12"/>
          </p:nvPr>
        </p:nvSpPr>
        <p:spPr>
          <a:xfrm>
            <a:off x="146304" y="6208776"/>
            <a:ext cx="457200" cy="457200"/>
          </a:xfrm>
        </p:spPr>
        <p:txBody>
          <a:bodyPr/>
          <a:lstStyle/>
          <a:p>
            <a:fld id="{725C68B6-61C2-468F-89AB-4B9F7531AA68}" type="slidenum">
              <a:rPr lang="ru-RU" smtClean="0"/>
              <a:pPr/>
              <a:t>‹#›</a:t>
            </a:fld>
            <a:endParaRPr lang="ru-RU"/>
          </a:p>
        </p:txBody>
      </p:sp>
      <p:sp>
        <p:nvSpPr>
          <p:cNvPr id="11" name="Прямоугольник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оугольник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Рисунок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ru-RU" smtClean="0"/>
              <a:t>Вставка рисунка</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Прямоугольник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Скругленный прямоугольник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Заголовок 21"/>
          <p:cNvSpPr>
            <a:spLocks noGrp="1"/>
          </p:cNvSpPr>
          <p:nvPr>
            <p:ph type="title"/>
          </p:nvPr>
        </p:nvSpPr>
        <p:spPr>
          <a:xfrm>
            <a:off x="914400" y="274638"/>
            <a:ext cx="7772400" cy="1143000"/>
          </a:xfrm>
          <a:prstGeom prst="rect">
            <a:avLst/>
          </a:prstGeom>
        </p:spPr>
        <p:txBody>
          <a:bodyPr bIns="91440" anchor="b" anchorCtr="0">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5B106E36-FD25-4E2D-B0AA-010F637433A0}" type="datetimeFigureOut">
              <a:rPr lang="ru-RU" smtClean="0"/>
              <a:pPr/>
              <a:t>07.12.2017</a:t>
            </a:fld>
            <a:endParaRPr lang="ru-RU"/>
          </a:p>
        </p:txBody>
      </p:sp>
      <p:sp>
        <p:nvSpPr>
          <p:cNvPr id="3" name="Нижний колонтитул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ru-RU"/>
          </a:p>
        </p:txBody>
      </p:sp>
      <p:sp>
        <p:nvSpPr>
          <p:cNvPr id="23" name="Номер слайда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hyperlink" Target="https://ru.wikipedia.org/wiki/Siemens" TargetMode="External"/><Relationship Id="rId3" Type="http://schemas.openxmlformats.org/officeDocument/2006/relationships/hyperlink" Target="https://ru.wikipedia.org/wiki/BMW" TargetMode="External"/><Relationship Id="rId7" Type="http://schemas.openxmlformats.org/officeDocument/2006/relationships/hyperlink" Target="https://ru.wikipedia.org/wiki/Henkel_Group" TargetMode="External"/><Relationship Id="rId12" Type="http://schemas.openxmlformats.org/officeDocument/2006/relationships/image" Target="../media/image16.jpeg"/><Relationship Id="rId2" Type="http://schemas.openxmlformats.org/officeDocument/2006/relationships/hyperlink" Target="https://ru.wikipedia.org/wiki/Volkswagen" TargetMode="External"/><Relationship Id="rId1" Type="http://schemas.openxmlformats.org/officeDocument/2006/relationships/slideLayout" Target="../slideLayouts/slideLayout2.xml"/><Relationship Id="rId6" Type="http://schemas.openxmlformats.org/officeDocument/2006/relationships/hyperlink" Target="https://ru.wikipedia.org/wiki/BASF" TargetMode="External"/><Relationship Id="rId11" Type="http://schemas.openxmlformats.org/officeDocument/2006/relationships/hyperlink" Target="https://ru.wikipedia.org/wiki/Robert_Bosch_GmbH" TargetMode="External"/><Relationship Id="rId5" Type="http://schemas.openxmlformats.org/officeDocument/2006/relationships/hyperlink" Target="https://ru.wikipedia.org/wiki/Bayer" TargetMode="External"/><Relationship Id="rId10" Type="http://schemas.openxmlformats.org/officeDocument/2006/relationships/hyperlink" Target="https://ru.wikipedia.org/wiki/RWE" TargetMode="External"/><Relationship Id="rId4" Type="http://schemas.openxmlformats.org/officeDocument/2006/relationships/hyperlink" Target="https://ru.wikipedia.org/wiki/Daimler" TargetMode="External"/><Relationship Id="rId9" Type="http://schemas.openxmlformats.org/officeDocument/2006/relationships/hyperlink" Target="https://ru.wikipedia.org/wiki/E.ON"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s://ru.wikipedia.org/wiki/%D0%98%D0%BC%D0%BF%D0%BE%D1%80%D1%82" TargetMode="External"/><Relationship Id="rId7" Type="http://schemas.openxmlformats.org/officeDocument/2006/relationships/image" Target="../media/image17.jpeg"/><Relationship Id="rId2" Type="http://schemas.openxmlformats.org/officeDocument/2006/relationships/hyperlink" Target="https://ru.wikipedia.org/wiki/%D0%9B%D1%91%D0%B3%D0%BA%D0%B0%D1%8F_%D0%BF%D1%80%D0%BE%D0%BC%D1%8B%D1%88%D0%BB%D0%B5%D0%BD%D0%BD%D0%BE%D1%81%D1%82%D1%8C" TargetMode="External"/><Relationship Id="rId1" Type="http://schemas.openxmlformats.org/officeDocument/2006/relationships/slideLayout" Target="../slideLayouts/slideLayout2.xml"/><Relationship Id="rId6" Type="http://schemas.openxmlformats.org/officeDocument/2006/relationships/hyperlink" Target="https://ru.wikipedia.org/wiki/%D0%90%D1%83%D0%B3%D1%81%D0%B1%D1%83%D1%80%D0%B3" TargetMode="External"/><Relationship Id="rId5" Type="http://schemas.openxmlformats.org/officeDocument/2006/relationships/hyperlink" Target="https://ru.wikipedia.org/wiki/%D0%9A%D1%80%D0%B5%D1%84%D0%B5%D0%BB%D1%8C%D0%B4" TargetMode="External"/><Relationship Id="rId4" Type="http://schemas.openxmlformats.org/officeDocument/2006/relationships/hyperlink" Target="https://ru.wikipedia.org/wiki/%D0%A2%D0%B5%D0%BA%D1%81%D1%82%D0%B8%D0%BB%D1%8C%D0%BD%D0%B0%D1%8F_%D0%BF%D1%80%D0%BE%D0%BC%D1%8B%D1%88%D0%BB%D0%B5%D0%BD%D0%BD%D0%BE%D1%81%D1%82%D1%8C"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ru.wikipedia.org/wiki/%D0%92%D0%B8%D0%BD%D0%BE%D0%B4%D0%B5%D0%BB%D0%B8%D0%B5" TargetMode="External"/><Relationship Id="rId7" Type="http://schemas.openxmlformats.org/officeDocument/2006/relationships/image" Target="../media/image18.jpeg"/><Relationship Id="rId2" Type="http://schemas.openxmlformats.org/officeDocument/2006/relationships/hyperlink" Target="https://ru.wikipedia.org/wiki/%D0%9F%D0%B8%D1%89%D0%B5%D0%B2%D0%B0%D1%8F_%D0%BF%D1%80%D0%BE%D0%BC%D1%8B%D1%88%D0%BB%D0%B5%D0%BD%D0%BD%D0%BE%D1%81%D1%82%D1%8C" TargetMode="External"/><Relationship Id="rId1" Type="http://schemas.openxmlformats.org/officeDocument/2006/relationships/slideLayout" Target="../slideLayouts/slideLayout2.xml"/><Relationship Id="rId6" Type="http://schemas.openxmlformats.org/officeDocument/2006/relationships/hyperlink" Target="https://ru.wikipedia.org/wiki/%D0%9A%D0%BE%D1%81%D1%8E" TargetMode="External"/><Relationship Id="rId5" Type="http://schemas.openxmlformats.org/officeDocument/2006/relationships/hyperlink" Target="https://ru.wikipedia.org/wiki/%D0%A0%D0%B8%D1%81%D0%BB%D0%B8%D0%BD%D0%B3" TargetMode="External"/><Relationship Id="rId4" Type="http://schemas.openxmlformats.org/officeDocument/2006/relationships/hyperlink" Target="https://ru.wikipedia.org/wiki/%D0%9F%D0%B8%D0%B2%D0%BE%D0%B2%D0%B0%D1%80%D0%B5%D0%BD%D0%B8%D0%B5"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hyperlink" Target="https://ru.wikipedia.org/wiki/%D0%A4%D1%80%D0%B0%D0%BD%D0%BA%D1%84%D1%83%D1%80%D1%82-%D0%BD%D0%B0-%D0%9C%D0%B0%D0%B9%D0%BD%D0%B5" TargetMode="External"/><Relationship Id="rId13" Type="http://schemas.openxmlformats.org/officeDocument/2006/relationships/hyperlink" Target="https://ru.wikipedia.org/wiki/%D0%A1%D1%82%D0%B0%D0%BB%D1%8C" TargetMode="External"/><Relationship Id="rId3" Type="http://schemas.openxmlformats.org/officeDocument/2006/relationships/hyperlink" Target="https://ru.wikipedia.org/wiki/%D0%A7%D1%91%D1%80%D0%BD%D0%B0%D1%8F_%D0%BC%D0%B5%D1%82%D0%B0%D0%BB%D0%BB%D1%83%D1%80%D0%B3%D0%B8%D1%8F" TargetMode="External"/><Relationship Id="rId7" Type="http://schemas.openxmlformats.org/officeDocument/2006/relationships/hyperlink" Target="https://ru.wikipedia.org/wiki/%D0%91%D1%80%D0%B5%D0%BC%D0%B5%D0%BD" TargetMode="External"/><Relationship Id="rId12" Type="http://schemas.openxmlformats.org/officeDocument/2006/relationships/hyperlink" Target="https://ru.wikipedia.org/wiki/%D0%A7%D1%83%D0%B3%D1%83%D0%BD" TargetMode="External"/><Relationship Id="rId2" Type="http://schemas.openxmlformats.org/officeDocument/2006/relationships/image" Target="../media/image19.jpeg"/><Relationship Id="rId1" Type="http://schemas.openxmlformats.org/officeDocument/2006/relationships/slideLayout" Target="../slideLayouts/slideLayout2.xml"/><Relationship Id="rId6" Type="http://schemas.openxmlformats.org/officeDocument/2006/relationships/hyperlink" Target="https://ru.wikipedia.org/wiki/%D0%A1%D0%B0%D0%B0%D1%80%D0%B1%D1%80%D1%8E%D0%BA%D0%B5%D0%BD" TargetMode="External"/><Relationship Id="rId11" Type="http://schemas.openxmlformats.org/officeDocument/2006/relationships/hyperlink" Target="https://ru.wikipedia.org/wiki/%D0%9E%D1%81%D0%BD%D0%B0%D0%B1%D1%80%D1%8E%D0%BA" TargetMode="External"/><Relationship Id="rId5" Type="http://schemas.openxmlformats.org/officeDocument/2006/relationships/hyperlink" Target="https://ru.wikipedia.org/wiki/%D0%A0%D1%83%D1%80%D1%81%D0%BA%D0%B8%D0%B9_%D0%B1%D0%B0%D1%81%D1%81%D0%B5%D0%B9%D0%BD" TargetMode="External"/><Relationship Id="rId10" Type="http://schemas.openxmlformats.org/officeDocument/2006/relationships/hyperlink" Target="https://ru.wikipedia.org/wiki/%D0%97%D0%B0%D0%BB%D1%8C%D1%86%D0%B3%D0%B8%D1%82%D1%82%D0%B5%D1%80" TargetMode="External"/><Relationship Id="rId4" Type="http://schemas.openxmlformats.org/officeDocument/2006/relationships/hyperlink" Target="https://ru.wikipedia.org/wiki/%D0%A1%D1%8B%D1%80%D1%8C%D0%B5" TargetMode="External"/><Relationship Id="rId9" Type="http://schemas.openxmlformats.org/officeDocument/2006/relationships/hyperlink" Target="https://ru.wikipedia.org/wiki/%D0%91%D1%80%D0%B0%D0%BD%D0%B4%D0%B5%D0%BD%D0%B1%D1%83%D1%80%D0%B3" TargetMode="External"/></Relationships>
</file>

<file path=ppt/slides/_rels/slide21.xml.rels><?xml version="1.0" encoding="UTF-8" standalone="yes"?>
<Relationships xmlns="http://schemas.openxmlformats.org/package/2006/relationships"><Relationship Id="rId8" Type="http://schemas.openxmlformats.org/officeDocument/2006/relationships/hyperlink" Target="https://ru.wikipedia.org/wiki/%D0%9B%D1%8E%D0%B1%D0%B5%D0%BA" TargetMode="External"/><Relationship Id="rId3" Type="http://schemas.openxmlformats.org/officeDocument/2006/relationships/hyperlink" Target="https://ru.wikipedia.org/wiki/%D0%A6%D0%B2%D0%B5%D1%82%D0%BD%D0%B0%D1%8F_%D0%BC%D0%B5%D1%82%D0%B0%D0%BB%D0%BB%D1%83%D1%80%D0%B3%D0%B8%D1%8F" TargetMode="External"/><Relationship Id="rId7" Type="http://schemas.openxmlformats.org/officeDocument/2006/relationships/hyperlink" Target="https://ru.wikipedia.org/wiki/%D0%9C%D0%B5%D0%B4%D1%8C" TargetMode="External"/><Relationship Id="rId2" Type="http://schemas.openxmlformats.org/officeDocument/2006/relationships/image" Target="../media/image20.jpeg"/><Relationship Id="rId1" Type="http://schemas.openxmlformats.org/officeDocument/2006/relationships/slideLayout" Target="../slideLayouts/slideLayout2.xml"/><Relationship Id="rId6" Type="http://schemas.openxmlformats.org/officeDocument/2006/relationships/hyperlink" Target="https://ru.wikipedia.org/wiki/%D0%93%D0%B0%D0%BC%D0%B1%D1%83%D1%80%D0%B3" TargetMode="External"/><Relationship Id="rId5" Type="http://schemas.openxmlformats.org/officeDocument/2006/relationships/hyperlink" Target="https://ru.wikipedia.org/wiki/%D0%A0%D0%B0%D0%B9%D0%BD%D1%84%D0%B5%D0%BB%D1%8C%D0%B4%D0%B5%D0%BD" TargetMode="External"/><Relationship Id="rId4" Type="http://schemas.openxmlformats.org/officeDocument/2006/relationships/hyperlink" Target="https://ru.wikipedia.org/wiki/%D0%93%D0%B0%D0%BB%D0%BB%D0%B5" TargetMode="External"/></Relationships>
</file>

<file path=ppt/slides/_rels/slide22.xml.rels><?xml version="1.0" encoding="UTF-8" standalone="yes"?>
<Relationships xmlns="http://schemas.openxmlformats.org/package/2006/relationships"><Relationship Id="rId8" Type="http://schemas.openxmlformats.org/officeDocument/2006/relationships/hyperlink" Target="https://ru.wikipedia.org/wiki/%D0%9A%D1%91%D0%BB%D1%8C%D0%BD" TargetMode="External"/><Relationship Id="rId13" Type="http://schemas.openxmlformats.org/officeDocument/2006/relationships/hyperlink" Target="https://ru.wikipedia.org/wiki/%D0%9A%D1%80%D0%B5%D1%84%D0%B5%D0%BB%D1%8C%D0%B4" TargetMode="External"/><Relationship Id="rId18" Type="http://schemas.openxmlformats.org/officeDocument/2006/relationships/image" Target="../media/image21.jpeg"/><Relationship Id="rId3" Type="http://schemas.openxmlformats.org/officeDocument/2006/relationships/hyperlink" Target="https://ru.wikipedia.org/wiki/%D0%A0%D0%B5%D0%B9%D0%BD" TargetMode="External"/><Relationship Id="rId7" Type="http://schemas.openxmlformats.org/officeDocument/2006/relationships/hyperlink" Target="https://ru.wikipedia.org/wiki/Bayer" TargetMode="External"/><Relationship Id="rId12" Type="http://schemas.openxmlformats.org/officeDocument/2006/relationships/hyperlink" Target="https://ru.wikipedia.org/wiki/%D0%93%D0%B5%D0%BB%D1%8C%D0%B7%D0%B5%D0%BD%D0%BA%D0%B8%D1%80%D1%85%D0%B5%D0%BD" TargetMode="External"/><Relationship Id="rId17" Type="http://schemas.openxmlformats.org/officeDocument/2006/relationships/hyperlink" Target="https://ru.wikipedia.org/wiki/%D0%92%D0%B5%D1%80%D1%85%D0%BD%D0%B8%D0%B9_%D0%A0%D0%B5%D0%B9%D0%BD" TargetMode="External"/><Relationship Id="rId2" Type="http://schemas.openxmlformats.org/officeDocument/2006/relationships/hyperlink" Target="https://ru.wikipedia.org/wiki/%D0%A5%D0%B8%D0%BC%D0%B8%D1%87%D0%B5%D1%81%D0%BA%D0%B0%D1%8F_%D0%BF%D1%80%D0%BE%D0%BC%D1%8B%D1%88%D0%BB%D0%B5%D0%BD%D0%BD%D0%BE%D1%81%D1%82%D1%8C" TargetMode="External"/><Relationship Id="rId16" Type="http://schemas.openxmlformats.org/officeDocument/2006/relationships/hyperlink" Target="https://ru.wikipedia.org/wiki/Hoechst_AG" TargetMode="External"/><Relationship Id="rId1" Type="http://schemas.openxmlformats.org/officeDocument/2006/relationships/slideLayout" Target="../slideLayouts/slideLayout2.xml"/><Relationship Id="rId6" Type="http://schemas.openxmlformats.org/officeDocument/2006/relationships/hyperlink" Target="https://ru.wikipedia.org/wiki/%D0%9B%D0%B5%D0%B2%D0%B5%D1%80%D0%BA%D1%83%D0%B7%D0%B5%D0%BD" TargetMode="External"/><Relationship Id="rId11" Type="http://schemas.openxmlformats.org/officeDocument/2006/relationships/hyperlink" Target="https://ru.wikipedia.org/wiki/%D0%9C%D0%B0%D1%80%D0%BB%D1%8C" TargetMode="External"/><Relationship Id="rId5" Type="http://schemas.openxmlformats.org/officeDocument/2006/relationships/hyperlink" Target="https://ru.wikipedia.org/wiki/BASF" TargetMode="External"/><Relationship Id="rId15" Type="http://schemas.openxmlformats.org/officeDocument/2006/relationships/hyperlink" Target="https://ru.wikipedia.org/wiki/%D0%A4%D1%80%D0%B0%D0%BD%D0%BA%D1%84%D1%83%D1%80%D1%82-%D0%BD%D0%B0-%D0%9C%D0%B0%D0%B9%D0%BD%D0%B5" TargetMode="External"/><Relationship Id="rId10" Type="http://schemas.openxmlformats.org/officeDocument/2006/relationships/hyperlink" Target="https://ru.wikipedia.org/wiki/%D0%94%D0%BE%D1%80%D0%BC%D0%B0%D0%B3%D0%B5%D0%BD" TargetMode="External"/><Relationship Id="rId4" Type="http://schemas.openxmlformats.org/officeDocument/2006/relationships/hyperlink" Target="https://ru.wikipedia.org/wiki/%D0%9B%D1%8E%D0%B4%D0%B2%D0%B8%D0%B3%D1%81%D1%85%D0%B0%D1%84%D0%B5%D0%BD" TargetMode="External"/><Relationship Id="rId9" Type="http://schemas.openxmlformats.org/officeDocument/2006/relationships/hyperlink" Target="https://ru.wikipedia.org/wiki/%D0%92%D0%B5%D1%81%D1%81%D0%B5%D0%BB%D0%B8%D0%BD%D0%B3" TargetMode="External"/><Relationship Id="rId14" Type="http://schemas.openxmlformats.org/officeDocument/2006/relationships/hyperlink" Target="https://ru.wikipedia.org/wiki/%D0%A0%D0%B5%D0%B9%D0%BD%D1%81%D0%BA%D0%BE-%D0%A0%D1%83%D1%80%D1%81%D0%BA%D0%B8%D0%B9_%D1%80%D0%B5%D0%B3%D0%B8%D0%BE%D0%BD"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s://ru.wikipedia.org/wiki/%D0%A1%D1%80%D0%B5%D0%B4%D0%BD%D0%B5%D0%B5_%D0%BF%D1%80%D0%B5%D0%B4%D0%BF%D1%80%D0%B8%D0%BD%D0%B8%D0%BC%D0%B0%D1%82%D0%B5%D0%BB%D1%8C%D1%81%D1%82%D0%B2%D0%BE" TargetMode="External"/><Relationship Id="rId7" Type="http://schemas.openxmlformats.org/officeDocument/2006/relationships/image" Target="../media/image22.jpeg"/><Relationship Id="rId2" Type="http://schemas.openxmlformats.org/officeDocument/2006/relationships/hyperlink" Target="https://ru.wikipedia.org/wiki/%D0%9C%D0%B0%D0%BB%D0%BE%D0%B5_%D0%BF%D1%80%D0%B5%D0%B4%D0%BF%D1%80%D0%B8%D0%BD%D0%B8%D0%BC%D0%B0%D1%82%D0%B5%D0%BB%D1%8C%D1%81%D1%82%D0%B2%D0%BE" TargetMode="External"/><Relationship Id="rId1" Type="http://schemas.openxmlformats.org/officeDocument/2006/relationships/slideLayout" Target="../slideLayouts/slideLayout2.xml"/><Relationship Id="rId6" Type="http://schemas.openxmlformats.org/officeDocument/2006/relationships/hyperlink" Target="https://ru.wikipedia.org/wiki/%D0%A2%D1%80%D0%B0%D0%BD%D1%81%D0%BF%D0%BE%D1%80%D1%82%D0%BD%D0%BE%D0%B5_%D0%BC%D0%B0%D1%88%D0%B8%D0%BD%D0%BE%D1%81%D1%82%D1%80%D0%BE%D0%B5%D0%BD%D0%B8%D0%B5" TargetMode="External"/><Relationship Id="rId5" Type="http://schemas.openxmlformats.org/officeDocument/2006/relationships/hyperlink" Target="https://ru.wikipedia.org/wiki/%D0%A1%D1%82%D0%B0%D0%BD%D0%BA%D0%BE%D1%81%D1%82%D1%80%D0%BE%D0%B5%D0%BD%D0%B8%D0%B5" TargetMode="External"/><Relationship Id="rId4" Type="http://schemas.openxmlformats.org/officeDocument/2006/relationships/hyperlink" Target="https://ru.wikipedia.org/wiki/%D0%AD%D0%BA%D1%81%D0%BF%D0%BE%D1%80%D1%82" TargetMode="External"/></Relationships>
</file>

<file path=ppt/slides/_rels/slide24.xml.rels><?xml version="1.0" encoding="UTF-8" standalone="yes"?>
<Relationships xmlns="http://schemas.openxmlformats.org/package/2006/relationships"><Relationship Id="rId8" Type="http://schemas.openxmlformats.org/officeDocument/2006/relationships/hyperlink" Target="https://ru.wikipedia.org/wiki/Meyer_Werft" TargetMode="External"/><Relationship Id="rId3" Type="http://schemas.openxmlformats.org/officeDocument/2006/relationships/hyperlink" Target="https://ru.wikipedia.org/wiki/%D0%A1%D1%83%D0%B4%D0%BE%D1%81%D1%82%D1%80%D0%BE%D0%B5%D0%BD%D0%B8%D0%B5" TargetMode="External"/><Relationship Id="rId7" Type="http://schemas.openxmlformats.org/officeDocument/2006/relationships/hyperlink" Target="https://ru.wikipedia.org/w/index.php?title=Aker_Yards_Germany&amp;action=edit&amp;redlink=1" TargetMode="External"/><Relationship Id="rId2" Type="http://schemas.openxmlformats.org/officeDocument/2006/relationships/image" Target="../media/image23.jpeg"/><Relationship Id="rId1" Type="http://schemas.openxmlformats.org/officeDocument/2006/relationships/slideLayout" Target="../slideLayouts/slideLayout2.xml"/><Relationship Id="rId6" Type="http://schemas.openxmlformats.org/officeDocument/2006/relationships/hyperlink" Target="https://ru.wikipedia.org/wiki/L%C3%BCrssen" TargetMode="External"/><Relationship Id="rId5" Type="http://schemas.openxmlformats.org/officeDocument/2006/relationships/hyperlink" Target="https://ru.wikipedia.org/w/index.php?title=ThyssenKrupp_Marine_Systems&amp;action=edit&amp;redlink=1" TargetMode="External"/><Relationship Id="rId4" Type="http://schemas.openxmlformats.org/officeDocument/2006/relationships/hyperlink" Target="https://ru.wikipedia.org/w/index.php?title=Flensburger_Schiffbau-Gesellschaft&amp;action=edit&amp;redlink=1" TargetMode="External"/></Relationships>
</file>

<file path=ppt/slides/_rels/slide2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hyperlink" Target="http://www.krugosvet.ru/node/33226?page=0,10" TargetMode="External"/><Relationship Id="rId13" Type="http://schemas.openxmlformats.org/officeDocument/2006/relationships/hyperlink" Target="http://countrymeters.info/ru/Germany" TargetMode="External"/><Relationship Id="rId3" Type="http://schemas.openxmlformats.org/officeDocument/2006/relationships/hyperlink" Target="https://www.tupa-germania.ru/politika/problemy-germanii.html" TargetMode="External"/><Relationship Id="rId7" Type="http://schemas.openxmlformats.org/officeDocument/2006/relationships/hyperlink" Target="http://visasam.ru/emigration/rabota/zanyatost-naseleniya-germanii.html" TargetMode="External"/><Relationship Id="rId12" Type="http://schemas.openxmlformats.org/officeDocument/2006/relationships/hyperlink" Target="http://naseleniye.population.city/germaniya/" TargetMode="External"/><Relationship Id="rId2" Type="http://schemas.openxmlformats.org/officeDocument/2006/relationships/hyperlink" Target="http://www.de-web.ru/article/read/Jekologicheskie_problemy_Germanii.html" TargetMode="External"/><Relationship Id="rId1" Type="http://schemas.openxmlformats.org/officeDocument/2006/relationships/slideLayout" Target="../slideLayouts/slideLayout2.xml"/><Relationship Id="rId6" Type="http://schemas.openxmlformats.org/officeDocument/2006/relationships/hyperlink" Target="https://ru.wikipedia.org/wiki/%D0%9F%D1%80%D0%BE%D0%BC%D1%8B%D1%88%D0%BB%D0%B5%D0%BD%D0%BD%D0%BE%D1%81%D1%82%D1%8C_%D0%93%D0%B5%D1%80%D0%BC%D0%B0%D0%BD%D0%B8%D0%B8" TargetMode="External"/><Relationship Id="rId11" Type="http://schemas.openxmlformats.org/officeDocument/2006/relationships/hyperlink" Target="http://ostranah.ru/_lists/population_density.php" TargetMode="External"/><Relationship Id="rId5" Type="http://schemas.openxmlformats.org/officeDocument/2006/relationships/hyperlink" Target="http://oodri.narod.ru/eu19.html" TargetMode="External"/><Relationship Id="rId15" Type="http://schemas.openxmlformats.org/officeDocument/2006/relationships/hyperlink" Target="http://fb.ru/article/184385/germaniya-geograficheskoe-polojenie-strana-bolshih-vozmojnostey" TargetMode="External"/><Relationship Id="rId10" Type="http://schemas.openxmlformats.org/officeDocument/2006/relationships/hyperlink" Target="https://www.kakprosto.ru/kak-889114-naselenie-germanii-osnovnye-dannye-" TargetMode="External"/><Relationship Id="rId4" Type="http://schemas.openxmlformats.org/officeDocument/2006/relationships/hyperlink" Target="http://studbooks.net/2212893/ekonomika/puti_resheniya_problem_vneshney_torgovli_germanii" TargetMode="External"/><Relationship Id="rId9" Type="http://schemas.openxmlformats.org/officeDocument/2006/relationships/hyperlink" Target="http://lj-tours.ru/germany" TargetMode="External"/><Relationship Id="rId14" Type="http://schemas.openxmlformats.org/officeDocument/2006/relationships/hyperlink" Target="http://studbooks.net/2203176/ekonomika/prirodnye_resursy_germanii"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ru.wikipedia.org/wiki/%D0%91%D0%B0%D0%B2%D0%B0%D1%80%D1%81%D0%BA%D0%B8%D0%B5_%D0%90%D0%BB%D1%8C%D0%BF%D1%8B" TargetMode="External"/><Relationship Id="rId2" Type="http://schemas.openxmlformats.org/officeDocument/2006/relationships/hyperlink" Target="https://ru.wikipedia.org/wiki/%D0%A6%D1%83%D0%B3%D1%88%D0%BF%D0%B8%D1%82%D1%86%D0%B5"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Autofit/>
          </a:bodyPr>
          <a:lstStyle/>
          <a:p>
            <a:r>
              <a:rPr lang="ru-RU" sz="5400" b="1" dirty="0" smtClean="0">
                <a:effectLst>
                  <a:outerShdw blurRad="38100" dist="38100" dir="2700000" algn="tl">
                    <a:srgbClr val="000000">
                      <a:alpha val="43137"/>
                    </a:srgbClr>
                  </a:outerShdw>
                </a:effectLst>
              </a:rPr>
              <a:t>Характеристика Германии</a:t>
            </a:r>
            <a:endParaRPr lang="ru-RU" sz="5400" b="1" dirty="0">
              <a:effectLst>
                <a:outerShdw blurRad="38100" dist="38100" dir="2700000" algn="tl">
                  <a:srgbClr val="000000">
                    <a:alpha val="43137"/>
                  </a:srgbClr>
                </a:outerShdw>
              </a:effectLst>
            </a:endParaRPr>
          </a:p>
        </p:txBody>
      </p:sp>
      <p:pic>
        <p:nvPicPr>
          <p:cNvPr id="1026" name="Picture 2" descr="http://almaty.ekomissionka.kz/content/2015/20150602/u242936/images/201506/p20150602140059-germanij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2120" y="3140968"/>
            <a:ext cx="2878988" cy="356274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Игорь\Desktop\6652c91ef8faeead0d1aa9f13f7ba4a5.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323528" y="0"/>
            <a:ext cx="7776864" cy="796908"/>
          </a:xfrm>
        </p:spPr>
        <p:txBody>
          <a:bodyPr>
            <a:normAutofit fontScale="90000"/>
          </a:bodyPr>
          <a:lstStyle/>
          <a:p>
            <a:r>
              <a:rPr lang="ru-RU" b="1" dirty="0" smtClean="0">
                <a:solidFill>
                  <a:schemeClr val="bg1"/>
                </a:solidFill>
                <a:effectLst>
                  <a:outerShdw blurRad="38100" dist="38100" dir="2700000" algn="tl">
                    <a:srgbClr val="000000">
                      <a:alpha val="43137"/>
                    </a:srgbClr>
                  </a:outerShdw>
                </a:effectLst>
              </a:rPr>
              <a:t>Альтернативные источники энергии</a:t>
            </a:r>
            <a:endParaRPr lang="ru-RU" dirty="0">
              <a:solidFill>
                <a:schemeClr val="bg1"/>
              </a:solidFill>
              <a:effectLst>
                <a:outerShdw blurRad="38100" dist="38100" dir="2700000" algn="tl">
                  <a:srgbClr val="000000">
                    <a:alpha val="43137"/>
                  </a:srgbClr>
                </a:outerShdw>
              </a:effectLst>
            </a:endParaRPr>
          </a:p>
        </p:txBody>
      </p:sp>
      <p:sp>
        <p:nvSpPr>
          <p:cNvPr id="3" name="Содержимое 2"/>
          <p:cNvSpPr>
            <a:spLocks noGrp="1"/>
          </p:cNvSpPr>
          <p:nvPr>
            <p:ph sz="quarter" idx="1"/>
          </p:nvPr>
        </p:nvSpPr>
        <p:spPr>
          <a:xfrm>
            <a:off x="107141" y="836712"/>
            <a:ext cx="8929718" cy="2500330"/>
          </a:xfrm>
        </p:spPr>
        <p:txBody>
          <a:bodyPr>
            <a:normAutofit fontScale="85000" lnSpcReduction="20000"/>
          </a:bodyPr>
          <a:lstStyle/>
          <a:p>
            <a:r>
              <a:rPr lang="ru-RU" b="1" dirty="0" smtClean="0">
                <a:solidFill>
                  <a:schemeClr val="bg1"/>
                </a:solidFill>
              </a:rPr>
              <a:t>Германия уже давно отказалась от атомных станций и сконцентрировала свое внимание на развитии и освоении возобновляемых источников энергии. Причем развитие этой отрасли финансируется не только крупными концернами, но и рядовыми жителями. В частности, уже с 2013 года тарифы на электроэнергию возросли почти втрое, так как решено, что часть этих средств будет тратиться на строительство электростанций, работающих на энергии солнца и ветра.</a:t>
            </a:r>
          </a:p>
          <a:p>
            <a:endParaRPr lang="ru-RU" b="1" dirty="0">
              <a:solidFill>
                <a:schemeClr val="bg1"/>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116632"/>
            <a:ext cx="7946056" cy="680252"/>
          </a:xfrm>
        </p:spPr>
        <p:txBody>
          <a:bodyPr>
            <a:normAutofit fontScale="90000"/>
          </a:bodyPr>
          <a:lstStyle/>
          <a:p>
            <a:r>
              <a:rPr lang="ru-RU" b="1" dirty="0" smtClean="0">
                <a:effectLst>
                  <a:outerShdw blurRad="38100" dist="38100" dir="2700000" algn="tl">
                    <a:srgbClr val="000000">
                      <a:alpha val="43137"/>
                    </a:srgbClr>
                  </a:outerShdw>
                </a:effectLst>
              </a:rPr>
              <a:t>Население Германии 2016</a:t>
            </a:r>
            <a:endParaRPr lang="ru-RU" dirty="0">
              <a:effectLst>
                <a:outerShdw blurRad="38100" dist="38100" dir="2700000" algn="tl">
                  <a:srgbClr val="000000">
                    <a:alpha val="43137"/>
                  </a:srgbClr>
                </a:outerShdw>
              </a:effectLst>
            </a:endParaRPr>
          </a:p>
        </p:txBody>
      </p:sp>
      <p:sp>
        <p:nvSpPr>
          <p:cNvPr id="3" name="Содержимое 2"/>
          <p:cNvSpPr>
            <a:spLocks noGrp="1"/>
          </p:cNvSpPr>
          <p:nvPr>
            <p:ph sz="quarter" idx="1"/>
          </p:nvPr>
        </p:nvSpPr>
        <p:spPr>
          <a:xfrm>
            <a:off x="142844" y="642918"/>
            <a:ext cx="9001156" cy="3214710"/>
          </a:xfrm>
        </p:spPr>
        <p:txBody>
          <a:bodyPr>
            <a:normAutofit fontScale="62500" lnSpcReduction="20000"/>
          </a:bodyPr>
          <a:lstStyle/>
          <a:p>
            <a:r>
              <a:rPr lang="ru-RU" dirty="0" smtClean="0"/>
              <a:t>Согласно нашей оценке, на конец 2016 года, население Германии составляло 81 299 878 человек. За 2016 год население Германии увеличилось приблизительно на 51 187 человек. Учитывая, что население Германии в начале года оценивалось в 81 248 691 человек, годовой прирост составил 0.06 %.</a:t>
            </a:r>
          </a:p>
          <a:p>
            <a:r>
              <a:rPr lang="ru-RU" dirty="0" smtClean="0"/>
              <a:t>Вот основные демографические показатели Германии за 2016 год:</a:t>
            </a:r>
          </a:p>
          <a:p>
            <a:pPr lvl="0"/>
            <a:r>
              <a:rPr lang="ru-RU" dirty="0" smtClean="0"/>
              <a:t>Родившихся: 677 614 человек</a:t>
            </a:r>
          </a:p>
          <a:p>
            <a:pPr lvl="0"/>
            <a:r>
              <a:rPr lang="ru-RU" dirty="0" smtClean="0"/>
              <a:t>Умерших: 878 298 человек</a:t>
            </a:r>
          </a:p>
          <a:p>
            <a:pPr lvl="0"/>
            <a:r>
              <a:rPr lang="ru-RU" dirty="0" smtClean="0"/>
              <a:t>Естественный прирост населения: -200 684 человек</a:t>
            </a:r>
          </a:p>
          <a:p>
            <a:pPr lvl="0"/>
            <a:r>
              <a:rPr lang="ru-RU" dirty="0" smtClean="0"/>
              <a:t>Миграционный прирост населения: 251 871 человек</a:t>
            </a:r>
          </a:p>
          <a:p>
            <a:pPr lvl="0"/>
            <a:r>
              <a:rPr lang="ru-RU" dirty="0" smtClean="0"/>
              <a:t>Мужчин: 39 870 022 человек (по оценке на 31 декабря 2016 года)</a:t>
            </a:r>
          </a:p>
          <a:p>
            <a:pPr lvl="0"/>
            <a:r>
              <a:rPr lang="ru-RU" dirty="0" smtClean="0"/>
              <a:t>Женщин: 41 429 856 человек (по оценке на 31 декабря 2016 года)</a:t>
            </a:r>
          </a:p>
          <a:p>
            <a:r>
              <a:rPr lang="ru-RU" dirty="0" smtClean="0"/>
              <a:t>Плотность населения Германии составляет 229 человек на км2</a:t>
            </a:r>
            <a:endParaRPr lang="ru-RU" dirty="0"/>
          </a:p>
        </p:txBody>
      </p:sp>
      <p:pic>
        <p:nvPicPr>
          <p:cNvPr id="8194" name="Picture 2" descr="C:\Users\Игорь\Desktop\b2addc34-6adb-4361-8928-8ee01731015c.jpg"/>
          <p:cNvPicPr>
            <a:picLocks noChangeAspect="1" noChangeArrowheads="1"/>
          </p:cNvPicPr>
          <p:nvPr/>
        </p:nvPicPr>
        <p:blipFill>
          <a:blip r:embed="rId2"/>
          <a:srcRect/>
          <a:stretch>
            <a:fillRect/>
          </a:stretch>
        </p:blipFill>
        <p:spPr bwMode="auto">
          <a:xfrm>
            <a:off x="0" y="3714752"/>
            <a:ext cx="9144000" cy="3143248"/>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descr="C:\Users\Игорь\Desktop\1390064123_ilsam-devushki-germaniya.jpg"/>
          <p:cNvPicPr>
            <a:picLocks noChangeAspect="1" noChangeArrowheads="1"/>
          </p:cNvPicPr>
          <p:nvPr/>
        </p:nvPicPr>
        <p:blipFill>
          <a:blip r:embed="rId2"/>
          <a:srcRect/>
          <a:stretch>
            <a:fillRect/>
          </a:stretch>
        </p:blipFill>
        <p:spPr bwMode="auto">
          <a:xfrm>
            <a:off x="4675722" y="1700808"/>
            <a:ext cx="4468278" cy="3816424"/>
          </a:xfrm>
          <a:prstGeom prst="rect">
            <a:avLst/>
          </a:prstGeom>
          <a:noFill/>
        </p:spPr>
      </p:pic>
      <p:sp>
        <p:nvSpPr>
          <p:cNvPr id="2" name="Заголовок 1"/>
          <p:cNvSpPr>
            <a:spLocks noGrp="1"/>
          </p:cNvSpPr>
          <p:nvPr>
            <p:ph type="title"/>
          </p:nvPr>
        </p:nvSpPr>
        <p:spPr>
          <a:xfrm>
            <a:off x="142844" y="274638"/>
            <a:ext cx="8543956" cy="511156"/>
          </a:xfrm>
        </p:spPr>
        <p:txBody>
          <a:bodyPr>
            <a:normAutofit fontScale="90000"/>
          </a:bodyPr>
          <a:lstStyle/>
          <a:p>
            <a:r>
              <a:rPr lang="ru-RU" b="1" dirty="0" smtClean="0">
                <a:effectLst>
                  <a:outerShdw blurRad="38100" dist="38100" dir="2700000" algn="tl">
                    <a:srgbClr val="000000">
                      <a:alpha val="43137"/>
                    </a:srgbClr>
                  </a:outerShdw>
                </a:effectLst>
              </a:rPr>
              <a:t>Возрастной состав населения Германии</a:t>
            </a:r>
            <a:endParaRPr lang="ru-RU" b="1" dirty="0">
              <a:effectLst>
                <a:outerShdw blurRad="38100" dist="38100" dir="2700000" algn="tl">
                  <a:srgbClr val="000000">
                    <a:alpha val="43137"/>
                  </a:srgbClr>
                </a:outerShdw>
              </a:effectLst>
            </a:endParaRPr>
          </a:p>
        </p:txBody>
      </p:sp>
      <p:sp>
        <p:nvSpPr>
          <p:cNvPr id="3" name="Содержимое 2"/>
          <p:cNvSpPr>
            <a:spLocks noGrp="1"/>
          </p:cNvSpPr>
          <p:nvPr>
            <p:ph sz="quarter" idx="1"/>
          </p:nvPr>
        </p:nvSpPr>
        <p:spPr>
          <a:xfrm>
            <a:off x="-214346" y="714356"/>
            <a:ext cx="5072098" cy="6143644"/>
          </a:xfrm>
        </p:spPr>
        <p:txBody>
          <a:bodyPr>
            <a:normAutofit fontScale="77500" lnSpcReduction="20000"/>
          </a:bodyPr>
          <a:lstStyle/>
          <a:p>
            <a:r>
              <a:rPr lang="ru-RU" dirty="0" smtClean="0"/>
              <a:t>Распределяется следующим образом: дети до 14 лет составляют 14%, трудоспособное население - 67%, граждане старше 65 лет – 18%. По последним данным проведенных исследований, доля мужского населения Германии составляет 49%. . Так, более половины граждан в возрасте от 14 до 20 лет являются представителями мужского пола. В средней возрастной группе до 60 лет так же преимущество на стороне мужчин – их 50,6%. А в старшей возрастной группе, напротив, заметно преобладание женщины, мужчин - всего 43%. Социологи связывают это с огромными потерями мужского населения, жизни которых унесла Вторая мировая Война. Среди мигрантов, постоянно проживающих на территории Германии, мужчин более 50%. </a:t>
            </a:r>
          </a:p>
          <a:p>
            <a:endParaRPr lang="ru-RU"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725470"/>
          </a:xfrm>
        </p:spPr>
        <p:txBody>
          <a:bodyPr>
            <a:normAutofit fontScale="90000"/>
          </a:bodyPr>
          <a:lstStyle/>
          <a:p>
            <a:r>
              <a:rPr lang="ru-RU" b="1" dirty="0" smtClean="0">
                <a:effectLst>
                  <a:outerShdw blurRad="38100" dist="38100" dir="2700000" algn="tl">
                    <a:srgbClr val="000000">
                      <a:alpha val="43137"/>
                    </a:srgbClr>
                  </a:outerShdw>
                </a:effectLst>
              </a:rPr>
              <a:t>Национальный состав населения Германии</a:t>
            </a:r>
            <a:endParaRPr lang="ru-RU" dirty="0">
              <a:effectLst>
                <a:outerShdw blurRad="38100" dist="38100" dir="2700000" algn="tl">
                  <a:srgbClr val="000000">
                    <a:alpha val="43137"/>
                  </a:srgbClr>
                </a:outerShdw>
              </a:effectLst>
            </a:endParaRPr>
          </a:p>
        </p:txBody>
      </p:sp>
      <p:sp>
        <p:nvSpPr>
          <p:cNvPr id="3" name="Содержимое 2"/>
          <p:cNvSpPr>
            <a:spLocks noGrp="1"/>
          </p:cNvSpPr>
          <p:nvPr>
            <p:ph sz="quarter" idx="1"/>
          </p:nvPr>
        </p:nvSpPr>
        <p:spPr>
          <a:xfrm>
            <a:off x="0" y="642918"/>
            <a:ext cx="9144000" cy="1643074"/>
          </a:xfrm>
        </p:spPr>
        <p:txBody>
          <a:bodyPr>
            <a:normAutofit fontScale="77500" lnSpcReduction="20000"/>
          </a:bodyPr>
          <a:lstStyle/>
          <a:p>
            <a:r>
              <a:rPr lang="ru-RU" dirty="0" smtClean="0"/>
              <a:t>Подавляющее большинство населения Германия – это немцы (91%). Также на территории страны проживают 2,5% турок, 0,9% граждан Югославии, 0,7% итальянцев, 0,4% греков, 0,3% поляков, 0,25% боснийцев, 0,2% австрийцев. Кроме того, в составе населения Германии есть датчане, сербы, венгерцы, русские и цыгане.</a:t>
            </a:r>
            <a:endParaRPr lang="ru-RU" dirty="0"/>
          </a:p>
        </p:txBody>
      </p:sp>
      <p:pic>
        <p:nvPicPr>
          <p:cNvPr id="10242" name="Picture 2" descr="C:\Users\Игорь\Desktop\1160485.jpg"/>
          <p:cNvPicPr>
            <a:picLocks noChangeAspect="1" noChangeArrowheads="1"/>
          </p:cNvPicPr>
          <p:nvPr/>
        </p:nvPicPr>
        <p:blipFill>
          <a:blip r:embed="rId2"/>
          <a:srcRect/>
          <a:stretch>
            <a:fillRect/>
          </a:stretch>
        </p:blipFill>
        <p:spPr bwMode="auto">
          <a:xfrm>
            <a:off x="0" y="1918980"/>
            <a:ext cx="9144000" cy="4939020"/>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74638"/>
            <a:ext cx="4359428" cy="511156"/>
          </a:xfrm>
        </p:spPr>
        <p:txBody>
          <a:bodyPr>
            <a:normAutofit fontScale="90000"/>
          </a:bodyPr>
          <a:lstStyle/>
          <a:p>
            <a:r>
              <a:rPr lang="ru-RU" b="1" dirty="0" smtClean="0">
                <a:effectLst>
                  <a:outerShdw blurRad="38100" dist="38100" dir="2700000" algn="tl">
                    <a:srgbClr val="000000">
                      <a:alpha val="43137"/>
                    </a:srgbClr>
                  </a:outerShdw>
                </a:effectLst>
              </a:rPr>
              <a:t>Трудовые ресурсы</a:t>
            </a:r>
            <a:endParaRPr lang="ru-RU" dirty="0">
              <a:effectLst>
                <a:outerShdw blurRad="38100" dist="38100" dir="2700000" algn="tl">
                  <a:srgbClr val="000000">
                    <a:alpha val="43137"/>
                  </a:srgbClr>
                </a:outerShdw>
              </a:effectLst>
            </a:endParaRPr>
          </a:p>
        </p:txBody>
      </p:sp>
      <p:sp>
        <p:nvSpPr>
          <p:cNvPr id="3" name="Содержимое 2"/>
          <p:cNvSpPr>
            <a:spLocks noGrp="1"/>
          </p:cNvSpPr>
          <p:nvPr>
            <p:ph sz="quarter" idx="1"/>
          </p:nvPr>
        </p:nvSpPr>
        <p:spPr>
          <a:xfrm>
            <a:off x="214282" y="785794"/>
            <a:ext cx="5072098" cy="6072206"/>
          </a:xfrm>
        </p:spPr>
        <p:txBody>
          <a:bodyPr>
            <a:normAutofit fontScale="77500" lnSpcReduction="20000"/>
          </a:bodyPr>
          <a:lstStyle/>
          <a:p>
            <a:r>
              <a:rPr lang="ru-RU" dirty="0" smtClean="0"/>
              <a:t>Движущей силой послевоенного западногерманского экономического чуда являлась не только помощь США, но и массовый приток немецких репатриантов и беженцев. Западногерманская экономика получила дополнительные преимущества за счет использования этого контингента работников – трудолюбивых, усердных и дисциплинированных. Большое значение имела также традиция специализированной профессиональной подготовки. В системе социального рыночного хозяйства ФРГ ставки заработной платы работников и продолжительность рабочего времени ежегодно определяются путем переговоров между профсоюзами и союзами предпринимателей и промышленников.</a:t>
            </a:r>
          </a:p>
        </p:txBody>
      </p:sp>
      <p:pic>
        <p:nvPicPr>
          <p:cNvPr id="2050" name="Picture 2" descr="https://www.ks54.ru/assets/trudoustrojstvo/employee_si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76056" y="1916832"/>
            <a:ext cx="3897073" cy="295232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107503" y="188640"/>
            <a:ext cx="5176939" cy="6552728"/>
          </a:xfrm>
        </p:spPr>
        <p:txBody>
          <a:bodyPr>
            <a:normAutofit fontScale="85000" lnSpcReduction="20000"/>
          </a:bodyPr>
          <a:lstStyle/>
          <a:p>
            <a:r>
              <a:rPr lang="ru-RU" dirty="0" smtClean="0"/>
              <a:t>Спрос на трудовые ресурсы колеблется в зависимости от экономической конъюнктуры и фазы циклического развития. В период экономического подъема, завершившегося нефтяным кризисом 1973, рабочая сила пополнялась за счет переселенцев из ГДР (до сооружения Берлинской стены в 1961) и вербуемых иностранных рабочих, главным образом турок (в 1996 иностранные рабочие составляли 8,5% от использовавшейся в народном хозяйстве ФРГ рабочей силы). Постоянной проблемой 1990-х годов была безработица, которая в январе 1998 достигала рекордного для послевоенной Германии уровня 12,6%. В восточных землях безработица, как правило, в 1,5 раза выше среднегерманского показателя (21,1%).</a:t>
            </a:r>
          </a:p>
          <a:p>
            <a:endParaRPr lang="ru-RU" dirty="0"/>
          </a:p>
        </p:txBody>
      </p:sp>
      <p:pic>
        <p:nvPicPr>
          <p:cNvPr id="12290" name="Picture 2" descr="C:\Users\Игорь\Desktop\0_18fd6c_aa7dabca_orig-640x640.jpg"/>
          <p:cNvPicPr>
            <a:picLocks noChangeAspect="1" noChangeArrowheads="1"/>
          </p:cNvPicPr>
          <p:nvPr/>
        </p:nvPicPr>
        <p:blipFill>
          <a:blip r:embed="rId2"/>
          <a:srcRect/>
          <a:stretch>
            <a:fillRect/>
          </a:stretch>
        </p:blipFill>
        <p:spPr bwMode="auto">
          <a:xfrm>
            <a:off x="5284443" y="1340768"/>
            <a:ext cx="3712119" cy="3600400"/>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285728"/>
            <a:ext cx="7772400" cy="368280"/>
          </a:xfrm>
        </p:spPr>
        <p:txBody>
          <a:bodyPr>
            <a:normAutofit fontScale="90000"/>
          </a:bodyPr>
          <a:lstStyle/>
          <a:p>
            <a:r>
              <a:rPr lang="ru-RU" b="1" dirty="0" smtClean="0">
                <a:effectLst>
                  <a:outerShdw blurRad="38100" dist="38100" dir="2700000" algn="tl">
                    <a:srgbClr val="000000">
                      <a:alpha val="43137"/>
                    </a:srgbClr>
                  </a:outerShdw>
                </a:effectLst>
              </a:rPr>
              <a:t>Промышленность Германии</a:t>
            </a:r>
            <a:r>
              <a:rPr lang="ru-RU" dirty="0" smtClean="0">
                <a:effectLst>
                  <a:outerShdw blurRad="38100" dist="38100" dir="2700000" algn="tl">
                    <a:srgbClr val="000000">
                      <a:alpha val="43137"/>
                    </a:srgbClr>
                  </a:outerShdw>
                </a:effectLst>
              </a:rPr>
              <a:t> </a:t>
            </a:r>
            <a:endParaRPr lang="ru-RU" dirty="0">
              <a:effectLst>
                <a:outerShdw blurRad="38100" dist="38100" dir="2700000" algn="tl">
                  <a:srgbClr val="000000">
                    <a:alpha val="43137"/>
                  </a:srgbClr>
                </a:outerShdw>
              </a:effectLst>
            </a:endParaRPr>
          </a:p>
        </p:txBody>
      </p:sp>
      <p:sp>
        <p:nvSpPr>
          <p:cNvPr id="3" name="Содержимое 2"/>
          <p:cNvSpPr>
            <a:spLocks noGrp="1"/>
          </p:cNvSpPr>
          <p:nvPr>
            <p:ph sz="quarter" idx="1"/>
          </p:nvPr>
        </p:nvSpPr>
        <p:spPr>
          <a:xfrm>
            <a:off x="0" y="785794"/>
            <a:ext cx="3714744" cy="6072206"/>
          </a:xfrm>
        </p:spPr>
        <p:txBody>
          <a:bodyPr>
            <a:normAutofit fontScale="85000" lnSpcReduction="20000"/>
          </a:bodyPr>
          <a:lstStyle/>
          <a:p>
            <a:r>
              <a:rPr lang="ru-RU" dirty="0" smtClean="0"/>
              <a:t>обеспечивает стране лидерство на многих мировых рынках готовой продукции. Крупнейшие немецкие концерны (среди них — общеизвестные автомобильные концерны — </a:t>
            </a:r>
            <a:r>
              <a:rPr lang="ru-RU" u="sng" dirty="0" err="1" smtClean="0">
                <a:hlinkClick r:id="rId2" tooltip="Volkswagen"/>
              </a:rPr>
              <a:t>Volkswagen</a:t>
            </a:r>
            <a:r>
              <a:rPr lang="ru-RU" dirty="0" smtClean="0"/>
              <a:t>, </a:t>
            </a:r>
            <a:r>
              <a:rPr lang="ru-RU" u="sng" dirty="0" smtClean="0">
                <a:hlinkClick r:id="rId3" tooltip="BMW"/>
              </a:rPr>
              <a:t>BMW</a:t>
            </a:r>
            <a:r>
              <a:rPr lang="ru-RU" dirty="0" smtClean="0"/>
              <a:t>, </a:t>
            </a:r>
            <a:r>
              <a:rPr lang="ru-RU" u="sng" dirty="0" err="1" smtClean="0">
                <a:hlinkClick r:id="rId4" tooltip="Daimler"/>
              </a:rPr>
              <a:t>Daimler</a:t>
            </a:r>
            <a:r>
              <a:rPr lang="ru-RU" dirty="0" smtClean="0"/>
              <a:t>, химические — </a:t>
            </a:r>
            <a:r>
              <a:rPr lang="ru-RU" u="sng" dirty="0" err="1" smtClean="0">
                <a:hlinkClick r:id="rId5" tooltip="Bayer"/>
              </a:rPr>
              <a:t>Bayer</a:t>
            </a:r>
            <a:r>
              <a:rPr lang="ru-RU" dirty="0" smtClean="0"/>
              <a:t>, </a:t>
            </a:r>
            <a:r>
              <a:rPr lang="ru-RU" u="sng" dirty="0" smtClean="0">
                <a:hlinkClick r:id="rId6" tooltip="BASF"/>
              </a:rPr>
              <a:t>BASF</a:t>
            </a:r>
            <a:r>
              <a:rPr lang="ru-RU" dirty="0" smtClean="0"/>
              <a:t>, </a:t>
            </a:r>
            <a:r>
              <a:rPr lang="ru-RU" u="sng" dirty="0" err="1" smtClean="0">
                <a:hlinkClick r:id="rId7" tooltip="Henkel Group"/>
              </a:rPr>
              <a:t>Henkel</a:t>
            </a:r>
            <a:r>
              <a:rPr lang="ru-RU" u="sng" dirty="0" smtClean="0">
                <a:hlinkClick r:id="rId7" tooltip="Henkel Group"/>
              </a:rPr>
              <a:t> </a:t>
            </a:r>
            <a:r>
              <a:rPr lang="ru-RU" u="sng" dirty="0" err="1" smtClean="0">
                <a:hlinkClick r:id="rId7" tooltip="Henkel Group"/>
              </a:rPr>
              <a:t>Group</a:t>
            </a:r>
            <a:r>
              <a:rPr lang="ru-RU" dirty="0" smtClean="0"/>
              <a:t>, конгломерат </a:t>
            </a:r>
            <a:r>
              <a:rPr lang="ru-RU" u="sng" dirty="0" err="1" smtClean="0">
                <a:hlinkClick r:id="rId8" tooltip="Siemens"/>
              </a:rPr>
              <a:t>Siemens</a:t>
            </a:r>
            <a:r>
              <a:rPr lang="ru-RU" dirty="0" smtClean="0"/>
              <a:t>, энергетические — </a:t>
            </a:r>
            <a:r>
              <a:rPr lang="ru-RU" u="sng" dirty="0" smtClean="0">
                <a:hlinkClick r:id="rId9" tooltip="E.ON"/>
              </a:rPr>
              <a:t>E.ON</a:t>
            </a:r>
            <a:r>
              <a:rPr lang="ru-RU" dirty="0" smtClean="0"/>
              <a:t> и </a:t>
            </a:r>
            <a:r>
              <a:rPr lang="ru-RU" u="sng" dirty="0" smtClean="0">
                <a:hlinkClick r:id="rId10" tooltip="RWE"/>
              </a:rPr>
              <a:t>RWE</a:t>
            </a:r>
            <a:r>
              <a:rPr lang="ru-RU" dirty="0" smtClean="0"/>
              <a:t> или группа </a:t>
            </a:r>
            <a:r>
              <a:rPr lang="ru-RU" u="sng" dirty="0" err="1" smtClean="0">
                <a:hlinkClick r:id="rId11" tooltip="Robert Bosch GmbH"/>
              </a:rPr>
              <a:t>Bosch</a:t>
            </a:r>
            <a:r>
              <a:rPr lang="ru-RU" dirty="0" smtClean="0"/>
              <a:t>) имеют свои филиалы, производственные и научно-исследовательские мощности по всему миру.</a:t>
            </a:r>
          </a:p>
          <a:p>
            <a:endParaRPr lang="ru-RU" dirty="0"/>
          </a:p>
        </p:txBody>
      </p:sp>
      <p:pic>
        <p:nvPicPr>
          <p:cNvPr id="13314" name="Picture 2" descr="C:\Users\Игорь\Desktop\1461915734_bilde.jpg"/>
          <p:cNvPicPr>
            <a:picLocks noChangeAspect="1" noChangeArrowheads="1"/>
          </p:cNvPicPr>
          <p:nvPr/>
        </p:nvPicPr>
        <p:blipFill>
          <a:blip r:embed="rId12"/>
          <a:srcRect/>
          <a:stretch>
            <a:fillRect/>
          </a:stretch>
        </p:blipFill>
        <p:spPr bwMode="auto">
          <a:xfrm>
            <a:off x="3759889" y="571480"/>
            <a:ext cx="5384111" cy="6286521"/>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214290"/>
            <a:ext cx="7772400" cy="439718"/>
          </a:xfrm>
        </p:spPr>
        <p:txBody>
          <a:bodyPr>
            <a:normAutofit fontScale="90000"/>
          </a:bodyPr>
          <a:lstStyle/>
          <a:p>
            <a:r>
              <a:rPr lang="ru-RU" b="1" dirty="0" smtClean="0">
                <a:effectLst>
                  <a:outerShdw blurRad="38100" dist="38100" dir="2700000" algn="tl">
                    <a:srgbClr val="000000">
                      <a:alpha val="43137"/>
                    </a:srgbClr>
                  </a:outerShdw>
                </a:effectLst>
              </a:rPr>
              <a:t>Лёгкая промышленность</a:t>
            </a:r>
            <a:endParaRPr lang="ru-RU" dirty="0">
              <a:effectLst>
                <a:outerShdw blurRad="38100" dist="38100" dir="2700000" algn="tl">
                  <a:srgbClr val="000000">
                    <a:alpha val="43137"/>
                  </a:srgbClr>
                </a:outerShdw>
              </a:effectLst>
            </a:endParaRPr>
          </a:p>
        </p:txBody>
      </p:sp>
      <p:sp>
        <p:nvSpPr>
          <p:cNvPr id="3" name="Содержимое 2"/>
          <p:cNvSpPr>
            <a:spLocks noGrp="1"/>
          </p:cNvSpPr>
          <p:nvPr>
            <p:ph sz="quarter" idx="1"/>
          </p:nvPr>
        </p:nvSpPr>
        <p:spPr>
          <a:xfrm>
            <a:off x="0" y="642918"/>
            <a:ext cx="3571868" cy="6000792"/>
          </a:xfrm>
        </p:spPr>
        <p:txBody>
          <a:bodyPr>
            <a:normAutofit fontScale="85000" lnSpcReduction="10000"/>
          </a:bodyPr>
          <a:lstStyle/>
          <a:p>
            <a:r>
              <a:rPr lang="ru-RU" dirty="0" smtClean="0"/>
              <a:t>Несмотря на достаточно развитую </a:t>
            </a:r>
            <a:r>
              <a:rPr lang="ru-RU" u="sng" dirty="0" smtClean="0">
                <a:hlinkClick r:id="rId2" tooltip="Лёгкая промышленность"/>
              </a:rPr>
              <a:t>лёгкую промышленность</a:t>
            </a:r>
            <a:r>
              <a:rPr lang="ru-RU" dirty="0" smtClean="0"/>
              <a:t>, Германия является нетто-</a:t>
            </a:r>
            <a:r>
              <a:rPr lang="ru-RU" u="sng" dirty="0" smtClean="0">
                <a:hlinkClick r:id="rId3" tooltip="Импорт"/>
              </a:rPr>
              <a:t>импортёром</a:t>
            </a:r>
            <a:r>
              <a:rPr lang="ru-RU" dirty="0" smtClean="0"/>
              <a:t> продукции </a:t>
            </a:r>
            <a:r>
              <a:rPr lang="ru-RU" dirty="0" err="1" smtClean="0"/>
              <a:t>легпрома</a:t>
            </a:r>
            <a:r>
              <a:rPr lang="ru-RU" dirty="0" smtClean="0"/>
              <a:t>. Традиционными </a:t>
            </a:r>
            <a:r>
              <a:rPr lang="ru-RU" u="sng" dirty="0" smtClean="0">
                <a:hlinkClick r:id="rId4" tooltip="Текстильная промышленность"/>
              </a:rPr>
              <a:t>текстильными</a:t>
            </a:r>
            <a:r>
              <a:rPr lang="ru-RU" dirty="0" smtClean="0"/>
              <a:t> районами Германии считаются Рурский промышленный район с центрами в </a:t>
            </a:r>
            <a:r>
              <a:rPr lang="ru-RU" u="sng" dirty="0" err="1" smtClean="0">
                <a:hlinkClick r:id="rId5" tooltip="Крефельд"/>
              </a:rPr>
              <a:t>Крефельде</a:t>
            </a:r>
            <a:r>
              <a:rPr lang="ru-RU" dirty="0" smtClean="0"/>
              <a:t>, </a:t>
            </a:r>
            <a:r>
              <a:rPr lang="ru-RU" dirty="0" err="1" smtClean="0"/>
              <a:t>Бергешис</a:t>
            </a:r>
            <a:r>
              <a:rPr lang="ru-RU" dirty="0" smtClean="0"/>
              <a:t> Ланде, </a:t>
            </a:r>
            <a:r>
              <a:rPr lang="ru-RU" dirty="0" err="1" smtClean="0"/>
              <a:t>Мюнстерланде</a:t>
            </a:r>
            <a:r>
              <a:rPr lang="ru-RU" dirty="0" smtClean="0"/>
              <a:t>, также юго-восточная часть страны — </a:t>
            </a:r>
            <a:r>
              <a:rPr lang="ru-RU" u="sng" dirty="0" smtClean="0">
                <a:hlinkClick r:id="rId6" tooltip="Аугсбург"/>
              </a:rPr>
              <a:t>Аугсбург</a:t>
            </a:r>
            <a:r>
              <a:rPr lang="ru-RU" dirty="0" smtClean="0"/>
              <a:t> и северо-восток Баварии, а также Берлин</a:t>
            </a:r>
            <a:endParaRPr lang="ru-RU" dirty="0"/>
          </a:p>
        </p:txBody>
      </p:sp>
      <p:pic>
        <p:nvPicPr>
          <p:cNvPr id="14338" name="Picture 2" descr="C:\Users\Игорь\Desktop\tmp700379498163470337.jpg"/>
          <p:cNvPicPr>
            <a:picLocks noChangeAspect="1" noChangeArrowheads="1"/>
          </p:cNvPicPr>
          <p:nvPr/>
        </p:nvPicPr>
        <p:blipFill>
          <a:blip r:embed="rId7"/>
          <a:srcRect/>
          <a:stretch>
            <a:fillRect/>
          </a:stretch>
        </p:blipFill>
        <p:spPr bwMode="auto">
          <a:xfrm>
            <a:off x="3513899" y="928670"/>
            <a:ext cx="5630101" cy="5929330"/>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7772400" cy="692696"/>
          </a:xfrm>
        </p:spPr>
        <p:txBody>
          <a:bodyPr>
            <a:normAutofit fontScale="90000"/>
          </a:bodyPr>
          <a:lstStyle/>
          <a:p>
            <a:r>
              <a:rPr lang="ru-RU" b="1" dirty="0" smtClean="0">
                <a:effectLst>
                  <a:outerShdw blurRad="38100" dist="38100" dir="2700000" algn="tl">
                    <a:srgbClr val="000000">
                      <a:alpha val="43137"/>
                    </a:srgbClr>
                  </a:outerShdw>
                </a:effectLst>
              </a:rPr>
              <a:t>Пищевая промышленность</a:t>
            </a:r>
            <a:endParaRPr lang="ru-RU" dirty="0">
              <a:effectLst>
                <a:outerShdw blurRad="38100" dist="38100" dir="2700000" algn="tl">
                  <a:srgbClr val="000000">
                    <a:alpha val="43137"/>
                  </a:srgbClr>
                </a:outerShdw>
              </a:effectLst>
            </a:endParaRPr>
          </a:p>
        </p:txBody>
      </p:sp>
      <p:sp>
        <p:nvSpPr>
          <p:cNvPr id="3" name="Содержимое 2"/>
          <p:cNvSpPr>
            <a:spLocks noGrp="1"/>
          </p:cNvSpPr>
          <p:nvPr>
            <p:ph sz="quarter" idx="1"/>
          </p:nvPr>
        </p:nvSpPr>
        <p:spPr>
          <a:xfrm>
            <a:off x="107503" y="764704"/>
            <a:ext cx="5328593" cy="5976664"/>
          </a:xfrm>
        </p:spPr>
        <p:txBody>
          <a:bodyPr>
            <a:normAutofit fontScale="77500" lnSpcReduction="20000"/>
          </a:bodyPr>
          <a:lstStyle/>
          <a:p>
            <a:r>
              <a:rPr lang="ru-RU" u="sng" dirty="0" smtClean="0">
                <a:hlinkClick r:id="rId2" tooltip="Пищевая промышленность"/>
              </a:rPr>
              <a:t>Пищевая промышленность</a:t>
            </a:r>
            <a:r>
              <a:rPr lang="ru-RU" dirty="0" smtClean="0"/>
              <a:t>: основными отраслями здесь являются </a:t>
            </a:r>
            <a:r>
              <a:rPr lang="ru-RU" u="sng" dirty="0" smtClean="0">
                <a:hlinkClick r:id="rId3" tooltip="Виноделие"/>
              </a:rPr>
              <a:t>виноделие</a:t>
            </a:r>
            <a:r>
              <a:rPr lang="ru-RU" dirty="0" smtClean="0"/>
              <a:t> и </a:t>
            </a:r>
            <a:r>
              <a:rPr lang="ru-RU" u="sng" dirty="0" smtClean="0">
                <a:hlinkClick r:id="rId4" tooltip="Пивоварение"/>
              </a:rPr>
              <a:t>пивоварение</a:t>
            </a:r>
            <a:r>
              <a:rPr lang="ru-RU" dirty="0" smtClean="0"/>
              <a:t>. В Германии производится около 4000 сортов пива, одна треть общего объема пивоваренной продукции приходится на экспорт. В 2005 году посадки винограда сорта </a:t>
            </a:r>
            <a:r>
              <a:rPr lang="ru-RU" u="sng" dirty="0" smtClean="0">
                <a:hlinkClick r:id="rId5" tooltip="Рислинг"/>
              </a:rPr>
              <a:t>рислинг</a:t>
            </a:r>
            <a:r>
              <a:rPr lang="ru-RU" dirty="0" smtClean="0"/>
              <a:t>, являющегося основой винного экспорта Германии, занимают около 20 % из 100 000 га немецких виноградников. Первым по объёму германского импорта является британский рынок, на втором месте — рынок США, который в 2006 году потребил немецкого вина на сумму 100 </a:t>
            </a:r>
            <a:r>
              <a:rPr lang="ru-RU" dirty="0" err="1" smtClean="0"/>
              <a:t>млн</a:t>
            </a:r>
            <a:r>
              <a:rPr lang="ru-RU" dirty="0" smtClean="0"/>
              <a:t> долларов. Доля Японии начала сокращаться, в связи с чем немецкие виноградари принимают усилия для восстановления своих позиций в этой стране. Например, одна из фирм приняла решение выращивать в Германии традиционную японскую лозу </a:t>
            </a:r>
            <a:r>
              <a:rPr lang="ru-RU" u="sng" dirty="0" err="1" smtClean="0">
                <a:hlinkClick r:id="rId6" tooltip="Косю"/>
              </a:rPr>
              <a:t>косю</a:t>
            </a:r>
            <a:r>
              <a:rPr lang="ru-RU" dirty="0" smtClean="0"/>
              <a:t>, чтобы впоследствии экспортировать произведённое вино в страну Восходящего солнца.</a:t>
            </a:r>
          </a:p>
          <a:p>
            <a:endParaRPr lang="ru-RU" dirty="0"/>
          </a:p>
        </p:txBody>
      </p:sp>
      <p:pic>
        <p:nvPicPr>
          <p:cNvPr id="15362" name="Picture 2" descr="C:\Users\Игорь\Desktop\hose-reels-for-meat-processing.jpg"/>
          <p:cNvPicPr>
            <a:picLocks noChangeAspect="1" noChangeArrowheads="1"/>
          </p:cNvPicPr>
          <p:nvPr/>
        </p:nvPicPr>
        <p:blipFill>
          <a:blip r:embed="rId7"/>
          <a:srcRect/>
          <a:stretch>
            <a:fillRect/>
          </a:stretch>
        </p:blipFill>
        <p:spPr bwMode="auto">
          <a:xfrm>
            <a:off x="5364088" y="1700808"/>
            <a:ext cx="3524238" cy="3152963"/>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Игорь\Desktop\26f5b504ddb798a1943edf15ab42b2a4.gif"/>
          <p:cNvPicPr>
            <a:picLocks noChangeAspect="1" noChangeArrowheads="1"/>
          </p:cNvPicPr>
          <p:nvPr/>
        </p:nvPicPr>
        <p:blipFill>
          <a:blip r:embed="rId2"/>
          <a:srcRect/>
          <a:stretch>
            <a:fillRect/>
          </a:stretch>
        </p:blipFill>
        <p:spPr bwMode="auto">
          <a:xfrm>
            <a:off x="4500562" y="1428736"/>
            <a:ext cx="4643438" cy="5248276"/>
          </a:xfrm>
          <a:prstGeom prst="rect">
            <a:avLst/>
          </a:prstGeom>
          <a:noFill/>
        </p:spPr>
      </p:pic>
      <p:sp>
        <p:nvSpPr>
          <p:cNvPr id="2" name="Заголовок 1"/>
          <p:cNvSpPr>
            <a:spLocks noGrp="1"/>
          </p:cNvSpPr>
          <p:nvPr>
            <p:ph type="title"/>
          </p:nvPr>
        </p:nvSpPr>
        <p:spPr>
          <a:xfrm>
            <a:off x="571472" y="142852"/>
            <a:ext cx="7772400" cy="654032"/>
          </a:xfrm>
        </p:spPr>
        <p:txBody>
          <a:bodyPr>
            <a:normAutofit fontScale="90000"/>
          </a:bodyPr>
          <a:lstStyle/>
          <a:p>
            <a:r>
              <a:rPr lang="ru-RU" b="1" dirty="0" smtClean="0">
                <a:effectLst>
                  <a:outerShdw blurRad="38100" dist="38100" dir="2700000" algn="tl">
                    <a:srgbClr val="000000">
                      <a:alpha val="43137"/>
                    </a:srgbClr>
                  </a:outerShdw>
                </a:effectLst>
              </a:rPr>
              <a:t>Географическое положение</a:t>
            </a:r>
            <a:endParaRPr lang="ru-RU" b="1" dirty="0">
              <a:effectLst>
                <a:outerShdw blurRad="38100" dist="38100" dir="2700000" algn="tl">
                  <a:srgbClr val="000000">
                    <a:alpha val="43137"/>
                  </a:srgbClr>
                </a:outerShdw>
              </a:effectLst>
            </a:endParaRPr>
          </a:p>
        </p:txBody>
      </p:sp>
      <p:sp>
        <p:nvSpPr>
          <p:cNvPr id="3" name="Содержимое 2"/>
          <p:cNvSpPr>
            <a:spLocks noGrp="1"/>
          </p:cNvSpPr>
          <p:nvPr>
            <p:ph sz="quarter" idx="1"/>
          </p:nvPr>
        </p:nvSpPr>
        <p:spPr>
          <a:xfrm>
            <a:off x="0" y="1000108"/>
            <a:ext cx="4572000" cy="5857892"/>
          </a:xfrm>
        </p:spPr>
        <p:txBody>
          <a:bodyPr>
            <a:normAutofit lnSpcReduction="10000"/>
          </a:bodyPr>
          <a:lstStyle/>
          <a:p>
            <a:r>
              <a:rPr lang="ru-RU" sz="2000" b="1" dirty="0" smtClean="0"/>
              <a:t>Германия</a:t>
            </a:r>
            <a:r>
              <a:rPr lang="ru-RU" sz="2000" dirty="0" smtClean="0"/>
              <a:t> расположена на Среднеевропейской равнине в Центральной Европе. Страна занимает территорию площадью </a:t>
            </a:r>
            <a:r>
              <a:rPr lang="ru-RU" sz="2000" b="1" i="1" dirty="0" smtClean="0"/>
              <a:t>357 тыс. кв. км</a:t>
            </a:r>
            <a:r>
              <a:rPr lang="ru-RU" sz="2000" dirty="0" smtClean="0"/>
              <a:t>. Имеет общую границу с 10 государствами - на юге со Швейцарией и Австрией, на севере – с Данией, на востоке граничит с Чехией и Польшей, а на западе соседи – Бельгия, Франция, Нидерланды и Люксембург. На севере земли Германии омываются Балтийским и Северным морями, в которых ей принадлежат некоторые острова. Протяженность Германии составляет 876 км с севера на юг и 640 км с запада на восток. </a:t>
            </a:r>
            <a:r>
              <a:rPr lang="ru-RU" dirty="0" smtClean="0"/>
              <a:t/>
            </a:r>
            <a:br>
              <a:rPr lang="ru-RU" dirty="0" smtClean="0"/>
            </a:br>
            <a:endParaRPr lang="ru-RU"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Users\Игорь\Desktop\mine 1.jpg"/>
          <p:cNvPicPr>
            <a:picLocks noChangeAspect="1" noChangeArrowheads="1"/>
          </p:cNvPicPr>
          <p:nvPr/>
        </p:nvPicPr>
        <p:blipFill>
          <a:blip r:embed="rId2"/>
          <a:srcRect/>
          <a:stretch>
            <a:fillRect/>
          </a:stretch>
        </p:blipFill>
        <p:spPr bwMode="auto">
          <a:xfrm>
            <a:off x="4357686" y="0"/>
            <a:ext cx="4786314" cy="6858000"/>
          </a:xfrm>
          <a:prstGeom prst="rect">
            <a:avLst/>
          </a:prstGeom>
          <a:noFill/>
        </p:spPr>
      </p:pic>
      <p:sp>
        <p:nvSpPr>
          <p:cNvPr id="2" name="Заголовок 1"/>
          <p:cNvSpPr>
            <a:spLocks noGrp="1"/>
          </p:cNvSpPr>
          <p:nvPr>
            <p:ph type="title"/>
          </p:nvPr>
        </p:nvSpPr>
        <p:spPr>
          <a:xfrm>
            <a:off x="357158" y="-142900"/>
            <a:ext cx="7772400" cy="928694"/>
          </a:xfrm>
        </p:spPr>
        <p:txBody>
          <a:bodyPr>
            <a:normAutofit/>
          </a:bodyPr>
          <a:lstStyle/>
          <a:p>
            <a:r>
              <a:rPr lang="ru-RU" b="1" dirty="0" smtClean="0">
                <a:effectLst>
                  <a:outerShdw blurRad="38100" dist="38100" dir="2700000" algn="tl">
                    <a:srgbClr val="000000">
                      <a:alpha val="43137"/>
                    </a:srgbClr>
                  </a:outerShdw>
                </a:effectLst>
              </a:rPr>
              <a:t>Металлургия</a:t>
            </a:r>
            <a:endParaRPr lang="ru-RU" dirty="0">
              <a:effectLst>
                <a:outerShdw blurRad="38100" dist="38100" dir="2700000" algn="tl">
                  <a:srgbClr val="000000">
                    <a:alpha val="43137"/>
                  </a:srgbClr>
                </a:outerShdw>
              </a:effectLst>
            </a:endParaRPr>
          </a:p>
        </p:txBody>
      </p:sp>
      <p:sp>
        <p:nvSpPr>
          <p:cNvPr id="3" name="Содержимое 2"/>
          <p:cNvSpPr>
            <a:spLocks noGrp="1"/>
          </p:cNvSpPr>
          <p:nvPr>
            <p:ph sz="quarter" idx="1"/>
          </p:nvPr>
        </p:nvSpPr>
        <p:spPr>
          <a:xfrm>
            <a:off x="-214346" y="714356"/>
            <a:ext cx="4714908" cy="6143644"/>
          </a:xfrm>
        </p:spPr>
        <p:txBody>
          <a:bodyPr>
            <a:normAutofit fontScale="77500" lnSpcReduction="20000"/>
          </a:bodyPr>
          <a:lstStyle/>
          <a:p>
            <a:r>
              <a:rPr lang="ru-RU" u="sng" dirty="0" smtClean="0">
                <a:hlinkClick r:id="rId3" tooltip="Чёрная металлургия"/>
              </a:rPr>
              <a:t>Чёрная металлургия</a:t>
            </a:r>
            <a:r>
              <a:rPr lang="ru-RU" dirty="0" smtClean="0"/>
              <a:t> в Германии в настоящее время уже не является ведущей отраслью промышленности, её конкурентоспособность уже не выдерживает мировых стандартов. Сегодня данная отрасль базируется на импортируемом </a:t>
            </a:r>
            <a:r>
              <a:rPr lang="ru-RU" u="sng" dirty="0" smtClean="0">
                <a:hlinkClick r:id="rId4" tooltip="Сырье"/>
              </a:rPr>
              <a:t>сырье</a:t>
            </a:r>
            <a:r>
              <a:rPr lang="ru-RU" dirty="0" smtClean="0"/>
              <a:t>, что обуславливает географическое прибрежное расположение основных металлургических центров. Главный район концентрации чёрной металлургии — запад </a:t>
            </a:r>
            <a:r>
              <a:rPr lang="ru-RU" u="sng" dirty="0" smtClean="0">
                <a:hlinkClick r:id="rId5" tooltip="Рурский бассейн"/>
              </a:rPr>
              <a:t>Рурского каменноугольного бассейна</a:t>
            </a:r>
            <a:r>
              <a:rPr lang="ru-RU" dirty="0" smtClean="0"/>
              <a:t>, </a:t>
            </a:r>
            <a:r>
              <a:rPr lang="ru-RU" u="sng" dirty="0" err="1" smtClean="0">
                <a:hlinkClick r:id="rId6" tooltip="Саарбрюкен"/>
              </a:rPr>
              <a:t>Саарбрюкен</a:t>
            </a:r>
            <a:r>
              <a:rPr lang="ru-RU" dirty="0" smtClean="0"/>
              <a:t> и его окрестности, </a:t>
            </a:r>
            <a:r>
              <a:rPr lang="ru-RU" u="sng" dirty="0" smtClean="0">
                <a:hlinkClick r:id="rId7" tooltip="Бремен"/>
              </a:rPr>
              <a:t>Бремен</a:t>
            </a:r>
            <a:r>
              <a:rPr lang="ru-RU" dirty="0" smtClean="0"/>
              <a:t>, </a:t>
            </a:r>
            <a:r>
              <a:rPr lang="ru-RU" u="sng" dirty="0" smtClean="0">
                <a:hlinkClick r:id="rId8" tooltip="Франкфурт-на-Майне"/>
              </a:rPr>
              <a:t>Франкфурт-на-Майне</a:t>
            </a:r>
            <a:r>
              <a:rPr lang="ru-RU" dirty="0" smtClean="0"/>
              <a:t>, </a:t>
            </a:r>
            <a:r>
              <a:rPr lang="ru-RU" u="sng" dirty="0" smtClean="0">
                <a:hlinkClick r:id="rId9" tooltip="Бранденбург"/>
              </a:rPr>
              <a:t>Бранденбург</a:t>
            </a:r>
            <a:r>
              <a:rPr lang="ru-RU" dirty="0" smtClean="0"/>
              <a:t>, </a:t>
            </a:r>
            <a:r>
              <a:rPr lang="ru-RU" u="sng" dirty="0" err="1" smtClean="0">
                <a:hlinkClick r:id="rId10" tooltip="Зальцгиттер"/>
              </a:rPr>
              <a:t>Зальцгиттер</a:t>
            </a:r>
            <a:r>
              <a:rPr lang="ru-RU" dirty="0" smtClean="0"/>
              <a:t> и </a:t>
            </a:r>
            <a:r>
              <a:rPr lang="ru-RU" u="sng" dirty="0" err="1" smtClean="0">
                <a:hlinkClick r:id="rId11" tooltip="Оснабрюк"/>
              </a:rPr>
              <a:t>Оснабрюк</a:t>
            </a:r>
            <a:r>
              <a:rPr lang="ru-RU" dirty="0" smtClean="0"/>
              <a:t>. В начале 90-х годов здесь выплавлялось 31,0 </a:t>
            </a:r>
            <a:r>
              <a:rPr lang="ru-RU" dirty="0" err="1" smtClean="0"/>
              <a:t>млн</a:t>
            </a:r>
            <a:r>
              <a:rPr lang="ru-RU" dirty="0" smtClean="0"/>
              <a:t> тонн </a:t>
            </a:r>
            <a:r>
              <a:rPr lang="ru-RU" u="sng" dirty="0" smtClean="0">
                <a:hlinkClick r:id="rId12" tooltip="Чугун"/>
              </a:rPr>
              <a:t>чугуна</a:t>
            </a:r>
            <a:r>
              <a:rPr lang="ru-RU" dirty="0" smtClean="0"/>
              <a:t>, 40,8 </a:t>
            </a:r>
            <a:r>
              <a:rPr lang="ru-RU" dirty="0" err="1" smtClean="0"/>
              <a:t>млн</a:t>
            </a:r>
            <a:r>
              <a:rPr lang="ru-RU" dirty="0" smtClean="0"/>
              <a:t> тонн </a:t>
            </a:r>
            <a:r>
              <a:rPr lang="ru-RU" u="sng" dirty="0" smtClean="0">
                <a:hlinkClick r:id="rId13" tooltip="Сталь"/>
              </a:rPr>
              <a:t>стали</a:t>
            </a:r>
            <a:r>
              <a:rPr lang="ru-RU" dirty="0" smtClean="0"/>
              <a:t>. Большая часть продукции ориентирована на внутренний рынок.</a:t>
            </a:r>
          </a:p>
          <a:p>
            <a:endParaRPr lang="ru-RU"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Users\Игорь\Desktop\kks80905065l.jpg"/>
          <p:cNvPicPr>
            <a:picLocks noChangeAspect="1" noChangeArrowheads="1"/>
          </p:cNvPicPr>
          <p:nvPr/>
        </p:nvPicPr>
        <p:blipFill>
          <a:blip r:embed="rId2"/>
          <a:srcRect/>
          <a:stretch>
            <a:fillRect/>
          </a:stretch>
        </p:blipFill>
        <p:spPr bwMode="auto">
          <a:xfrm>
            <a:off x="3714744" y="-42810"/>
            <a:ext cx="5429257" cy="6900810"/>
          </a:xfrm>
          <a:prstGeom prst="rect">
            <a:avLst/>
          </a:prstGeom>
          <a:noFill/>
        </p:spPr>
      </p:pic>
      <p:sp>
        <p:nvSpPr>
          <p:cNvPr id="3" name="Содержимое 2"/>
          <p:cNvSpPr>
            <a:spLocks noGrp="1"/>
          </p:cNvSpPr>
          <p:nvPr>
            <p:ph sz="quarter" idx="1"/>
          </p:nvPr>
        </p:nvSpPr>
        <p:spPr>
          <a:xfrm>
            <a:off x="0" y="0"/>
            <a:ext cx="3929058" cy="6858000"/>
          </a:xfrm>
        </p:spPr>
        <p:txBody>
          <a:bodyPr>
            <a:normAutofit fontScale="85000" lnSpcReduction="10000"/>
          </a:bodyPr>
          <a:lstStyle/>
          <a:p>
            <a:r>
              <a:rPr lang="ru-RU" b="1" dirty="0" smtClean="0"/>
              <a:t>Цветная металлургия</a:t>
            </a:r>
          </a:p>
          <a:p>
            <a:r>
              <a:rPr lang="ru-RU" u="sng" dirty="0" smtClean="0">
                <a:hlinkClick r:id="rId3" tooltip="Цветная металлургия"/>
              </a:rPr>
              <a:t>Цветная металлургия</a:t>
            </a:r>
            <a:r>
              <a:rPr lang="ru-RU" dirty="0" smtClean="0"/>
              <a:t>, так же как и чёрная металлургия, базируется на импортном первичном сырье и на собственном и импортном ломе цветных металлов. Соответственно большинство центров располагается на побережье. Среди них — </a:t>
            </a:r>
            <a:r>
              <a:rPr lang="ru-RU" u="sng" dirty="0" smtClean="0">
                <a:hlinkClick r:id="rId4" tooltip="Галле"/>
              </a:rPr>
              <a:t>Галле</a:t>
            </a:r>
            <a:r>
              <a:rPr lang="ru-RU" dirty="0" smtClean="0"/>
              <a:t>, </a:t>
            </a:r>
            <a:r>
              <a:rPr lang="ru-RU" u="sng" dirty="0" err="1" smtClean="0">
                <a:hlinkClick r:id="rId5" tooltip="Райнфельден"/>
              </a:rPr>
              <a:t>Райнфельден</a:t>
            </a:r>
            <a:r>
              <a:rPr lang="ru-RU" dirty="0" smtClean="0"/>
              <a:t>, </a:t>
            </a:r>
            <a:r>
              <a:rPr lang="ru-RU" u="sng" dirty="0" smtClean="0">
                <a:hlinkClick r:id="rId6" tooltip="Гамбург"/>
              </a:rPr>
              <a:t>Гамбург</a:t>
            </a:r>
            <a:r>
              <a:rPr lang="ru-RU" dirty="0" smtClean="0"/>
              <a:t>, Рурский промышленный район. Выплавка черновой </a:t>
            </a:r>
            <a:r>
              <a:rPr lang="ru-RU" u="sng" dirty="0" smtClean="0">
                <a:hlinkClick r:id="rId7" tooltip="Медь"/>
              </a:rPr>
              <a:t>меди</a:t>
            </a:r>
            <a:r>
              <a:rPr lang="ru-RU" dirty="0" smtClean="0"/>
              <a:t> сосредоточена почти полностью в Гамбурге и </a:t>
            </a:r>
            <a:r>
              <a:rPr lang="ru-RU" dirty="0" err="1" smtClean="0"/>
              <a:t>Люнене</a:t>
            </a:r>
            <a:r>
              <a:rPr lang="ru-RU" dirty="0" smtClean="0"/>
              <a:t>, рафинированной — в них же, а также в </a:t>
            </a:r>
            <a:r>
              <a:rPr lang="ru-RU" dirty="0" err="1" smtClean="0"/>
              <a:t>Оснабрюке</a:t>
            </a:r>
            <a:r>
              <a:rPr lang="ru-RU" dirty="0" smtClean="0"/>
              <a:t>, </a:t>
            </a:r>
            <a:r>
              <a:rPr lang="ru-RU" u="sng" dirty="0" smtClean="0">
                <a:hlinkClick r:id="rId8" tooltip="Любек"/>
              </a:rPr>
              <a:t>Любеке</a:t>
            </a:r>
            <a:r>
              <a:rPr lang="ru-RU" dirty="0" smtClean="0"/>
              <a:t>, </a:t>
            </a:r>
            <a:r>
              <a:rPr lang="ru-RU" dirty="0" err="1" smtClean="0"/>
              <a:t>Хеттштедте</a:t>
            </a:r>
            <a:r>
              <a:rPr lang="ru-RU" dirty="0" smtClean="0"/>
              <a:t>.</a:t>
            </a:r>
          </a:p>
          <a:p>
            <a:endParaRPr lang="ru-RU"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274638"/>
            <a:ext cx="8543956" cy="725470"/>
          </a:xfrm>
        </p:spPr>
        <p:txBody>
          <a:bodyPr>
            <a:normAutofit fontScale="90000"/>
          </a:bodyPr>
          <a:lstStyle/>
          <a:p>
            <a:r>
              <a:rPr lang="ru-RU" b="1" dirty="0" smtClean="0"/>
              <a:t>Химическая промышленность</a:t>
            </a:r>
            <a:endParaRPr lang="ru-RU" dirty="0"/>
          </a:p>
        </p:txBody>
      </p:sp>
      <p:sp>
        <p:nvSpPr>
          <p:cNvPr id="3" name="Содержимое 2"/>
          <p:cNvSpPr>
            <a:spLocks noGrp="1"/>
          </p:cNvSpPr>
          <p:nvPr>
            <p:ph sz="quarter" idx="1"/>
          </p:nvPr>
        </p:nvSpPr>
        <p:spPr>
          <a:xfrm>
            <a:off x="0" y="1000108"/>
            <a:ext cx="4857752" cy="5857892"/>
          </a:xfrm>
        </p:spPr>
        <p:txBody>
          <a:bodyPr>
            <a:normAutofit fontScale="77500" lnSpcReduction="20000"/>
          </a:bodyPr>
          <a:lstStyle/>
          <a:p>
            <a:r>
              <a:rPr lang="ru-RU" u="sng" dirty="0" smtClean="0">
                <a:hlinkClick r:id="rId2" tooltip="Химическая промышленность"/>
              </a:rPr>
              <a:t>Химическая промышленность</a:t>
            </a:r>
            <a:r>
              <a:rPr lang="ru-RU" dirty="0" smtClean="0"/>
              <a:t>: ещё в конце XIX века Германия стала мировым лидером в данной сфере.</a:t>
            </a:r>
            <a:br>
              <a:rPr lang="ru-RU" dirty="0" smtClean="0"/>
            </a:br>
            <a:r>
              <a:rPr lang="ru-RU" dirty="0" smtClean="0"/>
              <a:t>Большинство крупнейших предприятий расположено в долинах </a:t>
            </a:r>
            <a:r>
              <a:rPr lang="ru-RU" u="sng" dirty="0" smtClean="0">
                <a:hlinkClick r:id="rId3" tooltip="Рейн"/>
              </a:rPr>
              <a:t>Рейна</a:t>
            </a:r>
            <a:r>
              <a:rPr lang="ru-RU" dirty="0" smtClean="0"/>
              <a:t> или его притоков; важнейшими промышленными центрами являются </a:t>
            </a:r>
            <a:r>
              <a:rPr lang="ru-RU" u="sng" dirty="0" err="1" smtClean="0">
                <a:hlinkClick r:id="rId4" tooltip="Людвигсхафен"/>
              </a:rPr>
              <a:t>Людвигсхафен</a:t>
            </a:r>
            <a:r>
              <a:rPr lang="ru-RU" dirty="0" smtClean="0"/>
              <a:t> (концерн «</a:t>
            </a:r>
            <a:r>
              <a:rPr lang="ru-RU" u="sng" dirty="0" smtClean="0">
                <a:hlinkClick r:id="rId5" tooltip="BASF"/>
              </a:rPr>
              <a:t>BASF</a:t>
            </a:r>
            <a:r>
              <a:rPr lang="ru-RU" dirty="0" smtClean="0"/>
              <a:t>»), </a:t>
            </a:r>
            <a:r>
              <a:rPr lang="ru-RU" u="sng" dirty="0" err="1" smtClean="0">
                <a:hlinkClick r:id="rId6" tooltip="Леверкузен"/>
              </a:rPr>
              <a:t>Леверкузен</a:t>
            </a:r>
            <a:r>
              <a:rPr lang="ru-RU" dirty="0" smtClean="0"/>
              <a:t> со штаб-квартирой и крупнейшим заводом концерна «</a:t>
            </a:r>
            <a:r>
              <a:rPr lang="ru-RU" u="sng" dirty="0" err="1" smtClean="0">
                <a:hlinkClick r:id="rId7" tooltip="Bayer"/>
              </a:rPr>
              <a:t>Bayer</a:t>
            </a:r>
            <a:r>
              <a:rPr lang="ru-RU" dirty="0" smtClean="0"/>
              <a:t>», </a:t>
            </a:r>
            <a:r>
              <a:rPr lang="ru-RU" u="sng" dirty="0" smtClean="0">
                <a:hlinkClick r:id="rId8" tooltip="Кёльн"/>
              </a:rPr>
              <a:t>Кёльн</a:t>
            </a:r>
            <a:r>
              <a:rPr lang="ru-RU" dirty="0" smtClean="0"/>
              <a:t>, </a:t>
            </a:r>
            <a:r>
              <a:rPr lang="ru-RU" u="sng" dirty="0" err="1" smtClean="0">
                <a:hlinkClick r:id="rId9" tooltip="Весселинг"/>
              </a:rPr>
              <a:t>Весселинг</a:t>
            </a:r>
            <a:r>
              <a:rPr lang="ru-RU" dirty="0" smtClean="0"/>
              <a:t>, </a:t>
            </a:r>
            <a:r>
              <a:rPr lang="ru-RU" u="sng" dirty="0" err="1" smtClean="0">
                <a:hlinkClick r:id="rId10" tooltip="Дормаген"/>
              </a:rPr>
              <a:t>Дормаген</a:t>
            </a:r>
            <a:r>
              <a:rPr lang="ru-RU" dirty="0" smtClean="0"/>
              <a:t>, </a:t>
            </a:r>
            <a:r>
              <a:rPr lang="ru-RU" u="sng" dirty="0" err="1" smtClean="0">
                <a:hlinkClick r:id="rId11" tooltip="Марль"/>
              </a:rPr>
              <a:t>Марль</a:t>
            </a:r>
            <a:r>
              <a:rPr lang="ru-RU" dirty="0" smtClean="0"/>
              <a:t>, </a:t>
            </a:r>
            <a:r>
              <a:rPr lang="ru-RU" u="sng" dirty="0" err="1" smtClean="0">
                <a:hlinkClick r:id="rId12" tooltip="Гельзенкирхен"/>
              </a:rPr>
              <a:t>Гельзенкирхен</a:t>
            </a:r>
            <a:r>
              <a:rPr lang="ru-RU" dirty="0" smtClean="0"/>
              <a:t>, </a:t>
            </a:r>
            <a:r>
              <a:rPr lang="ru-RU" u="sng" dirty="0" err="1" smtClean="0">
                <a:hlinkClick r:id="rId13" tooltip="Крефельд"/>
              </a:rPr>
              <a:t>Крефельд</a:t>
            </a:r>
            <a:r>
              <a:rPr lang="ru-RU" dirty="0" smtClean="0"/>
              <a:t>.</a:t>
            </a:r>
            <a:br>
              <a:rPr lang="ru-RU" dirty="0" smtClean="0"/>
            </a:br>
            <a:r>
              <a:rPr lang="ru-RU" dirty="0" smtClean="0"/>
              <a:t>Районы высокой концентрации химической промышленности возникли также в </a:t>
            </a:r>
            <a:r>
              <a:rPr lang="ru-RU" u="sng" dirty="0" smtClean="0">
                <a:hlinkClick r:id="rId14" tooltip="Рейнско-Рурский регион"/>
              </a:rPr>
              <a:t>агломерации Рейн-Майн</a:t>
            </a:r>
            <a:r>
              <a:rPr lang="ru-RU" dirty="0" smtClean="0"/>
              <a:t> с главным центром </a:t>
            </a:r>
            <a:r>
              <a:rPr lang="ru-RU" u="sng" dirty="0" smtClean="0">
                <a:hlinkClick r:id="rId15" tooltip="Франкфурт-на-Майне"/>
              </a:rPr>
              <a:t>Франкфурт-на-Майне</a:t>
            </a:r>
            <a:r>
              <a:rPr lang="ru-RU" dirty="0" smtClean="0"/>
              <a:t> (концерн </a:t>
            </a:r>
            <a:r>
              <a:rPr lang="ru-RU" u="sng" dirty="0" err="1" smtClean="0">
                <a:hlinkClick r:id="rId16" tooltip="Hoechst AG"/>
              </a:rPr>
              <a:t>Hoechst</a:t>
            </a:r>
            <a:r>
              <a:rPr lang="ru-RU" u="sng" dirty="0" smtClean="0">
                <a:hlinkClick r:id="rId16" tooltip="Hoechst AG"/>
              </a:rPr>
              <a:t> AG</a:t>
            </a:r>
            <a:r>
              <a:rPr lang="ru-RU" dirty="0" smtClean="0"/>
              <a:t>), на </a:t>
            </a:r>
            <a:r>
              <a:rPr lang="ru-RU" u="sng" dirty="0" smtClean="0">
                <a:hlinkClick r:id="rId17" tooltip="Верхний Рейн"/>
              </a:rPr>
              <a:t>Верхнем Рейне</a:t>
            </a:r>
            <a:r>
              <a:rPr lang="ru-RU" dirty="0" smtClean="0"/>
              <a:t> с центрами </a:t>
            </a:r>
            <a:r>
              <a:rPr lang="ru-RU" u="sng" dirty="0" err="1" smtClean="0">
                <a:hlinkClick r:id="rId4" tooltip="Людвигсхафен"/>
              </a:rPr>
              <a:t>Людвигсхафен</a:t>
            </a:r>
            <a:r>
              <a:rPr lang="ru-RU" dirty="0" smtClean="0"/>
              <a:t> (концерн </a:t>
            </a:r>
            <a:r>
              <a:rPr lang="ru-RU" u="sng" dirty="0" smtClean="0">
                <a:hlinkClick r:id="rId5" tooltip="BASF"/>
              </a:rPr>
              <a:t>BASF</a:t>
            </a:r>
            <a:r>
              <a:rPr lang="ru-RU" dirty="0" smtClean="0"/>
              <a:t>), на Нижней Эльбе.</a:t>
            </a:r>
          </a:p>
          <a:p>
            <a:endParaRPr lang="ru-RU" dirty="0"/>
          </a:p>
        </p:txBody>
      </p:sp>
      <p:pic>
        <p:nvPicPr>
          <p:cNvPr id="18434" name="Picture 2" descr="C:\Users\Игорь\Desktop\ind5.jpg"/>
          <p:cNvPicPr>
            <a:picLocks noChangeAspect="1" noChangeArrowheads="1"/>
          </p:cNvPicPr>
          <p:nvPr/>
        </p:nvPicPr>
        <p:blipFill>
          <a:blip r:embed="rId18"/>
          <a:srcRect/>
          <a:stretch>
            <a:fillRect/>
          </a:stretch>
        </p:blipFill>
        <p:spPr bwMode="auto">
          <a:xfrm>
            <a:off x="4762005" y="928670"/>
            <a:ext cx="4381996" cy="5929331"/>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28662" y="142852"/>
            <a:ext cx="7772400" cy="1143000"/>
          </a:xfrm>
        </p:spPr>
        <p:txBody>
          <a:bodyPr>
            <a:normAutofit fontScale="90000"/>
          </a:bodyPr>
          <a:lstStyle/>
          <a:p>
            <a:r>
              <a:rPr lang="ru-RU" b="1" dirty="0" smtClean="0"/>
              <a:t>Машиностроение</a:t>
            </a:r>
            <a:br>
              <a:rPr lang="ru-RU" b="1" dirty="0" smtClean="0"/>
            </a:br>
            <a:endParaRPr lang="ru-RU" dirty="0"/>
          </a:p>
        </p:txBody>
      </p:sp>
      <p:sp>
        <p:nvSpPr>
          <p:cNvPr id="3" name="Содержимое 2"/>
          <p:cNvSpPr>
            <a:spLocks noGrp="1"/>
          </p:cNvSpPr>
          <p:nvPr>
            <p:ph sz="quarter" idx="1"/>
          </p:nvPr>
        </p:nvSpPr>
        <p:spPr>
          <a:xfrm>
            <a:off x="0" y="500042"/>
            <a:ext cx="8072462" cy="3143272"/>
          </a:xfrm>
        </p:spPr>
        <p:txBody>
          <a:bodyPr>
            <a:normAutofit fontScale="70000" lnSpcReduction="20000"/>
          </a:bodyPr>
          <a:lstStyle/>
          <a:p>
            <a:r>
              <a:rPr lang="ru-RU" dirty="0" smtClean="0"/>
              <a:t>Машиностроение считается отраслью промышленности страны с наибольшим числом предприятий. Здесь по традиции преобладают </a:t>
            </a:r>
            <a:r>
              <a:rPr lang="ru-RU" u="sng" dirty="0" smtClean="0">
                <a:hlinkClick r:id="rId2" tooltip="Малое предпринимательство"/>
              </a:rPr>
              <a:t>малые</a:t>
            </a:r>
            <a:r>
              <a:rPr lang="ru-RU" dirty="0" smtClean="0"/>
              <a:t> и </a:t>
            </a:r>
            <a:r>
              <a:rPr lang="ru-RU" u="sng" dirty="0" smtClean="0">
                <a:hlinkClick r:id="rId3" tooltip="Среднее предпринимательство"/>
              </a:rPr>
              <a:t>средние</a:t>
            </a:r>
            <a:r>
              <a:rPr lang="ru-RU" dirty="0" smtClean="0"/>
              <a:t> предприятия, 83 % из которых — мелкие и средние предприятия, насчитывающие менее 200 человек. Около 68 % оборота связано с </a:t>
            </a:r>
            <a:r>
              <a:rPr lang="ru-RU" u="sng" dirty="0" smtClean="0">
                <a:hlinkClick r:id="rId4" tooltip="Экспорт"/>
              </a:rPr>
              <a:t>экспортными</a:t>
            </a:r>
            <a:r>
              <a:rPr lang="ru-RU" dirty="0" smtClean="0"/>
              <a:t> операциями — в результате на долю Германии приходится 20,4 % совокупного мирового экспорта машиностроения.</a:t>
            </a:r>
          </a:p>
          <a:p>
            <a:r>
              <a:rPr lang="ru-RU" dirty="0" smtClean="0"/>
              <a:t>Общее машиностроение</a:t>
            </a:r>
          </a:p>
          <a:p>
            <a:r>
              <a:rPr lang="ru-RU" dirty="0" smtClean="0"/>
              <a:t>производство станков (</a:t>
            </a:r>
            <a:r>
              <a:rPr lang="ru-RU" u="sng" dirty="0" smtClean="0">
                <a:hlinkClick r:id="rId5" tooltip="Станкостроение"/>
              </a:rPr>
              <a:t>станкостроение</a:t>
            </a:r>
            <a:r>
              <a:rPr lang="ru-RU" dirty="0" smtClean="0"/>
              <a:t>), различных приборов</a:t>
            </a:r>
          </a:p>
          <a:p>
            <a:r>
              <a:rPr lang="ru-RU" u="sng" dirty="0" smtClean="0">
                <a:hlinkClick r:id="rId6" tooltip="Транспортное машиностроение"/>
              </a:rPr>
              <a:t>Транспортное машиностроение</a:t>
            </a:r>
            <a:endParaRPr lang="ru-RU" dirty="0" smtClean="0"/>
          </a:p>
          <a:p>
            <a:r>
              <a:rPr lang="ru-RU" dirty="0" smtClean="0"/>
              <a:t>Вагоностроение</a:t>
            </a:r>
          </a:p>
          <a:p>
            <a:r>
              <a:rPr lang="ru-RU" dirty="0" smtClean="0"/>
              <a:t> самолётостроение</a:t>
            </a:r>
          </a:p>
          <a:p>
            <a:endParaRPr lang="ru-RU" dirty="0"/>
          </a:p>
        </p:txBody>
      </p:sp>
      <p:pic>
        <p:nvPicPr>
          <p:cNvPr id="19458" name="Picture 2" descr="C:\Users\Игорь\Desktop\mercedes-benz-brexit.jpg"/>
          <p:cNvPicPr>
            <a:picLocks noChangeAspect="1" noChangeArrowheads="1"/>
          </p:cNvPicPr>
          <p:nvPr/>
        </p:nvPicPr>
        <p:blipFill>
          <a:blip r:embed="rId7"/>
          <a:srcRect/>
          <a:stretch>
            <a:fillRect/>
          </a:stretch>
        </p:blipFill>
        <p:spPr bwMode="auto">
          <a:xfrm>
            <a:off x="3173475" y="2879725"/>
            <a:ext cx="5970525" cy="3978275"/>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C:\Users\Игорь\Desktop\403ec07033a8593ee53195b3632.jpg"/>
          <p:cNvPicPr>
            <a:picLocks noChangeAspect="1" noChangeArrowheads="1"/>
          </p:cNvPicPr>
          <p:nvPr/>
        </p:nvPicPr>
        <p:blipFill>
          <a:blip r:embed="rId2"/>
          <a:srcRect/>
          <a:stretch>
            <a:fillRect/>
          </a:stretch>
        </p:blipFill>
        <p:spPr bwMode="auto">
          <a:xfrm>
            <a:off x="4643438" y="514350"/>
            <a:ext cx="4500562" cy="6343650"/>
          </a:xfrm>
          <a:prstGeom prst="rect">
            <a:avLst/>
          </a:prstGeom>
          <a:noFill/>
        </p:spPr>
      </p:pic>
      <p:sp>
        <p:nvSpPr>
          <p:cNvPr id="2" name="Заголовок 1"/>
          <p:cNvSpPr>
            <a:spLocks noGrp="1"/>
          </p:cNvSpPr>
          <p:nvPr>
            <p:ph type="title"/>
          </p:nvPr>
        </p:nvSpPr>
        <p:spPr>
          <a:xfrm>
            <a:off x="914400" y="274638"/>
            <a:ext cx="7772400" cy="654032"/>
          </a:xfrm>
        </p:spPr>
        <p:txBody>
          <a:bodyPr>
            <a:normAutofit fontScale="90000"/>
          </a:bodyPr>
          <a:lstStyle/>
          <a:p>
            <a:r>
              <a:rPr lang="ru-RU" b="1" dirty="0" smtClean="0">
                <a:effectLst>
                  <a:outerShdw blurRad="38100" dist="38100" dir="2700000" algn="tl">
                    <a:srgbClr val="000000">
                      <a:alpha val="43137"/>
                    </a:srgbClr>
                  </a:outerShdw>
                </a:effectLst>
              </a:rPr>
              <a:t>Судостроение</a:t>
            </a:r>
            <a:endParaRPr lang="ru-RU" dirty="0">
              <a:effectLst>
                <a:outerShdw blurRad="38100" dist="38100" dir="2700000" algn="tl">
                  <a:srgbClr val="000000">
                    <a:alpha val="43137"/>
                  </a:srgbClr>
                </a:outerShdw>
              </a:effectLst>
            </a:endParaRPr>
          </a:p>
        </p:txBody>
      </p:sp>
      <p:sp>
        <p:nvSpPr>
          <p:cNvPr id="3" name="Содержимое 2"/>
          <p:cNvSpPr>
            <a:spLocks noGrp="1"/>
          </p:cNvSpPr>
          <p:nvPr>
            <p:ph sz="quarter" idx="1"/>
          </p:nvPr>
        </p:nvSpPr>
        <p:spPr>
          <a:xfrm>
            <a:off x="-214346" y="857232"/>
            <a:ext cx="4857752" cy="6000768"/>
          </a:xfrm>
        </p:spPr>
        <p:txBody>
          <a:bodyPr>
            <a:normAutofit fontScale="92500" lnSpcReduction="20000"/>
          </a:bodyPr>
          <a:lstStyle/>
          <a:p>
            <a:r>
              <a:rPr lang="ru-RU" dirty="0" smtClean="0"/>
              <a:t>Германия является одной из ведущих европейских держав в </a:t>
            </a:r>
            <a:r>
              <a:rPr lang="ru-RU" u="sng" dirty="0" smtClean="0">
                <a:hlinkClick r:id="rId3" tooltip="Судостроение"/>
              </a:rPr>
              <a:t>судостроении</a:t>
            </a:r>
            <a:r>
              <a:rPr lang="ru-RU" dirty="0" smtClean="0"/>
              <a:t>. Выпуском различных машин для судостроения здесь занимаются более 1 </a:t>
            </a:r>
            <a:r>
              <a:rPr lang="ru-RU" dirty="0" err="1" smtClean="0"/>
              <a:t>млн</a:t>
            </a:r>
            <a:r>
              <a:rPr lang="ru-RU" dirty="0" smtClean="0"/>
              <a:t> рабочих. Прямые поставки комплектующих смежных отраслей судостроения выполняют 350—400 предприятий страны, при этом одна треть комплектующих используется в Германии. Самые большие и мощные верфи страны: </a:t>
            </a:r>
            <a:r>
              <a:rPr lang="ru-RU" u="sng" dirty="0" err="1" smtClean="0">
                <a:hlinkClick r:id="rId4" tooltip="Flensburger Schiffbau-Gesellschaft (страница отсутствует)"/>
              </a:rPr>
              <a:t>Flensburger</a:t>
            </a:r>
            <a:r>
              <a:rPr lang="ru-RU" u="sng" dirty="0" smtClean="0">
                <a:hlinkClick r:id="rId4" tooltip="Flensburger Schiffbau-Gesellschaft (страница отсутствует)"/>
              </a:rPr>
              <a:t> </a:t>
            </a:r>
            <a:r>
              <a:rPr lang="ru-RU" u="sng" dirty="0" err="1" smtClean="0">
                <a:hlinkClick r:id="rId4" tooltip="Flensburger Schiffbau-Gesellschaft (страница отсутствует)"/>
              </a:rPr>
              <a:t>Schiffbau-Gesellschaft</a:t>
            </a:r>
            <a:r>
              <a:rPr lang="ru-RU" dirty="0" smtClean="0"/>
              <a:t>, </a:t>
            </a:r>
            <a:r>
              <a:rPr lang="ru-RU" u="sng" dirty="0" err="1" smtClean="0">
                <a:hlinkClick r:id="rId5" tooltip="ThyssenKrupp Marine Systems (страница отсутствует)"/>
              </a:rPr>
              <a:t>ThyssenKrupp</a:t>
            </a:r>
            <a:r>
              <a:rPr lang="ru-RU" u="sng" dirty="0" smtClean="0">
                <a:hlinkClick r:id="rId5" tooltip="ThyssenKrupp Marine Systems (страница отсутствует)"/>
              </a:rPr>
              <a:t> </a:t>
            </a:r>
            <a:r>
              <a:rPr lang="ru-RU" u="sng" dirty="0" err="1" smtClean="0">
                <a:hlinkClick r:id="rId5" tooltip="ThyssenKrupp Marine Systems (страница отсутствует)"/>
              </a:rPr>
              <a:t>Marine</a:t>
            </a:r>
            <a:r>
              <a:rPr lang="ru-RU" u="sng" dirty="0" smtClean="0">
                <a:hlinkClick r:id="rId5" tooltip="ThyssenKrupp Marine Systems (страница отсутствует)"/>
              </a:rPr>
              <a:t> </a:t>
            </a:r>
            <a:r>
              <a:rPr lang="ru-RU" u="sng" dirty="0" err="1" smtClean="0">
                <a:hlinkClick r:id="rId5" tooltip="ThyssenKrupp Marine Systems (страница отсутствует)"/>
              </a:rPr>
              <a:t>Systems</a:t>
            </a:r>
            <a:r>
              <a:rPr lang="ru-RU" dirty="0" smtClean="0"/>
              <a:t>, </a:t>
            </a:r>
            <a:r>
              <a:rPr lang="ru-RU" u="sng" dirty="0" err="1" smtClean="0">
                <a:hlinkClick r:id="rId6" tooltip="Lürssen"/>
              </a:rPr>
              <a:t>Lürssen</a:t>
            </a:r>
            <a:r>
              <a:rPr lang="ru-RU" dirty="0" smtClean="0"/>
              <a:t>, </a:t>
            </a:r>
            <a:r>
              <a:rPr lang="ru-RU" u="sng" dirty="0" err="1" smtClean="0">
                <a:hlinkClick r:id="rId7" tooltip="Aker Yards Germany (страница отсутствует)"/>
              </a:rPr>
              <a:t>Aker</a:t>
            </a:r>
            <a:r>
              <a:rPr lang="ru-RU" u="sng" dirty="0" smtClean="0">
                <a:hlinkClick r:id="rId7" tooltip="Aker Yards Germany (страница отсутствует)"/>
              </a:rPr>
              <a:t> </a:t>
            </a:r>
            <a:r>
              <a:rPr lang="ru-RU" u="sng" dirty="0" err="1" smtClean="0">
                <a:hlinkClick r:id="rId7" tooltip="Aker Yards Germany (страница отсутствует)"/>
              </a:rPr>
              <a:t>Yards</a:t>
            </a:r>
            <a:r>
              <a:rPr lang="ru-RU" u="sng" dirty="0" smtClean="0">
                <a:hlinkClick r:id="rId7" tooltip="Aker Yards Germany (страница отсутствует)"/>
              </a:rPr>
              <a:t> </a:t>
            </a:r>
            <a:r>
              <a:rPr lang="ru-RU" u="sng" dirty="0" err="1" smtClean="0">
                <a:hlinkClick r:id="rId7" tooltip="Aker Yards Germany (страница отсутствует)"/>
              </a:rPr>
              <a:t>Germany</a:t>
            </a:r>
            <a:r>
              <a:rPr lang="ru-RU" dirty="0" smtClean="0"/>
              <a:t> и </a:t>
            </a:r>
            <a:r>
              <a:rPr lang="ru-RU" u="sng" dirty="0" err="1" smtClean="0">
                <a:hlinkClick r:id="rId8" tooltip="Meyer Werft"/>
              </a:rPr>
              <a:t>Meyer</a:t>
            </a:r>
            <a:r>
              <a:rPr lang="ru-RU" u="sng" dirty="0" smtClean="0">
                <a:hlinkClick r:id="rId8" tooltip="Meyer Werft"/>
              </a:rPr>
              <a:t> </a:t>
            </a:r>
            <a:r>
              <a:rPr lang="ru-RU" u="sng" dirty="0" err="1" smtClean="0">
                <a:hlinkClick r:id="rId8" tooltip="Meyer Werft"/>
              </a:rPr>
              <a:t>Neptun</a:t>
            </a:r>
            <a:r>
              <a:rPr lang="ru-RU" u="sng" dirty="0" smtClean="0">
                <a:hlinkClick r:id="rId8" tooltip="Meyer Werft"/>
              </a:rPr>
              <a:t> </a:t>
            </a:r>
            <a:r>
              <a:rPr lang="ru-RU" u="sng" dirty="0" err="1" smtClean="0">
                <a:hlinkClick r:id="rId8" tooltip="Meyer Werft"/>
              </a:rPr>
              <a:t>Group</a:t>
            </a:r>
            <a:r>
              <a:rPr lang="ru-RU" dirty="0" smtClean="0"/>
              <a:t>.</a:t>
            </a:r>
          </a:p>
          <a:p>
            <a:endParaRPr lang="ru-RU" dirty="0" smtClean="0"/>
          </a:p>
          <a:p>
            <a:endParaRPr lang="ru-RU"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85728"/>
            <a:ext cx="8401080" cy="796908"/>
          </a:xfrm>
        </p:spPr>
        <p:txBody>
          <a:bodyPr>
            <a:normAutofit/>
          </a:bodyPr>
          <a:lstStyle/>
          <a:p>
            <a:r>
              <a:rPr lang="ru-RU" b="1" dirty="0" smtClean="0">
                <a:effectLst>
                  <a:outerShdw blurRad="38100" dist="38100" dir="2700000" algn="tl">
                    <a:srgbClr val="000000">
                      <a:alpha val="43137"/>
                    </a:srgbClr>
                  </a:outerShdw>
                </a:effectLst>
              </a:rPr>
              <a:t>Сельское хозяйство</a:t>
            </a:r>
            <a:r>
              <a:rPr lang="ru-RU" dirty="0" smtClean="0">
                <a:effectLst>
                  <a:outerShdw blurRad="38100" dist="38100" dir="2700000" algn="tl">
                    <a:srgbClr val="000000">
                      <a:alpha val="43137"/>
                    </a:srgbClr>
                  </a:outerShdw>
                </a:effectLst>
              </a:rPr>
              <a:t> </a:t>
            </a:r>
            <a:endParaRPr lang="ru-RU" dirty="0">
              <a:effectLst>
                <a:outerShdw blurRad="38100" dist="38100" dir="2700000" algn="tl">
                  <a:srgbClr val="000000">
                    <a:alpha val="43137"/>
                  </a:srgbClr>
                </a:outerShdw>
              </a:effectLst>
            </a:endParaRPr>
          </a:p>
        </p:txBody>
      </p:sp>
      <p:sp>
        <p:nvSpPr>
          <p:cNvPr id="3" name="Содержимое 2"/>
          <p:cNvSpPr>
            <a:spLocks noGrp="1"/>
          </p:cNvSpPr>
          <p:nvPr>
            <p:ph sz="quarter" idx="1"/>
          </p:nvPr>
        </p:nvSpPr>
        <p:spPr>
          <a:xfrm>
            <a:off x="0" y="1000108"/>
            <a:ext cx="3643306" cy="5857892"/>
          </a:xfrm>
        </p:spPr>
        <p:txBody>
          <a:bodyPr>
            <a:normAutofit fontScale="77500" lnSpcReduction="20000"/>
          </a:bodyPr>
          <a:lstStyle/>
          <a:p>
            <a:r>
              <a:rPr lang="ru-RU" dirty="0" smtClean="0"/>
              <a:t>Немецкое сельское хозяйство продолжает оставаться на высоком качественном уровне. Около 90% потребностей в продуктах питание удовлетворяется собственным сельскохозяйственным производством. Сельское хозяйство, как и многие базовые отрасли промышленности, получает их государственного бюджета немалые субсидии, что делает его не слишком эффективным. ФРГ экспортирует такую сельскохозяйственную продукцию как мясо, молоко, зерно. </a:t>
            </a:r>
          </a:p>
          <a:p>
            <a:endParaRPr lang="ru-RU" dirty="0"/>
          </a:p>
        </p:txBody>
      </p:sp>
      <p:pic>
        <p:nvPicPr>
          <p:cNvPr id="21506" name="Picture 2" descr="C:\Users\Игорь\Desktop\105e215427532e9cbe5b7171eb087bd7.jpg"/>
          <p:cNvPicPr>
            <a:picLocks noChangeAspect="1" noChangeArrowheads="1"/>
          </p:cNvPicPr>
          <p:nvPr/>
        </p:nvPicPr>
        <p:blipFill>
          <a:blip r:embed="rId2"/>
          <a:srcRect/>
          <a:stretch>
            <a:fillRect/>
          </a:stretch>
        </p:blipFill>
        <p:spPr bwMode="auto">
          <a:xfrm>
            <a:off x="4572000" y="0"/>
            <a:ext cx="4572000" cy="6858000"/>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42852"/>
            <a:ext cx="4032448" cy="725470"/>
          </a:xfrm>
        </p:spPr>
        <p:txBody>
          <a:bodyPr>
            <a:normAutofit fontScale="90000"/>
          </a:bodyPr>
          <a:lstStyle/>
          <a:p>
            <a:r>
              <a:rPr lang="ru-RU" b="1" dirty="0" smtClean="0">
                <a:effectLst>
                  <a:outerShdw blurRad="38100" dist="38100" dir="2700000" algn="tl">
                    <a:srgbClr val="000000">
                      <a:alpha val="43137"/>
                    </a:srgbClr>
                  </a:outerShdw>
                </a:effectLst>
              </a:rPr>
              <a:t>Сфера услуг</a:t>
            </a:r>
            <a:r>
              <a:rPr lang="ru-RU" dirty="0" smtClean="0">
                <a:effectLst>
                  <a:outerShdw blurRad="38100" dist="38100" dir="2700000" algn="tl">
                    <a:srgbClr val="000000">
                      <a:alpha val="43137"/>
                    </a:srgbClr>
                  </a:outerShdw>
                </a:effectLst>
              </a:rPr>
              <a:t> </a:t>
            </a:r>
            <a:endParaRPr lang="ru-RU" dirty="0">
              <a:effectLst>
                <a:outerShdw blurRad="38100" dist="38100" dir="2700000" algn="tl">
                  <a:srgbClr val="000000">
                    <a:alpha val="43137"/>
                  </a:srgbClr>
                </a:outerShdw>
              </a:effectLst>
            </a:endParaRPr>
          </a:p>
        </p:txBody>
      </p:sp>
      <p:sp>
        <p:nvSpPr>
          <p:cNvPr id="3" name="Содержимое 2"/>
          <p:cNvSpPr>
            <a:spLocks noGrp="1"/>
          </p:cNvSpPr>
          <p:nvPr>
            <p:ph sz="quarter" idx="1"/>
          </p:nvPr>
        </p:nvSpPr>
        <p:spPr>
          <a:xfrm>
            <a:off x="-142908" y="857232"/>
            <a:ext cx="4572000" cy="6000768"/>
          </a:xfrm>
        </p:spPr>
        <p:txBody>
          <a:bodyPr>
            <a:normAutofit fontScale="77500" lnSpcReduction="20000"/>
          </a:bodyPr>
          <a:lstStyle/>
          <a:p>
            <a:r>
              <a:rPr lang="ru-RU" dirty="0" smtClean="0"/>
              <a:t>Развитие сферы услуг Германии несколько отстает от уровня других развитых стран. В Германии в сфере услуг создано и меньшее количество рабочих мест. Тем не менее, Германия в мировом хозяйстве специализируется на банковских и финансовых услугах, туризме. Германия располагает весьма высокоразвитой инфраструктурой: отличная сеть автомобильных и железных дорог, одни из крупнейших в Европе и мире воздушные гавани (Франкфурт, Дюссельдорф, Мюнхен) и морские порты (Гамбург, Бремен). В сфере транспорта применяются самые передовые технологии (к примеру, скоростные поезда собственного производства </a:t>
            </a:r>
            <a:r>
              <a:rPr lang="ru-RU" dirty="0" err="1" smtClean="0"/>
              <a:t>Inter</a:t>
            </a:r>
            <a:r>
              <a:rPr lang="ru-RU" dirty="0" smtClean="0"/>
              <a:t> </a:t>
            </a:r>
            <a:r>
              <a:rPr lang="ru-RU" dirty="0" err="1" smtClean="0"/>
              <a:t>City</a:t>
            </a:r>
            <a:r>
              <a:rPr lang="ru-RU" dirty="0" smtClean="0"/>
              <a:t> </a:t>
            </a:r>
            <a:r>
              <a:rPr lang="ru-RU" dirty="0" err="1" smtClean="0"/>
              <a:t>Express</a:t>
            </a:r>
            <a:r>
              <a:rPr lang="ru-RU" dirty="0" smtClean="0"/>
              <a:t>). </a:t>
            </a:r>
          </a:p>
          <a:p>
            <a:endParaRPr lang="ru-RU" dirty="0"/>
          </a:p>
        </p:txBody>
      </p:sp>
      <p:pic>
        <p:nvPicPr>
          <p:cNvPr id="22530" name="Picture 2" descr="C:\Users\Игорь\Desktop\Trends11-3-15.jpg"/>
          <p:cNvPicPr>
            <a:picLocks noChangeAspect="1" noChangeArrowheads="1"/>
          </p:cNvPicPr>
          <p:nvPr/>
        </p:nvPicPr>
        <p:blipFill>
          <a:blip r:embed="rId2" cstate="print"/>
          <a:srcRect/>
          <a:stretch>
            <a:fillRect/>
          </a:stretch>
        </p:blipFill>
        <p:spPr bwMode="auto">
          <a:xfrm>
            <a:off x="4429124" y="0"/>
            <a:ext cx="4714876" cy="6858000"/>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74638"/>
            <a:ext cx="8291264" cy="1143000"/>
          </a:xfrm>
        </p:spPr>
        <p:txBody>
          <a:bodyPr>
            <a:normAutofit fontScale="90000"/>
          </a:bodyPr>
          <a:lstStyle/>
          <a:p>
            <a:pPr algn="ctr"/>
            <a:r>
              <a:rPr lang="ru-RU" b="1" dirty="0" smtClean="0">
                <a:effectLst>
                  <a:outerShdw blurRad="38100" dist="38100" dir="2700000" algn="tl">
                    <a:srgbClr val="000000">
                      <a:alpha val="43137"/>
                    </a:srgbClr>
                  </a:outerShdw>
                </a:effectLst>
              </a:rPr>
              <a:t>Пути решения проблем внешней торговли Германии</a:t>
            </a:r>
            <a:endParaRPr lang="ru-RU" b="1" dirty="0">
              <a:effectLst>
                <a:outerShdw blurRad="38100" dist="38100" dir="2700000" algn="tl">
                  <a:srgbClr val="000000">
                    <a:alpha val="43137"/>
                  </a:srgbClr>
                </a:outerShdw>
              </a:effectLst>
            </a:endParaRPr>
          </a:p>
        </p:txBody>
      </p:sp>
      <p:sp>
        <p:nvSpPr>
          <p:cNvPr id="3" name="Содержимое 2"/>
          <p:cNvSpPr>
            <a:spLocks noGrp="1"/>
          </p:cNvSpPr>
          <p:nvPr>
            <p:ph sz="quarter" idx="1"/>
          </p:nvPr>
        </p:nvSpPr>
        <p:spPr>
          <a:xfrm>
            <a:off x="323528" y="1447800"/>
            <a:ext cx="8496944" cy="5077544"/>
          </a:xfrm>
        </p:spPr>
        <p:txBody>
          <a:bodyPr>
            <a:normAutofit/>
          </a:bodyPr>
          <a:lstStyle/>
          <a:p>
            <a:r>
              <a:rPr lang="ru-RU" sz="2200" dirty="0" smtClean="0"/>
              <a:t>Проблемы внешней торговли, как таковые, вытекают из проблем всей экономики страны в целом, в которые входят и политические, и социальные проблемы, то есть невозможно однозначно выявить решение проблем внешней торговли. Решения всяких проблем лежит в основе государства, к тому же на проблемы влияет внешняя среда, то есть обстановка во всем мире.</a:t>
            </a:r>
          </a:p>
          <a:p>
            <a:r>
              <a:rPr lang="ru-RU" sz="2200" dirty="0" smtClean="0"/>
              <a:t>Заметно перестраивается и вся государственная финансовая система. Снижение налогов неизбежно влечет за собой снижение государственных расходов. Доля государства в перераспределении ВВП через бюджет и социальные фонды уменьшается.</a:t>
            </a:r>
          </a:p>
          <a:p>
            <a:endParaRPr lang="ru-RU"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7584" y="260647"/>
            <a:ext cx="7772400" cy="899961"/>
          </a:xfrm>
        </p:spPr>
        <p:txBody>
          <a:bodyPr>
            <a:normAutofit fontScale="90000"/>
          </a:bodyPr>
          <a:lstStyle/>
          <a:p>
            <a:r>
              <a:rPr lang="ru-RU" b="1" dirty="0" smtClean="0">
                <a:effectLst>
                  <a:outerShdw blurRad="38100" dist="38100" dir="2700000" algn="tl">
                    <a:srgbClr val="000000">
                      <a:alpha val="43137"/>
                    </a:srgbClr>
                  </a:outerShdw>
                </a:effectLst>
              </a:rPr>
              <a:t>Экологические проблемы Германии</a:t>
            </a:r>
            <a:endParaRPr lang="ru-RU" dirty="0">
              <a:effectLst>
                <a:outerShdw blurRad="38100" dist="38100" dir="2700000" algn="tl">
                  <a:srgbClr val="000000">
                    <a:alpha val="43137"/>
                  </a:srgbClr>
                </a:outerShdw>
              </a:effectLst>
            </a:endParaRPr>
          </a:p>
        </p:txBody>
      </p:sp>
      <p:sp>
        <p:nvSpPr>
          <p:cNvPr id="3" name="Содержимое 2"/>
          <p:cNvSpPr>
            <a:spLocks noGrp="1"/>
          </p:cNvSpPr>
          <p:nvPr>
            <p:ph sz="quarter" idx="1"/>
          </p:nvPr>
        </p:nvSpPr>
        <p:spPr>
          <a:xfrm>
            <a:off x="323528" y="1447800"/>
            <a:ext cx="8568952" cy="4572000"/>
          </a:xfrm>
        </p:spPr>
        <p:txBody>
          <a:bodyPr>
            <a:normAutofit/>
          </a:bodyPr>
          <a:lstStyle/>
          <a:p>
            <a:r>
              <a:rPr lang="ru-RU" sz="2000" dirty="0" smtClean="0"/>
              <a:t>Из крупных европейских стран ФРГ самая </a:t>
            </a:r>
            <a:r>
              <a:rPr lang="ru-RU" sz="2000" dirty="0" err="1" smtClean="0"/>
              <a:t>плотнонаселенная</a:t>
            </a:r>
            <a:r>
              <a:rPr lang="ru-RU" sz="2000" dirty="0" smtClean="0"/>
              <a:t>, </a:t>
            </a:r>
            <a:r>
              <a:rPr lang="ru-RU" sz="2000" dirty="0" err="1" smtClean="0"/>
              <a:t>самая</a:t>
            </a:r>
            <a:r>
              <a:rPr lang="ru-RU" sz="2000" dirty="0" smtClean="0"/>
              <a:t> урбанизированная и самая индустриальная. Поэтому ясно, что давление на окружающую среду здесь максимально, а узел экологических проблем сложнее, чем у других стран. Одни автострады и места парковки («бетонированная земля») занимают большую площадь, чем вся застроенная жилыми домами (около 4 тыс. км – только в «старых землях»). На этой относительно небольшой площади сосредоточен исключительно мощный и концентрированный потенциал самых загрязняющих отраслей: угледобычи, черной металлургии, большой химии. На территории ФРГ 19 действующих АЭС, ее пронизывает самая густая сеть автострад. В города выхлопные газы автотранспорта дают больше ½ всего загрязнения</a:t>
            </a:r>
            <a:endParaRPr lang="ru-RU" sz="20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274638"/>
            <a:ext cx="7772400" cy="922114"/>
          </a:xfrm>
        </p:spPr>
        <p:txBody>
          <a:bodyPr>
            <a:normAutofit/>
          </a:bodyPr>
          <a:lstStyle/>
          <a:p>
            <a:r>
              <a:rPr lang="ru-RU" b="1" dirty="0" smtClean="0">
                <a:effectLst>
                  <a:outerShdw blurRad="38100" dist="38100" dir="2700000" algn="tl">
                    <a:srgbClr val="000000">
                      <a:alpha val="43137"/>
                    </a:srgbClr>
                  </a:outerShdw>
                </a:effectLst>
              </a:rPr>
              <a:t>Ссылки и источники</a:t>
            </a:r>
            <a:endParaRPr lang="ru-RU" b="1" dirty="0">
              <a:effectLst>
                <a:outerShdw blurRad="38100" dist="38100" dir="2700000" algn="tl">
                  <a:srgbClr val="000000">
                    <a:alpha val="43137"/>
                  </a:srgbClr>
                </a:outerShdw>
              </a:effectLst>
            </a:endParaRPr>
          </a:p>
        </p:txBody>
      </p:sp>
      <p:sp>
        <p:nvSpPr>
          <p:cNvPr id="3" name="Содержимое 2"/>
          <p:cNvSpPr>
            <a:spLocks noGrp="1"/>
          </p:cNvSpPr>
          <p:nvPr>
            <p:ph sz="quarter" idx="1"/>
          </p:nvPr>
        </p:nvSpPr>
        <p:spPr>
          <a:xfrm>
            <a:off x="323528" y="1628800"/>
            <a:ext cx="8496944" cy="4391000"/>
          </a:xfrm>
        </p:spPr>
        <p:txBody>
          <a:bodyPr>
            <a:normAutofit fontScale="62500" lnSpcReduction="20000"/>
          </a:bodyPr>
          <a:lstStyle/>
          <a:p>
            <a:r>
              <a:rPr lang="ru-RU" u="sng" dirty="0" smtClean="0">
                <a:hlinkClick r:id="rId2"/>
              </a:rPr>
              <a:t>http://www.de-web.ru/article/read/Jekologicheskie_problemy_Germanii.html</a:t>
            </a:r>
            <a:r>
              <a:rPr lang="ru-RU" dirty="0" smtClean="0"/>
              <a:t/>
            </a:r>
            <a:br>
              <a:rPr lang="ru-RU" dirty="0" smtClean="0"/>
            </a:br>
            <a:r>
              <a:rPr lang="ru-RU" u="sng" dirty="0" smtClean="0">
                <a:hlinkClick r:id="rId3"/>
              </a:rPr>
              <a:t>https://www.tupa-germania.ru/politika/problemy-germanii.html</a:t>
            </a:r>
            <a:r>
              <a:rPr lang="ru-RU" u="sng" dirty="0" smtClean="0">
                <a:hlinkClick r:id="rId4"/>
              </a:rPr>
              <a:t>http://studbooks.net/2212893/ekonomika/puti_resheniya_problem_vneshney_torgovli_germanii</a:t>
            </a:r>
            <a:r>
              <a:rPr lang="ru-RU" u="sng" dirty="0" smtClean="0">
                <a:hlinkClick r:id="rId5"/>
              </a:rPr>
              <a:t>h</a:t>
            </a:r>
            <a:br>
              <a:rPr lang="ru-RU" u="sng" dirty="0" smtClean="0">
                <a:hlinkClick r:id="rId5"/>
              </a:rPr>
            </a:br>
            <a:r>
              <a:rPr lang="ru-RU" u="sng" dirty="0" err="1" smtClean="0">
                <a:hlinkClick r:id="rId5"/>
              </a:rPr>
              <a:t>ttp</a:t>
            </a:r>
            <a:r>
              <a:rPr lang="ru-RU" u="sng" dirty="0" smtClean="0">
                <a:hlinkClick r:id="rId5"/>
              </a:rPr>
              <a:t>://</a:t>
            </a:r>
            <a:r>
              <a:rPr lang="ru-RU" u="sng" dirty="0" err="1" smtClean="0">
                <a:hlinkClick r:id="rId5"/>
              </a:rPr>
              <a:t>oodri.narod.ru</a:t>
            </a:r>
            <a:r>
              <a:rPr lang="ru-RU" u="sng" dirty="0" smtClean="0">
                <a:hlinkClick r:id="rId5"/>
              </a:rPr>
              <a:t>/eu19.html</a:t>
            </a:r>
            <a:endParaRPr lang="ru-RU" dirty="0" smtClean="0"/>
          </a:p>
          <a:p>
            <a:r>
              <a:rPr lang="ru-RU" u="sng" dirty="0" smtClean="0">
                <a:hlinkClick r:id="rId6"/>
              </a:rPr>
              <a:t>https://ru.wikipedia.org/wiki/%D0%9F%D1%80%D0%BE%D0%BC%D1%8B%D1%88%D0%BB%D0%B5%D0%BD%D0%BD%D0%BE%D1%81%D1%82%D1%8C_%D0%93%D0%B5%D1%80%D0%BC%D0%B0%D0%BD%D0%B8%D0%B8</a:t>
            </a:r>
            <a:endParaRPr lang="ru-RU" dirty="0" smtClean="0"/>
          </a:p>
          <a:p>
            <a:r>
              <a:rPr lang="ru-RU" u="sng" dirty="0" smtClean="0">
                <a:hlinkClick r:id="rId7"/>
              </a:rPr>
              <a:t>http://visasam.ru/emigration/rabota/zanyatost-naseleniya-germanii.html</a:t>
            </a:r>
            <a:endParaRPr lang="ru-RU" dirty="0" smtClean="0"/>
          </a:p>
          <a:p>
            <a:r>
              <a:rPr lang="ru-RU" u="sng" dirty="0" smtClean="0">
                <a:hlinkClick r:id="rId8"/>
              </a:rPr>
              <a:t>http://www.krugosvet.ru/node/33226?page=0,10</a:t>
            </a:r>
            <a:endParaRPr lang="ru-RU" dirty="0" smtClean="0"/>
          </a:p>
          <a:p>
            <a:r>
              <a:rPr lang="ru-RU" u="sng" dirty="0" smtClean="0">
                <a:hlinkClick r:id="rId9"/>
              </a:rPr>
              <a:t>http://lj-tours.ru/germany</a:t>
            </a:r>
            <a:endParaRPr lang="ru-RU" dirty="0" smtClean="0"/>
          </a:p>
          <a:p>
            <a:r>
              <a:rPr lang="ru-RU" u="sng" dirty="0" smtClean="0">
                <a:hlinkClick r:id="rId10"/>
              </a:rPr>
              <a:t>https://www.kakprosto.ru/kak-889114-naselenie-germanii-osnovnye-dannye-</a:t>
            </a:r>
            <a:endParaRPr lang="ru-RU" dirty="0" smtClean="0"/>
          </a:p>
          <a:p>
            <a:r>
              <a:rPr lang="ru-RU" u="sng" dirty="0" smtClean="0">
                <a:hlinkClick r:id="rId11"/>
              </a:rPr>
              <a:t>http://ostranah.ru/_lists/population_density.php</a:t>
            </a:r>
            <a:endParaRPr lang="ru-RU" dirty="0" smtClean="0"/>
          </a:p>
          <a:p>
            <a:r>
              <a:rPr lang="ru-RU" u="sng" dirty="0" smtClean="0">
                <a:hlinkClick r:id="rId12"/>
              </a:rPr>
              <a:t>http://naseleniye.population.city/germaniya/</a:t>
            </a:r>
            <a:endParaRPr lang="ru-RU" dirty="0" smtClean="0"/>
          </a:p>
          <a:p>
            <a:r>
              <a:rPr lang="ru-RU" u="sng" dirty="0" smtClean="0">
                <a:hlinkClick r:id="rId13"/>
              </a:rPr>
              <a:t>http://countrymeters.info/ru/Germany</a:t>
            </a:r>
            <a:endParaRPr lang="ru-RU" dirty="0" smtClean="0"/>
          </a:p>
          <a:p>
            <a:r>
              <a:rPr lang="ru-RU" u="sng" dirty="0" smtClean="0">
                <a:hlinkClick r:id="rId14"/>
              </a:rPr>
              <a:t>http://studbooks.net/2203176/ekonomika/prirodnye_resursy_germanii</a:t>
            </a:r>
            <a:endParaRPr lang="ru-RU" dirty="0" smtClean="0"/>
          </a:p>
          <a:p>
            <a:r>
              <a:rPr lang="ru-RU" u="sng" dirty="0" smtClean="0">
                <a:hlinkClick r:id="rId15"/>
              </a:rPr>
              <a:t>http://fb.ru/article/184385/germaniya-geograficheskoe-polojenie-strana-bolshih-vozmojnostey</a:t>
            </a:r>
            <a:endParaRPr lang="ru-RU" dirty="0" smtClean="0"/>
          </a:p>
          <a:p>
            <a:endParaRPr lang="ru-RU" dirty="0"/>
          </a:p>
        </p:txBody>
      </p:sp>
    </p:spTree>
  </p:cSld>
  <p:clrMapOvr>
    <a:masterClrMapping/>
  </p:clrMapOvr>
  <p:transition spd="slow">
    <p:randomBar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0" y="357166"/>
            <a:ext cx="9001156" cy="6500834"/>
          </a:xfrm>
        </p:spPr>
        <p:txBody>
          <a:bodyPr>
            <a:normAutofit fontScale="77500" lnSpcReduction="20000"/>
          </a:bodyPr>
          <a:lstStyle/>
          <a:p>
            <a:r>
              <a:rPr lang="ru-RU" dirty="0" smtClean="0"/>
              <a:t>Наиболее важные и крупные реки – Одер на востоке и Дунай на юге страны. Главной рекой является полноводный Рейн с его притоками, который достаточно широк для судоходства. Некоторые речные системы связаны посредством каналов, наиболее значимые из них - канал Рейн-Майн-Дунай и канал Рейн-Эльба.</a:t>
            </a:r>
            <a:br>
              <a:rPr lang="ru-RU" dirty="0" smtClean="0"/>
            </a:br>
            <a:r>
              <a:rPr lang="ru-RU" dirty="0" smtClean="0"/>
              <a:t/>
            </a:r>
            <a:br>
              <a:rPr lang="ru-RU" dirty="0" smtClean="0"/>
            </a:br>
            <a:r>
              <a:rPr lang="ru-RU" dirty="0" smtClean="0"/>
              <a:t>На территории страны расположено множество озер, преимущественно в северной и южной ее частях. Первое место по величине и популярности среди отдыхающих, несомненно, занимает озеро Боденское, лежащее в трех странах – Германии, Австрии и Швейцарии, которое славится хорошим климатом и очень чистой водой.</a:t>
            </a:r>
          </a:p>
          <a:p>
            <a:r>
              <a:rPr lang="ru-RU" dirty="0" smtClean="0"/>
              <a:t>Высшая точка Германии — гора </a:t>
            </a:r>
            <a:r>
              <a:rPr lang="ru-RU" u="sng" dirty="0" err="1" smtClean="0">
                <a:hlinkClick r:id="rId2" tooltip="Цугшпитце"/>
              </a:rPr>
              <a:t>Цугшпитце</a:t>
            </a:r>
            <a:r>
              <a:rPr lang="ru-RU" dirty="0" smtClean="0"/>
              <a:t> в </a:t>
            </a:r>
            <a:r>
              <a:rPr lang="ru-RU" u="sng" dirty="0" smtClean="0">
                <a:hlinkClick r:id="rId3" tooltip="Баварские Альпы"/>
              </a:rPr>
              <a:t>Баварских Альпах</a:t>
            </a:r>
            <a:r>
              <a:rPr lang="ru-RU" dirty="0" smtClean="0"/>
              <a:t> находится на высоте 2962 м. </a:t>
            </a:r>
          </a:p>
          <a:p>
            <a:r>
              <a:rPr lang="ru-RU" dirty="0" smtClean="0"/>
              <a:t>На территории Германии прослеживаются три ступени рельефа: на севере преобладают равнины, центральную часть страны занимают плоскогорья, а юг — это царство высоких гор. Климат мягко меняется от морского в умеренно-континентальный. На всей территории страны (кроме альпийского высокогорья) — самые благоприятные условия для животноводства и сельского хозяйства.</a:t>
            </a:r>
          </a:p>
          <a:p>
            <a:r>
              <a:rPr lang="ru-RU" dirty="0" smtClean="0"/>
              <a:t>Особенности рельефа и климата обусловили неравномерное распределение природных ресурсов.</a:t>
            </a:r>
          </a:p>
          <a:p>
            <a:endParaRPr lang="ru-RU" dirty="0" smtClean="0"/>
          </a:p>
          <a:p>
            <a:r>
              <a:rPr lang="ru-RU" dirty="0" smtClean="0"/>
              <a:t/>
            </a:r>
            <a:br>
              <a:rPr lang="ru-RU" dirty="0" smtClean="0"/>
            </a:br>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Игорь\Desktop\germany-map-states-and-capitals-world-weltkarte-peta-dunia-at-of-with.jpg"/>
          <p:cNvPicPr>
            <a:picLocks noChangeAspect="1" noChangeArrowheads="1"/>
          </p:cNvPicPr>
          <p:nvPr/>
        </p:nvPicPr>
        <p:blipFill>
          <a:blip r:embed="rId2"/>
          <a:srcRect/>
          <a:stretch>
            <a:fillRect/>
          </a:stretch>
        </p:blipFill>
        <p:spPr bwMode="auto">
          <a:xfrm>
            <a:off x="4929190" y="1"/>
            <a:ext cx="4214810" cy="6858000"/>
          </a:xfrm>
          <a:prstGeom prst="rect">
            <a:avLst/>
          </a:prstGeom>
          <a:noFill/>
        </p:spPr>
      </p:pic>
      <p:sp>
        <p:nvSpPr>
          <p:cNvPr id="2" name="Заголовок 1"/>
          <p:cNvSpPr>
            <a:spLocks noGrp="1"/>
          </p:cNvSpPr>
          <p:nvPr>
            <p:ph type="title"/>
          </p:nvPr>
        </p:nvSpPr>
        <p:spPr>
          <a:xfrm>
            <a:off x="323528" y="116632"/>
            <a:ext cx="7592888" cy="504056"/>
          </a:xfrm>
        </p:spPr>
        <p:txBody>
          <a:bodyPr>
            <a:normAutofit fontScale="90000"/>
          </a:bodyPr>
          <a:lstStyle/>
          <a:p>
            <a:r>
              <a:rPr lang="ru-RU" b="1" dirty="0" smtClean="0">
                <a:effectLst>
                  <a:outerShdw blurRad="38100" dist="38100" dir="2700000" algn="tl">
                    <a:srgbClr val="000000">
                      <a:alpha val="43137"/>
                    </a:srgbClr>
                  </a:outerShdw>
                </a:effectLst>
              </a:rPr>
              <a:t>Водные ресурсы</a:t>
            </a:r>
            <a:endParaRPr lang="ru-RU" dirty="0">
              <a:effectLst>
                <a:outerShdw blurRad="38100" dist="38100" dir="2700000" algn="tl">
                  <a:srgbClr val="000000">
                    <a:alpha val="43137"/>
                  </a:srgbClr>
                </a:outerShdw>
              </a:effectLst>
            </a:endParaRPr>
          </a:p>
        </p:txBody>
      </p:sp>
      <p:sp>
        <p:nvSpPr>
          <p:cNvPr id="3" name="Содержимое 2"/>
          <p:cNvSpPr>
            <a:spLocks noGrp="1"/>
          </p:cNvSpPr>
          <p:nvPr>
            <p:ph sz="quarter" idx="1"/>
          </p:nvPr>
        </p:nvSpPr>
        <p:spPr>
          <a:xfrm>
            <a:off x="0" y="642918"/>
            <a:ext cx="5214942" cy="6215082"/>
          </a:xfrm>
        </p:spPr>
        <p:txBody>
          <a:bodyPr>
            <a:normAutofit fontScale="70000" lnSpcReduction="20000"/>
          </a:bodyPr>
          <a:lstStyle/>
          <a:p>
            <a:r>
              <a:rPr lang="ru-RU" dirty="0" smtClean="0"/>
              <a:t>Крупнейшие немецкие реки (Одер, Эльба, Рейн, Рур) текут с юга на север и связывают внутренние районы страны с морем. Исключением является Дунай, который несет свои воды в противоположенном направлении — к Черному морю. Реки полноводные, практически не замерзают, большинство соединены многочисленными каналами.</a:t>
            </a:r>
          </a:p>
          <a:p>
            <a:r>
              <a:rPr lang="ru-RU" dirty="0" smtClean="0"/>
              <a:t>Гидроэнергетический потенциал Германии высок, но ГЭС используются больше в южной части государства. На большей части страны используется электроэнергия, получаемая от ТЭС.</a:t>
            </a:r>
          </a:p>
          <a:p>
            <a:r>
              <a:rPr lang="ru-RU" dirty="0" smtClean="0"/>
              <a:t>Водоснабжение в Германии, как и во всех индустриальных странах, затруднено. Большинство рек загрязнены, так что приходится строить мощные очистные сооружения. Города центральной части страны обеспечиваются водой за счет водоемов Рудных гор, северные города снабжаются водой из Гарца, а юг страны снабжается водой из искусственных водоемов Саара и Рейна.</a:t>
            </a:r>
          </a:p>
          <a:p>
            <a:endParaRPr lang="ru-RU"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Игорь\Desktop\129767508_199.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214282" y="0"/>
            <a:ext cx="8401080" cy="796908"/>
          </a:xfrm>
        </p:spPr>
        <p:txBody>
          <a:bodyPr/>
          <a:lstStyle/>
          <a:p>
            <a:r>
              <a:rPr lang="ru-RU" b="1" dirty="0" smtClean="0">
                <a:solidFill>
                  <a:schemeClr val="bg1"/>
                </a:solidFill>
              </a:rPr>
              <a:t>Земельные ресурсы</a:t>
            </a:r>
            <a:endParaRPr lang="ru-RU" dirty="0">
              <a:solidFill>
                <a:schemeClr val="bg1"/>
              </a:solidFill>
            </a:endParaRPr>
          </a:p>
        </p:txBody>
      </p:sp>
      <p:sp>
        <p:nvSpPr>
          <p:cNvPr id="3" name="Содержимое 2"/>
          <p:cNvSpPr>
            <a:spLocks noGrp="1"/>
          </p:cNvSpPr>
          <p:nvPr>
            <p:ph sz="quarter" idx="1"/>
          </p:nvPr>
        </p:nvSpPr>
        <p:spPr>
          <a:xfrm>
            <a:off x="0" y="714356"/>
            <a:ext cx="8572528" cy="4643470"/>
          </a:xfrm>
        </p:spPr>
        <p:txBody>
          <a:bodyPr>
            <a:normAutofit fontScale="92500" lnSpcReduction="20000"/>
          </a:bodyPr>
          <a:lstStyle/>
          <a:p>
            <a:r>
              <a:rPr lang="ru-RU" dirty="0" smtClean="0">
                <a:solidFill>
                  <a:schemeClr val="bg1"/>
                </a:solidFill>
              </a:rPr>
              <a:t>На душу населения в Германии приходится 0,1 га пашни, что достаточно для обеспечения населения продовольствием, но не хватает для промышленного использования. 32% земельного фонда страны отведены под посевы, 22% - под пастбища. Почвы в Германии, основном, подзолистые и бурые. Их плодородность средняя, поэтому немцы практикуют мелиорацию, которая значительно повышает плодородность почв.</a:t>
            </a:r>
          </a:p>
          <a:p>
            <a:r>
              <a:rPr lang="ru-RU" dirty="0" smtClean="0">
                <a:solidFill>
                  <a:schemeClr val="bg1"/>
                </a:solidFill>
              </a:rPr>
              <a:t>Использование земельного фонда для сельского хозяйства дает стране прибыль в размере 1-2% ВВП. При этом Германия полностью обеспечивает свое население продовольствием и экспортирует рожь, овес, ячмень, картофель и мясо. По урожаю картофеля и поголовью свиней Германия занимает первое место в Европе.</a:t>
            </a:r>
          </a:p>
          <a:p>
            <a:endParaRPr lang="ru-R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Игорь\Desktop\1436433365_schwarzwald.jpg"/>
          <p:cNvPicPr>
            <a:picLocks noChangeAspect="1" noChangeArrowheads="1"/>
          </p:cNvPicPr>
          <p:nvPr/>
        </p:nvPicPr>
        <p:blipFill>
          <a:blip r:embed="rId2"/>
          <a:srcRect/>
          <a:stretch>
            <a:fillRect/>
          </a:stretch>
        </p:blipFill>
        <p:spPr bwMode="auto">
          <a:xfrm>
            <a:off x="1" y="1"/>
            <a:ext cx="9144000" cy="6857999"/>
          </a:xfrm>
          <a:prstGeom prst="rect">
            <a:avLst/>
          </a:prstGeom>
          <a:noFill/>
        </p:spPr>
      </p:pic>
      <p:sp>
        <p:nvSpPr>
          <p:cNvPr id="2" name="Заголовок 1"/>
          <p:cNvSpPr>
            <a:spLocks noGrp="1"/>
          </p:cNvSpPr>
          <p:nvPr>
            <p:ph type="title"/>
          </p:nvPr>
        </p:nvSpPr>
        <p:spPr>
          <a:xfrm>
            <a:off x="467544" y="116632"/>
            <a:ext cx="7772400" cy="648072"/>
          </a:xfrm>
        </p:spPr>
        <p:txBody>
          <a:bodyPr>
            <a:noAutofit/>
          </a:bodyPr>
          <a:lstStyle/>
          <a:p>
            <a:r>
              <a:rPr lang="ru-RU" b="1" dirty="0" smtClean="0">
                <a:solidFill>
                  <a:schemeClr val="bg1"/>
                </a:solidFill>
                <a:effectLst>
                  <a:outerShdw blurRad="38100" dist="38100" dir="2700000" algn="tl">
                    <a:srgbClr val="000000">
                      <a:alpha val="43137"/>
                    </a:srgbClr>
                  </a:outerShdw>
                </a:effectLst>
              </a:rPr>
              <a:t>Лесные ресурсы</a:t>
            </a:r>
            <a:endParaRPr lang="ru-RU" dirty="0">
              <a:solidFill>
                <a:schemeClr val="bg1"/>
              </a:solidFill>
              <a:effectLst>
                <a:outerShdw blurRad="38100" dist="38100" dir="2700000" algn="tl">
                  <a:srgbClr val="000000">
                    <a:alpha val="43137"/>
                  </a:srgbClr>
                </a:outerShdw>
              </a:effectLst>
            </a:endParaRPr>
          </a:p>
        </p:txBody>
      </p:sp>
      <p:sp>
        <p:nvSpPr>
          <p:cNvPr id="3" name="Содержимое 2"/>
          <p:cNvSpPr>
            <a:spLocks noGrp="1"/>
          </p:cNvSpPr>
          <p:nvPr>
            <p:ph sz="quarter" idx="1"/>
          </p:nvPr>
        </p:nvSpPr>
        <p:spPr>
          <a:xfrm>
            <a:off x="395536" y="1052736"/>
            <a:ext cx="8208912" cy="5072098"/>
          </a:xfrm>
        </p:spPr>
        <p:txBody>
          <a:bodyPr>
            <a:normAutofit fontScale="85000" lnSpcReduction="10000"/>
          </a:bodyPr>
          <a:lstStyle/>
          <a:p>
            <a:r>
              <a:rPr lang="ru-RU" dirty="0" smtClean="0">
                <a:solidFill>
                  <a:schemeClr val="bg1"/>
                </a:solidFill>
              </a:rPr>
              <a:t>Леса занимают треть территории страны, и на ¾ представлены хвойными породами. Германия на 70% обеспечивает себя древесиной, которую используют в строительстве и легкой промышленности.</a:t>
            </a:r>
          </a:p>
          <a:p>
            <a:r>
              <a:rPr lang="ru-RU" dirty="0" smtClean="0">
                <a:solidFill>
                  <a:schemeClr val="bg1"/>
                </a:solidFill>
              </a:rPr>
              <a:t>Интересно, что огромная часть лесных массивов насажена людьми, так как естественная растительность почти не сохранилась. Около 2 млн. га лесных угодий находится в частной собственности. И это дает неплохие результаты. Большая часть мебели, производимая в Европе, изготавливается из немецкой древесины.</a:t>
            </a:r>
          </a:p>
          <a:p>
            <a:r>
              <a:rPr lang="ru-RU" dirty="0" smtClean="0">
                <a:solidFill>
                  <a:schemeClr val="bg1"/>
                </a:solidFill>
              </a:rPr>
              <a:t>Естественные участки леса почти все объявлены заповедными зонами. А система управления лесами в Германии настолько развита, что обеспечивает и восполнение лесных ресурсов, и экологическую обстановку и экономическую эффективность использования леса, и высокие объемы лесозаготовительной индустрии.</a:t>
            </a:r>
          </a:p>
          <a:p>
            <a:endParaRPr lang="ru-RU" dirty="0">
              <a:solidFill>
                <a:schemeClr val="bg1"/>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2910" y="214290"/>
            <a:ext cx="7772400" cy="622422"/>
          </a:xfrm>
        </p:spPr>
        <p:txBody>
          <a:bodyPr>
            <a:normAutofit fontScale="90000"/>
          </a:bodyPr>
          <a:lstStyle/>
          <a:p>
            <a:r>
              <a:rPr lang="ru-RU" b="1" dirty="0" smtClean="0">
                <a:effectLst>
                  <a:outerShdw blurRad="38100" dist="38100" dir="2700000" algn="tl">
                    <a:srgbClr val="000000">
                      <a:alpha val="43137"/>
                    </a:srgbClr>
                  </a:outerShdw>
                </a:effectLst>
              </a:rPr>
              <a:t>Минеральные ресурсы</a:t>
            </a:r>
            <a:endParaRPr lang="ru-RU" dirty="0">
              <a:effectLst>
                <a:outerShdw blurRad="38100" dist="38100" dir="2700000" algn="tl">
                  <a:srgbClr val="000000">
                    <a:alpha val="43137"/>
                  </a:srgbClr>
                </a:outerShdw>
              </a:effectLst>
            </a:endParaRPr>
          </a:p>
        </p:txBody>
      </p:sp>
      <p:sp>
        <p:nvSpPr>
          <p:cNvPr id="3" name="Содержимое 2"/>
          <p:cNvSpPr>
            <a:spLocks noGrp="1"/>
          </p:cNvSpPr>
          <p:nvPr>
            <p:ph sz="quarter" idx="1"/>
          </p:nvPr>
        </p:nvSpPr>
        <p:spPr>
          <a:xfrm>
            <a:off x="285720" y="1000108"/>
            <a:ext cx="8401080" cy="6000792"/>
          </a:xfrm>
        </p:spPr>
        <p:txBody>
          <a:bodyPr>
            <a:normAutofit fontScale="70000" lnSpcReduction="20000"/>
          </a:bodyPr>
          <a:lstStyle/>
          <a:p>
            <a:r>
              <a:rPr lang="ru-RU" dirty="0" smtClean="0"/>
              <a:t>В Германии мало нефти и газа, поэтому 2/3 запасов этого топлива ввозится из других стран. А вот по запасам каменного угля страна лидирует в Европе. Большая часть угля добывается в Рурском бассейне, еще одно крупное месторождение — </a:t>
            </a:r>
            <a:r>
              <a:rPr lang="ru-RU" dirty="0" err="1" smtClean="0"/>
              <a:t>Саарский</a:t>
            </a:r>
            <a:r>
              <a:rPr lang="ru-RU" dirty="0" smtClean="0"/>
              <a:t> бассейн. В восточных землях добывают бурый уголь. Развита добыча калийной и каменной соли. Есть незначительные залежи урана, но с 1980 г его добыча приостановлена. Так же незначительны запасы железной руды (южнее Ганновера) и цветных металлов. Но их залежи практически исчерпаны, поэтому решающего значения для экономики не имеют. Зато запасы строительных ресурсов используются в промышленном масштабе. Природно-ресурсный потенциал страны довольно истощен. Главным богатством Германии является каменный (</a:t>
            </a:r>
            <a:r>
              <a:rPr lang="ru-RU" dirty="0" err="1" smtClean="0"/>
              <a:t>Рейнско-Рурский</a:t>
            </a:r>
            <a:r>
              <a:rPr lang="ru-RU" dirty="0" smtClean="0"/>
              <a:t>, </a:t>
            </a:r>
            <a:r>
              <a:rPr lang="ru-RU" dirty="0" err="1" smtClean="0"/>
              <a:t>Саарский</a:t>
            </a:r>
            <a:r>
              <a:rPr lang="ru-RU" dirty="0" smtClean="0"/>
              <a:t> и </a:t>
            </a:r>
            <a:r>
              <a:rPr lang="ru-RU" dirty="0" err="1" smtClean="0"/>
              <a:t>Аахинский</a:t>
            </a:r>
            <a:r>
              <a:rPr lang="ru-RU" dirty="0" smtClean="0"/>
              <a:t> бассейны) и бурый (на территории бывшей ГДР) уголь. Рурский бассейн по запасам занимает первое место в Западной Европе, однако условия добычи сложные. Запасы месторождений каменного угля составляют около 20 млрд. тонн. Есть также большие запасы калийных солей (между реками Везер и Заале). Промышленное значение имеют залежи строительных материалов. По другим важнейшим видам сырья и топлива ФРГ далеко не обеспечивает своих потребностей. Железная руда </a:t>
            </a:r>
            <a:r>
              <a:rPr lang="ru-RU" dirty="0" err="1" smtClean="0"/>
              <a:t>Зальцгиттера</a:t>
            </a:r>
            <a:r>
              <a:rPr lang="ru-RU" dirty="0" smtClean="0"/>
              <a:t> отличается невысоким качеством и не выдерживает конкуренции импортируемой. Были закрыты и старинные рудники </a:t>
            </a:r>
            <a:r>
              <a:rPr lang="ru-RU" dirty="0" err="1" smtClean="0"/>
              <a:t>Зигерланда</a:t>
            </a:r>
            <a:r>
              <a:rPr lang="ru-RU" dirty="0" smtClean="0"/>
              <a:t>, где сотни лет добывалась «природно-легированная» руда с примесью марганца и никеля. ФРГ не богата также легирующими и цветными металлами. Относительно лучше положение со свинцово-цинковой рудой. </a:t>
            </a:r>
            <a:endParaRPr lang="ru-RU"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Picture 2" descr="C:\Users\Игорь\Desktop\i.jpg"/>
          <p:cNvPicPr>
            <a:picLocks noGrp="1" noChangeAspect="1" noChangeArrowheads="1"/>
          </p:cNvPicPr>
          <p:nvPr>
            <p:ph sz="quarter" idx="1"/>
          </p:nvPr>
        </p:nvPicPr>
        <p:blipFill>
          <a:blip r:embed="rId2"/>
          <a:srcRect/>
          <a:stretch>
            <a:fillRect/>
          </a:stretch>
        </p:blipFill>
        <p:spPr bwMode="auto">
          <a:xfrm>
            <a:off x="0" y="0"/>
            <a:ext cx="9144000" cy="6858001"/>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Picture 2" descr="C:\Users\Игорь\Desktop\d87ae2de2cec357763707d0395a7ef75.jpg"/>
          <p:cNvPicPr>
            <a:picLocks noGrp="1" noChangeAspect="1" noChangeArrowheads="1"/>
          </p:cNvPicPr>
          <p:nvPr>
            <p:ph sz="quarter" idx="1"/>
          </p:nvPr>
        </p:nvPicPr>
        <p:blipFill>
          <a:blip r:embed="rId2"/>
          <a:srcRect/>
          <a:stretch>
            <a:fillRect/>
          </a:stretch>
        </p:blipFill>
        <p:spPr bwMode="auto">
          <a:xfrm>
            <a:off x="-1" y="0"/>
            <a:ext cx="9108599" cy="6858001"/>
          </a:xfrm>
          <a:prstGeom prst="rect">
            <a:avLst/>
          </a:prstGeom>
          <a:noFill/>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праведливость">
  <a:themeElements>
    <a:clrScheme name="Справедливость">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Справедливость">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Справедливость">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76</TotalTime>
  <Words>1934</Words>
  <Application>Microsoft Office PowerPoint</Application>
  <PresentationFormat>Экран (4:3)</PresentationFormat>
  <Paragraphs>83</Paragraphs>
  <Slides>29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29</vt:i4>
      </vt:variant>
    </vt:vector>
  </HeadingPairs>
  <TitlesOfParts>
    <vt:vector size="30" baseType="lpstr">
      <vt:lpstr>Справедливость</vt:lpstr>
      <vt:lpstr>Характеристика Германии</vt:lpstr>
      <vt:lpstr>Географическое положение</vt:lpstr>
      <vt:lpstr>Презентация PowerPoint</vt:lpstr>
      <vt:lpstr>Водные ресурсы</vt:lpstr>
      <vt:lpstr>Земельные ресурсы</vt:lpstr>
      <vt:lpstr>Лесные ресурсы</vt:lpstr>
      <vt:lpstr>Минеральные ресурсы</vt:lpstr>
      <vt:lpstr>Презентация PowerPoint</vt:lpstr>
      <vt:lpstr>Презентация PowerPoint</vt:lpstr>
      <vt:lpstr>Альтернативные источники энергии</vt:lpstr>
      <vt:lpstr>Население Германии 2016</vt:lpstr>
      <vt:lpstr>Возрастной состав населения Германии</vt:lpstr>
      <vt:lpstr>Национальный состав населения Германии</vt:lpstr>
      <vt:lpstr>Презентация PowerPoint</vt:lpstr>
      <vt:lpstr>Трудовые ресурсы</vt:lpstr>
      <vt:lpstr>Презентация PowerPoint</vt:lpstr>
      <vt:lpstr>Промышленность Германии </vt:lpstr>
      <vt:lpstr>Лёгкая промышленность</vt:lpstr>
      <vt:lpstr>Пищевая промышленность</vt:lpstr>
      <vt:lpstr>Металлургия</vt:lpstr>
      <vt:lpstr>Презентация PowerPoint</vt:lpstr>
      <vt:lpstr>Химическая промышленность</vt:lpstr>
      <vt:lpstr>Машиностроение </vt:lpstr>
      <vt:lpstr>Судостроение</vt:lpstr>
      <vt:lpstr>Сельское хозяйство </vt:lpstr>
      <vt:lpstr>Сфера услуг </vt:lpstr>
      <vt:lpstr>Пути решения проблем внешней торговли Германии</vt:lpstr>
      <vt:lpstr>Экологические проблемы Германии</vt:lpstr>
      <vt:lpstr>Ссылки и источники</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Характеристика Германии</dc:title>
  <dc:creator>Игорь</dc:creator>
  <cp:lastModifiedBy>Елена</cp:lastModifiedBy>
  <cp:revision>12</cp:revision>
  <dcterms:created xsi:type="dcterms:W3CDTF">2017-11-10T02:40:22Z</dcterms:created>
  <dcterms:modified xsi:type="dcterms:W3CDTF">2017-12-07T18:10:31Z</dcterms:modified>
</cp:coreProperties>
</file>