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71" r:id="rId6"/>
    <p:sldId id="258" r:id="rId7"/>
    <p:sldId id="272" r:id="rId8"/>
    <p:sldId id="259" r:id="rId9"/>
    <p:sldId id="273" r:id="rId10"/>
    <p:sldId id="260" r:id="rId11"/>
    <p:sldId id="281" r:id="rId12"/>
    <p:sldId id="261" r:id="rId13"/>
    <p:sldId id="262" r:id="rId14"/>
    <p:sldId id="275" r:id="rId15"/>
    <p:sldId id="279" r:id="rId16"/>
    <p:sldId id="263" r:id="rId17"/>
    <p:sldId id="264" r:id="rId18"/>
    <p:sldId id="277" r:id="rId19"/>
    <p:sldId id="265" r:id="rId20"/>
    <p:sldId id="266" r:id="rId21"/>
    <p:sldId id="280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FF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EDB0E-28B8-454E-8A35-3427327CDC2D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91145-F765-48E0-9701-EECC8FBB5B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votpusk.ru/country/dostoprim_s.asp?CN=PT&amp;CT=X&amp;Q" TargetMode="External"/><Relationship Id="rId3" Type="http://schemas.openxmlformats.org/officeDocument/2006/relationships/hyperlink" Target="http://www.travelshunters.ru/study-26-1.html" TargetMode="External"/><Relationship Id="rId7" Type="http://schemas.openxmlformats.org/officeDocument/2006/relationships/hyperlink" Target="https://top10.travel/dostoprimechatelnosti-portugalii/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avelife.today/countries/&#1087;&#1086;&#1088;&#1090;&#1091;&#1075;&#1072;&#1083;&#1080;&#1103;/" TargetMode="External"/><Relationship Id="rId5" Type="http://schemas.openxmlformats.org/officeDocument/2006/relationships/hyperlink" Target="https://www.ronl.ru/doklady/geografiya/74070/" TargetMode="External"/><Relationship Id="rId10" Type="http://schemas.openxmlformats.org/officeDocument/2006/relationships/hyperlink" Target="http://lifxil.ru/portugaliya/" TargetMode="External"/><Relationship Id="rId4" Type="http://schemas.openxmlformats.org/officeDocument/2006/relationships/hyperlink" Target="http://studbooks.net/1807123/geografiya/kratkaya_harakteristika_portugalii" TargetMode="External"/><Relationship Id="rId9" Type="http://schemas.openxmlformats.org/officeDocument/2006/relationships/hyperlink" Target="http://www.gecont.ru/articles/econ/portugal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uroboz.ru/cmsdb/article_images/images/3075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214290"/>
            <a:ext cx="4143404" cy="111283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rgbClr val="C00000"/>
                  </a:solidFill>
                </a:ln>
                <a:effectLst>
                  <a:reflection blurRad="6350" stA="55000" endA="300" endPos="45500" dir="5400000" sy="-100000" algn="bl" rotWithShape="0"/>
                </a:effectLst>
              </a:rPr>
              <a:t>Португалия</a:t>
            </a:r>
            <a:endParaRPr lang="ru-RU" sz="5400" b="1" dirty="0">
              <a:ln>
                <a:solidFill>
                  <a:srgbClr val="C00000"/>
                </a:solidFill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xn--80aaf6askgi3a.xn--80asehdb/images/port2.jpg"/>
          <p:cNvPicPr>
            <a:picLocks noChangeAspect="1" noChangeArrowheads="1"/>
          </p:cNvPicPr>
          <p:nvPr/>
        </p:nvPicPr>
        <p:blipFill>
          <a:blip r:embed="rId2">
            <a:lum bright="-3000" contrast="-36000"/>
          </a:blip>
          <a:srcRect/>
          <a:stretch>
            <a:fillRect/>
          </a:stretch>
        </p:blipFill>
        <p:spPr bwMode="auto">
          <a:xfrm>
            <a:off x="-1" y="0"/>
            <a:ext cx="9144001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Природные ресурсы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Одна треть страны покрыта лесами, которые состоят в основном из деревьев ценных пород, таких как сосна, португальский, пробковый и каменный дубы и др. Насаждения пробкового дуба занимают примерно 607 тыс. га. Португалия поставляет половину мировой продукции пробковой коры. Португальские горы богаты залежами каменного угля, меди, железной руды, а также особо редких и ценных ресурсов, таких как мрамор, вольфрам и урановая руда. Многочисленные горные речки используются в качестве источников электроэнергии. Гидроэлектростанции Португалии производят 26% от общего объема электроэнергии в стране. На побережье процветает рыбный промысел. В прибрежных водах водится более 200 видов рыб, среди которых встречаются такие как сардины, анчоусы и тунцы.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travelife.today/upload/iblock/1c8/dvorets-pena-v-sintr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travelife.today/upload/iblock/23b/tserkov-sv.frantsyska-v-port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Характеристика ЭГП Португал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58868" y="0"/>
            <a:ext cx="448513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4643446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Распределение населения в Португалии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www.wallpapermaiden.com/image/2016/06/13/portugal-night-buildings-lights-city-992-resized.jpg"/>
          <p:cNvPicPr>
            <a:picLocks noChangeAspect="1" noChangeArrowheads="1"/>
          </p:cNvPicPr>
          <p:nvPr/>
        </p:nvPicPr>
        <p:blipFill>
          <a:blip r:embed="rId2">
            <a:lum bright="-3000" contrast="-23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Население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90063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Возрастной состав: тенденция </a:t>
            </a:r>
            <a:r>
              <a:rPr lang="ru-RU" dirty="0">
                <a:solidFill>
                  <a:schemeClr val="bg1"/>
                </a:solidFill>
              </a:rPr>
              <a:t>к увеличению доли старших возрастов от 65 лет и более. Средняя продолжительность женщин составляет 72 года, мужчин — 65 лет.  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Половой состав: </a:t>
            </a:r>
            <a:r>
              <a:rPr lang="ru-RU" dirty="0">
                <a:solidFill>
                  <a:schemeClr val="bg1"/>
                </a:solidFill>
              </a:rPr>
              <a:t>численное преобладание </a:t>
            </a:r>
            <a:r>
              <a:rPr lang="ru-RU" dirty="0" smtClean="0">
                <a:solidFill>
                  <a:schemeClr val="bg1"/>
                </a:solidFill>
              </a:rPr>
              <a:t>женщин; на </a:t>
            </a:r>
            <a:r>
              <a:rPr lang="ru-RU" dirty="0">
                <a:solidFill>
                  <a:schemeClr val="bg1"/>
                </a:solidFill>
              </a:rPr>
              <a:t>111 женщин приходится 100 мужчин.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Национальный состав: население </a:t>
            </a:r>
            <a:r>
              <a:rPr lang="ru-RU" dirty="0">
                <a:solidFill>
                  <a:schemeClr val="bg1"/>
                </a:solidFill>
              </a:rPr>
              <a:t>страны мононациональное, 99% составляют португальцы.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Религиозный состав: более 91%- католики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3,2%- протестанты и православные христиане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ravelife.today/upload/iblock/dc5/derevnja-monsarash.jpg"/>
          <p:cNvPicPr/>
          <p:nvPr/>
        </p:nvPicPr>
        <p:blipFill>
          <a:blip r:embed="rId2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50072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Миграция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</a:t>
            </a:r>
            <a:r>
              <a:rPr lang="ru-RU" sz="2600" dirty="0" smtClean="0">
                <a:solidFill>
                  <a:schemeClr val="bg1"/>
                </a:solidFill>
              </a:rPr>
              <a:t>Численность населения Португалии с давних пор зависела от эмиграции, которая началась в эпоху Великих географических открытий, когда португальцы стали расселяться по всем континентам. Эмиграция продолжается и теперь основная причина – слабое развитие  производительных сил страны. </a:t>
            </a:r>
          </a:p>
          <a:p>
            <a:pPr>
              <a:buNone/>
            </a:pPr>
            <a:r>
              <a:rPr lang="ru-RU" sz="2600" dirty="0" smtClean="0">
                <a:solidFill>
                  <a:schemeClr val="bg1"/>
                </a:solidFill>
              </a:rPr>
              <a:t>     Ежегодно из страны выезжает от 20 тыс. до 80 тыс. чел. Прирост населения Португалии (с учётом внешней миграции) в среднем за год всего 0,5%. В разных районах страны уровень воспроизводства населения не одинаков – на севере он выше, чем на юге.</a:t>
            </a:r>
            <a:br>
              <a:rPr lang="ru-RU" sz="2600" dirty="0" smtClean="0">
                <a:solidFill>
                  <a:schemeClr val="bg1"/>
                </a:solidFill>
              </a:rPr>
            </a:br>
            <a:endParaRPr lang="ru-RU" sz="2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ypresentation.ru/documents/ac8a8ef1c21685524e2d07921871bef7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cs10145.vk.me/u44513024/126624887/x_786e80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5858" y="0"/>
            <a:ext cx="414814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5757874" cy="1143000"/>
          </a:xfrm>
        </p:spPr>
        <p:txBody>
          <a:bodyPr/>
          <a:lstStyle/>
          <a:p>
            <a:r>
              <a:rPr lang="ru-RU" dirty="0" smtClean="0"/>
              <a:t>Интересный факт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4572032" cy="48291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До сих пор треть населения Португалии не имеет образования. Статистику делают люди старшего поколения, заставшие правление диктатора </a:t>
            </a:r>
            <a:r>
              <a:rPr lang="ru-RU" dirty="0" err="1" smtClean="0"/>
              <a:t>Салазара</a:t>
            </a:r>
            <a:r>
              <a:rPr lang="ru-RU" dirty="0" smtClean="0"/>
              <a:t>. Зато обязательно принято владение хотя бы одним музыкальным инструментом.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etaplighting.com/images/fotosLightbox/_MG_9750.jpg"/>
          <p:cNvPicPr>
            <a:picLocks noChangeAspect="1" noChangeArrowheads="1"/>
          </p:cNvPicPr>
          <p:nvPr/>
        </p:nvPicPr>
        <p:blipFill>
          <a:blip r:embed="rId2">
            <a:lum bright="-12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Хозяйство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>
            <a:normAutofit fontScale="70000" lnSpcReduction="20000"/>
          </a:bodyPr>
          <a:lstStyle/>
          <a:p>
            <a:r>
              <a:rPr lang="ru-RU" sz="5100" dirty="0" smtClean="0">
                <a:solidFill>
                  <a:schemeClr val="bg1"/>
                </a:solidFill>
              </a:rPr>
              <a:t>Промышленность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Горнодобывающая промышленность: добыча пиритов, вольфрама, урана, олова, железной руды, угля.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Чёрная и цветная металлургия;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Машиностроение (судостроение и судоремонт, автосборка, электротехническое);</a:t>
            </a:r>
          </a:p>
          <a:p>
            <a:pPr lvl="0"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Развиваются: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химическая, нефтеперерабатывающая и нефтехимическая;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цементная промышленность;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стеклянно-керамическая (производство синей облицовочной плитки) промышленность.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Наиболее важные традиционные отрасли лёгкой промышленности – текстильная (хлопчатобумажная и шерстяная), швейная.</a:t>
            </a:r>
          </a:p>
          <a:p>
            <a:pPr lvl="0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http://900igr.net/up/datai/110218/0009-012-.jpg"/>
          <p:cNvPicPr>
            <a:picLocks noChangeAspect="1" noChangeArrowheads="1"/>
          </p:cNvPicPr>
          <p:nvPr/>
        </p:nvPicPr>
        <p:blipFill>
          <a:blip r:embed="rId2">
            <a:lum bright="-10000" contrast="-6000"/>
          </a:blip>
          <a:srcRect/>
          <a:stretch>
            <a:fillRect/>
          </a:stretch>
        </p:blipFill>
        <p:spPr bwMode="auto">
          <a:xfrm>
            <a:off x="0" y="0"/>
            <a:ext cx="2758608" cy="3786190"/>
          </a:xfrm>
          <a:prstGeom prst="rect">
            <a:avLst/>
          </a:prstGeom>
          <a:noFill/>
        </p:spPr>
      </p:pic>
      <p:pic>
        <p:nvPicPr>
          <p:cNvPr id="5132" name="Picture 12" descr="http://www.smolenskklad.ru/images/news/00492_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786191"/>
            <a:ext cx="4615028" cy="3071810"/>
          </a:xfrm>
          <a:prstGeom prst="rect">
            <a:avLst/>
          </a:prstGeom>
          <a:noFill/>
        </p:spPr>
      </p:pic>
      <p:pic>
        <p:nvPicPr>
          <p:cNvPr id="5126" name="Picture 6" descr="http://img15.nnm.me/c/c/5/a/e/f3afebff270b08713632e057962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6000"/>
          </a:blip>
          <a:srcRect/>
          <a:stretch>
            <a:fillRect/>
          </a:stretch>
        </p:blipFill>
        <p:spPr bwMode="auto">
          <a:xfrm>
            <a:off x="4536284" y="3786190"/>
            <a:ext cx="4607715" cy="3071810"/>
          </a:xfrm>
          <a:prstGeom prst="rect">
            <a:avLst/>
          </a:prstGeom>
          <a:noFill/>
        </p:spPr>
      </p:pic>
      <p:pic>
        <p:nvPicPr>
          <p:cNvPr id="5122" name="Picture 2" descr="https://static4.depositphotos.com/1005352/282/i/950/depositphotos_2823929-stock-photo-olives-tree.jpg"/>
          <p:cNvPicPr>
            <a:picLocks noChangeAspect="1" noChangeArrowheads="1"/>
          </p:cNvPicPr>
          <p:nvPr/>
        </p:nvPicPr>
        <p:blipFill>
          <a:blip r:embed="rId5">
            <a:lum bright="-10000" contrast="-6000"/>
          </a:blip>
          <a:srcRect/>
          <a:stretch>
            <a:fillRect/>
          </a:stretch>
        </p:blipFill>
        <p:spPr bwMode="auto">
          <a:xfrm>
            <a:off x="2741897" y="0"/>
            <a:ext cx="6402103" cy="37861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Сельское хозяйство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441680"/>
            <a:ext cx="8286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Сельское хозяйство Португалии – наиболее отсталая отрасль экономики страны. Отсталость его проявляется в слабой механизации, недостаточном использовании удобрений, низкой производительности труда, невысокой урожайности сельскохозяйственных культур, в преобладании экстенсивных форм ведения хозяйства,  в сохранении в землевладении и землепользовании феодальных пережитков. В южных районах Португалии преобладало крупные землевладение и сравнительно крупные землепользования.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s://www.curioushalt.com/wp-content/uploads/2017/04/Animal-Husbandry.jpg"/>
          <p:cNvPicPr>
            <a:picLocks noChangeAspect="1" noChangeArrowheads="1"/>
          </p:cNvPicPr>
          <p:nvPr/>
        </p:nvPicPr>
        <p:blipFill>
          <a:blip r:embed="rId2">
            <a:lum bright="-10000" contrast="-6000"/>
          </a:blip>
          <a:srcRect/>
          <a:stretch>
            <a:fillRect/>
          </a:stretch>
        </p:blipFill>
        <p:spPr bwMode="auto">
          <a:xfrm>
            <a:off x="0" y="3197689"/>
            <a:ext cx="9144000" cy="3660312"/>
          </a:xfrm>
          <a:prstGeom prst="rect">
            <a:avLst/>
          </a:prstGeom>
          <a:noFill/>
        </p:spPr>
      </p:pic>
      <p:pic>
        <p:nvPicPr>
          <p:cNvPr id="33802" name="Picture 10" descr="http://alternativeasset.co/wp-content/uploads/2016/03/Oregon_BLM_Forestry-sm-768x508.jpg"/>
          <p:cNvPicPr>
            <a:picLocks noChangeAspect="1" noChangeArrowheads="1"/>
          </p:cNvPicPr>
          <p:nvPr/>
        </p:nvPicPr>
        <p:blipFill>
          <a:blip r:embed="rId3">
            <a:lum bright="-10000" contrast="-6000"/>
          </a:blip>
          <a:srcRect/>
          <a:stretch>
            <a:fillRect/>
          </a:stretch>
        </p:blipFill>
        <p:spPr bwMode="auto">
          <a:xfrm>
            <a:off x="4284005" y="0"/>
            <a:ext cx="4859995" cy="3214685"/>
          </a:xfrm>
          <a:prstGeom prst="rect">
            <a:avLst/>
          </a:prstGeom>
          <a:noFill/>
        </p:spPr>
      </p:pic>
      <p:pic>
        <p:nvPicPr>
          <p:cNvPr id="33800" name="Picture 8" descr="http://photolisbon.com/_wpb_photos/europe/portugal/beaches_near_lisbon/costa_vii.jpg"/>
          <p:cNvPicPr>
            <a:picLocks noChangeAspect="1" noChangeArrowheads="1"/>
          </p:cNvPicPr>
          <p:nvPr/>
        </p:nvPicPr>
        <p:blipFill>
          <a:blip r:embed="rId4">
            <a:lum bright="-10000" contrast="-6000"/>
          </a:blip>
          <a:srcRect/>
          <a:stretch>
            <a:fillRect/>
          </a:stretch>
        </p:blipFill>
        <p:spPr bwMode="auto">
          <a:xfrm>
            <a:off x="-1" y="0"/>
            <a:ext cx="4822029" cy="321468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Животноводство имеет в основном экстенсивное направление. Серьёзная проблема португальского животноводства – необеспеченность промышленными комбикормами. Крупный рогатый скот разводят преимущественно в средних и мелких крестьянских хозяйствах на севере и северо-западе страны. Развитый сектор экономики Португалии – лесное хозяйство, имеющие большое экспортное значение. Португалия даёт около половины мировой продукции дубовой пробки. С положением Португалии на Атлантическом побережье связано развитием рыбного промысла. Рыболовством занимаются не только профессиональные рыбаки, но и значительная часть земледельцев, для которых лов рыбы служит подсобным промыслом.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794" name="AutoShape 2" descr="https://www.curioushalt.com/wp-content/uploads/2017/04/Animal-Husbandr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s://www.if24.ru/wp-content/uploads/2017/02/lori-0000455570-bigww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0-tub-ru.yandex.net/i?id=a7b4764617dbe738e0aee4f927444f1a&amp;n=13"/>
          <p:cNvPicPr/>
          <p:nvPr/>
        </p:nvPicPr>
        <p:blipFill>
          <a:blip r:embed="rId2">
            <a:lum bright="-15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Сфера услуг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82153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Для сферы услуг характерен рост её доле в структуре ВВП, во многом за счет развития туризма, чему благоприятствуют географическое положение и климатические условия страны.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Из-за географического положения сильная связь с испанским рынком: железнодорожные, энергетические и банковские системы обеих пиренейских стран всё более тесно переплетаются и приходят всё в более тесное взаимодействие.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Многие европейские эксперты говорят о «</a:t>
            </a:r>
            <a:r>
              <a:rPr lang="ru-RU" dirty="0" err="1" smtClean="0">
                <a:solidFill>
                  <a:schemeClr val="bg1"/>
                </a:solidFill>
              </a:rPr>
              <a:t>зарегулированности</a:t>
            </a:r>
            <a:r>
              <a:rPr lang="ru-RU" dirty="0" smtClean="0">
                <a:solidFill>
                  <a:schemeClr val="bg1"/>
                </a:solidFill>
              </a:rPr>
              <a:t>» рынке труда в Португалии, что отпугивает не только зарубежных инвесторов, но и собственных предпринимателей.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r>
              <a:rPr lang="ru-RU" dirty="0" smtClean="0"/>
              <a:t>Визитная карточка Португалии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000108"/>
            <a:ext cx="3000364" cy="5857892"/>
          </a:xfrm>
          <a:prstGeom prst="rect">
            <a:avLst/>
          </a:prstGeom>
          <a:gradFill flip="none" rotWithShape="1">
            <a:gsLst>
              <a:gs pos="0">
                <a:srgbClr val="FF99CC">
                  <a:shade val="30000"/>
                  <a:satMod val="115000"/>
                </a:srgbClr>
              </a:gs>
              <a:gs pos="50000">
                <a:srgbClr val="FF99CC">
                  <a:shade val="67500"/>
                  <a:satMod val="115000"/>
                </a:srgbClr>
              </a:gs>
              <a:gs pos="100000">
                <a:srgbClr val="FF99CC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1000108"/>
            <a:ext cx="3214710" cy="5857892"/>
          </a:xfrm>
          <a:prstGeom prst="rect">
            <a:avLst/>
          </a:prstGeom>
          <a:gradFill flip="none" rotWithShape="1">
            <a:gsLst>
              <a:gs pos="0">
                <a:srgbClr val="66FFFF">
                  <a:shade val="30000"/>
                  <a:satMod val="115000"/>
                </a:srgbClr>
              </a:gs>
              <a:gs pos="50000">
                <a:srgbClr val="66FFFF">
                  <a:shade val="67500"/>
                  <a:satMod val="115000"/>
                </a:srgbClr>
              </a:gs>
              <a:gs pos="100000">
                <a:srgbClr val="66FF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215074" y="1000108"/>
            <a:ext cx="2928926" cy="5857892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4F81BD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87878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87878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" name="Рисунок 17" descr="http://travelife.today/upload/iblock/55a/statuja-iisusa-hrista-v-lissabon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928802"/>
            <a:ext cx="26432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500826" y="4357694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Кришту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Рей</a:t>
            </a:r>
            <a:endParaRPr kumimoji="0" lang="ru-RU" sz="2800" b="1" i="1" u="none" strike="noStrike" cap="none" normalizeH="0" baseline="0" dirty="0" smtClean="0">
              <a:ln>
                <a:noFill/>
              </a:ln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87878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87878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00034" y="4357694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Столица Лиссабон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limonos.ru/uploads/posts/2016-11/14798322693789df7cffa6c5aba62364a40e1867d0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2667852" cy="200026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71868" y="4286256"/>
            <a:ext cx="2000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Фернан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Магеллан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 descr="Портрет Фернана Магеллана из галереи Уффици (Флоренция) неизвестного автора, XVII ве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643050"/>
            <a:ext cx="2214578" cy="244681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ic6.depositphotos.com/1064545/658/i/450/dep_6585090-Businessman-pulling-a-red-trolley-suitcase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2571750"/>
            <a:ext cx="4286250" cy="4286250"/>
          </a:xfrm>
          <a:prstGeom prst="rect">
            <a:avLst/>
          </a:prstGeom>
          <a:noFill/>
        </p:spPr>
      </p:pic>
      <p:pic>
        <p:nvPicPr>
          <p:cNvPr id="3074" name="Picture 2" descr="http://www.ipukr.com/wp-content/uploads/2014/12/1325670450_3d-manikins-22-11-696x1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285860"/>
            <a:ext cx="3571868" cy="52551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000924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Проблемы страны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6786610" cy="6215082"/>
          </a:xfrm>
        </p:spPr>
        <p:txBody>
          <a:bodyPr>
            <a:noAutofit/>
          </a:bodyPr>
          <a:lstStyle/>
          <a:p>
            <a:pPr fontAlgn="base"/>
            <a:r>
              <a:rPr lang="ru-RU" sz="1600" dirty="0" smtClean="0"/>
              <a:t>Если «классическими» российскими проблемами являются, как известно, «</a:t>
            </a:r>
            <a:r>
              <a:rPr lang="ru-RU" sz="1600" dirty="0" err="1" smtClean="0"/>
              <a:t>дураки</a:t>
            </a:r>
            <a:r>
              <a:rPr lang="ru-RU" sz="1600" dirty="0" smtClean="0"/>
              <a:t> и плохие дороги», то в сегодняшней Португалии это эмиграция и снижение рождаемости.</a:t>
            </a:r>
          </a:p>
          <a:p>
            <a:pPr fontAlgn="base"/>
            <a:r>
              <a:rPr lang="ru-RU" sz="1600" dirty="0" smtClean="0"/>
              <a:t>Португалия потеряла за 2013 год почти 60 тысяч жителей. Как сообщает INE, в основном это произошло за счет совместного влияния двух факторов: сокращение рождаемости и увеличение числа португальцев, которые предпочли эмиграцию.</a:t>
            </a:r>
          </a:p>
          <a:p>
            <a:pPr fontAlgn="base"/>
            <a:r>
              <a:rPr lang="ru-RU" sz="1600" dirty="0" smtClean="0"/>
              <a:t>В 2013 году численность постоянного населения Португалии оценивалась в 10 </a:t>
            </a:r>
            <a:r>
              <a:rPr lang="ru-RU" sz="1600" dirty="0" err="1" smtClean="0"/>
              <a:t>млн</a:t>
            </a:r>
            <a:r>
              <a:rPr lang="ru-RU" sz="1600" dirty="0" smtClean="0"/>
              <a:t> 427 тыс. 301 человек (4 </a:t>
            </a:r>
            <a:r>
              <a:rPr lang="ru-RU" sz="1600" dirty="0" err="1" smtClean="0"/>
              <a:t>млн</a:t>
            </a:r>
            <a:r>
              <a:rPr lang="ru-RU" sz="1600" dirty="0" smtClean="0"/>
              <a:t> 958 тыс. 20 мужчин и 5 </a:t>
            </a:r>
            <a:r>
              <a:rPr lang="ru-RU" sz="1600" dirty="0" err="1" smtClean="0"/>
              <a:t>млн</a:t>
            </a:r>
            <a:r>
              <a:rPr lang="ru-RU" sz="1600" dirty="0" smtClean="0"/>
              <a:t> 469 тыс. 281 женщина), что представляет собой сокращение на 59 тыс. 988 жителей по сравнению с предыдущим годом.</a:t>
            </a:r>
          </a:p>
          <a:p>
            <a:pPr fontAlgn="base"/>
            <a:r>
              <a:rPr lang="ru-RU" sz="1600" dirty="0" smtClean="0"/>
              <a:t>Каждый день родину покидают более трехсот португальцев</a:t>
            </a:r>
          </a:p>
          <a:p>
            <a:pPr fontAlgn="base"/>
            <a:r>
              <a:rPr lang="ru-RU" sz="1600" dirty="0" smtClean="0"/>
              <a:t>По данным INE, в 2013 году Португалию покинули около 128 тысяч граждан страны. В пересчете на дни получается, что ежедневно эмигрирует 341 человек.</a:t>
            </a:r>
          </a:p>
          <a:p>
            <a:r>
              <a:rPr lang="ru-RU" sz="1600" dirty="0" smtClean="0"/>
              <a:t>Что касается медицинского обслуживания, то здесь страна далека от идеала. Медицина в Португалии страховая, по страховке можно бесплатно получать консультации специалистов и лекарства. Однако врачей не хватает, особенно в небольших городах. Поэтому иногда ждать консультации </a:t>
            </a:r>
            <a:r>
              <a:rPr lang="ru-RU" sz="1600" dirty="0" err="1" smtClean="0"/>
              <a:t>узкопрофильного</a:t>
            </a:r>
            <a:r>
              <a:rPr lang="ru-RU" sz="1600" dirty="0" smtClean="0"/>
              <a:t> специалиста можно очень долгое время. Зато всегда можно обратиться в частную клинику и, заплатив 50-70 евро, получить необходимую консультацию быстро и качественно.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brainworldmagazine.com/wp-content/uploads/2012/07/shutterstock_53725783-716x1024.jpg"/>
          <p:cNvPicPr>
            <a:picLocks noChangeAspect="1" noChangeArrowheads="1"/>
          </p:cNvPicPr>
          <p:nvPr/>
        </p:nvPicPr>
        <p:blipFill>
          <a:blip r:embed="rId2">
            <a:lum bright="17000" contrast="-9000"/>
          </a:blip>
          <a:srcRect/>
          <a:stretch>
            <a:fillRect/>
          </a:stretch>
        </p:blipFill>
        <p:spPr bwMode="auto">
          <a:xfrm>
            <a:off x="0" y="0"/>
            <a:ext cx="479524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Перспективы страны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55000" lnSpcReduction="20000"/>
          </a:bodyPr>
          <a:lstStyle/>
          <a:p>
            <a:pPr fontAlgn="base"/>
            <a:r>
              <a:rPr lang="ru-RU" dirty="0" smtClean="0"/>
              <a:t>Туризм занимает очень важное место в экономике Португалии. Самый большой экономический рост ощутим в сфере туризма - около 1000 % за последние 20 лет. Страна занимает пятое место в Европе по количеству приезжающих туристов. Португалия привлекает отдыхающих экологически чистыми пляжами и мягким климатом, хорошей кухней, отличными винами и уникальными памятниками архитектуры. Самые известные курорты находятся в </a:t>
            </a:r>
            <a:r>
              <a:rPr lang="ru-RU" dirty="0" err="1" smtClean="0"/>
              <a:t>Алгарве</a:t>
            </a:r>
            <a:r>
              <a:rPr lang="ru-RU" dirty="0" smtClean="0"/>
              <a:t> и на острове Мадейра. Очень хорошо развит внутренний туризм.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Португалия сегодня - одна из популярнейших курортных стран Европы. Здесь отдыхают многие европейцы (англичане, французы и испанцы), начиная со студентов и заканчивая президентами преуспевающих финансовых компаний и даже стран.</a:t>
            </a:r>
          </a:p>
          <a:p>
            <a:pPr fontAlgn="base">
              <a:buNone/>
            </a:pPr>
            <a:r>
              <a:rPr lang="ru-RU" dirty="0" smtClean="0"/>
              <a:t> </a:t>
            </a:r>
          </a:p>
          <a:p>
            <a:pPr fontAlgn="base"/>
            <a:r>
              <a:rPr lang="ru-RU" dirty="0" smtClean="0"/>
              <a:t>Португалия -- одна из старейших стран Европы с богатой историей. Границы Португалии остаются неизменными, начиная с XIII века. Португалия является полноправным членом ЕЭС. Страну ежегодно посещает около 13 млн. человек в течение всего года. Такое количество туристов обеспечивается большими государственными вложениями в туристический бизнес.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anparty.ru/fanclubs/interesting-facts/gallery/1003776_interesting_facts_pic.jpg"/>
          <p:cNvPicPr>
            <a:picLocks noChangeAspect="1" noChangeArrowheads="1"/>
          </p:cNvPicPr>
          <p:nvPr/>
        </p:nvPicPr>
        <p:blipFill>
          <a:blip r:embed="rId2"/>
          <a:srcRect b="5857"/>
          <a:stretch>
            <a:fillRect/>
          </a:stretch>
        </p:blipFill>
        <p:spPr bwMode="auto">
          <a:xfrm flipH="1">
            <a:off x="5929322" y="1817157"/>
            <a:ext cx="3214678" cy="5040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используемых ресурсов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hlinkClick r:id="rId3"/>
              </a:rPr>
              <a:t>http://www.travelshunters.ru/study-26-1.html</a:t>
            </a:r>
            <a:endParaRPr lang="ru-RU" sz="1800" dirty="0" smtClean="0"/>
          </a:p>
          <a:p>
            <a:r>
              <a:rPr lang="ru-RU" sz="1800" dirty="0" smtClean="0">
                <a:hlinkClick r:id="rId4"/>
              </a:rPr>
              <a:t>http://studbooks.net/1807123/geografiya/kratkaya_harakteristika_portugalii</a:t>
            </a:r>
            <a:endParaRPr lang="ru-RU" sz="1800" dirty="0" smtClean="0"/>
          </a:p>
          <a:p>
            <a:r>
              <a:rPr lang="ru-RU" sz="1800" dirty="0" smtClean="0">
                <a:hlinkClick r:id="rId5"/>
              </a:rPr>
              <a:t>https://www.ronl.ru/doklady/geografiya/74070/</a:t>
            </a:r>
            <a:endParaRPr lang="ru-RU" sz="1800" dirty="0" smtClean="0"/>
          </a:p>
          <a:p>
            <a:r>
              <a:rPr lang="ru-RU" sz="1800" dirty="0" smtClean="0">
                <a:hlinkClick r:id="rId6"/>
              </a:rPr>
              <a:t>http://travelife.today/countries/португалия/</a:t>
            </a:r>
            <a:endParaRPr lang="ru-RU" sz="1800" dirty="0" smtClean="0"/>
          </a:p>
          <a:p>
            <a:r>
              <a:rPr lang="ru-RU" sz="1800" dirty="0" smtClean="0">
                <a:hlinkClick r:id="rId7"/>
              </a:rPr>
              <a:t>https://top10.travel/dostoprimechatelnosti-portugalii/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hlinkClick r:id="rId8"/>
              </a:rPr>
              <a:t>https://www.votpusk.ru/country/dostoprim_s.asp?CN=PT&amp;CT=X&amp;Q</a:t>
            </a:r>
            <a:r>
              <a:rPr lang="ru-RU" sz="1800" dirty="0" smtClean="0"/>
              <a:t>=</a:t>
            </a:r>
          </a:p>
          <a:p>
            <a:pPr fontAlgn="base"/>
            <a:r>
              <a:rPr lang="ru-RU" sz="1800" u="sng" dirty="0" smtClean="0">
                <a:hlinkClick r:id="rId9"/>
              </a:rPr>
              <a:t>http://www.gecont.ru/articles/econ/portugal.htm</a:t>
            </a:r>
            <a:endParaRPr lang="ru-RU" sz="1800" dirty="0" smtClean="0"/>
          </a:p>
          <a:p>
            <a:pPr fontAlgn="base"/>
            <a:r>
              <a:rPr lang="ru-RU" sz="1800" u="sng" dirty="0" smtClean="0">
                <a:hlinkClick r:id="rId10"/>
              </a:rPr>
              <a:t>http://lifxil.ru/portugaliya/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ишту Р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96908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Кришту</a:t>
            </a:r>
            <a:r>
              <a:rPr lang="ru-RU" dirty="0" smtClean="0">
                <a:solidFill>
                  <a:schemeClr val="bg1"/>
                </a:solidFill>
              </a:rPr>
              <a:t> Рей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760641"/>
            <a:ext cx="8229600" cy="4097359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Двадцати восьми метровая статуя Иисуса Христа, возвышающаяся над городом </a:t>
            </a:r>
            <a:r>
              <a:rPr lang="ru-RU" sz="2800" dirty="0" err="1">
                <a:solidFill>
                  <a:schemeClr val="bg1"/>
                </a:solidFill>
              </a:rPr>
              <a:t>Алмада</a:t>
            </a:r>
            <a:r>
              <a:rPr lang="ru-RU" sz="2800" dirty="0">
                <a:solidFill>
                  <a:schemeClr val="bg1"/>
                </a:solidFill>
              </a:rPr>
              <a:t>, на постаменте высотой в семьдесят пять метров, была построена на народные, преимущественно женские, пожертвования в середине XX века. </a:t>
            </a:r>
            <a:r>
              <a:rPr lang="ru-RU" sz="2800" dirty="0" err="1">
                <a:solidFill>
                  <a:schemeClr val="bg1"/>
                </a:solidFill>
              </a:rPr>
              <a:t>Кришту</a:t>
            </a:r>
            <a:r>
              <a:rPr lang="ru-RU" sz="2800" dirty="0">
                <a:solidFill>
                  <a:schemeClr val="bg1"/>
                </a:solidFill>
              </a:rPr>
              <a:t> Рей – просьба к Господу о спасении Португалии от Второй Мировой войны. Удачная просьба, поскольку страна в ней в итоге не участвовала.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aspartu-tours.ru/files/a35e476430a84803626295f61ce73df0.jpg"/>
          <p:cNvPicPr>
            <a:picLocks noChangeAspect="1" noChangeArrowheads="1"/>
          </p:cNvPicPr>
          <p:nvPr/>
        </p:nvPicPr>
        <p:blipFill>
          <a:blip r:embed="rId2">
            <a:lum bright="-16000" contrast="-21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Лиссабон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4353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Лиссабон является не только столицей Португалии, но и самым большим ее городом, расположенным на атлантическом побережье в долине реки </a:t>
            </a:r>
            <a:r>
              <a:rPr lang="ru-RU" b="1" dirty="0" err="1" smtClean="0">
                <a:solidFill>
                  <a:schemeClr val="bg1"/>
                </a:solidFill>
              </a:rPr>
              <a:t>Тежу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Исторический центр Лиссабона покоится на семи холмах. Живописные холмы в устье реки очаровали первых поселенце и торговцев. Прошло много веков, но город не потерял своего великолепия и очарования. К удивительным природным красотам добавилось многоликость культур, приветливая городская атмосфера и удивительный архитектурный симбиоз стилей различных столетий.</a:t>
            </a:r>
          </a:p>
          <a:p>
            <a:endParaRPr lang="ru-RU" dirty="0"/>
          </a:p>
        </p:txBody>
      </p:sp>
      <p:pic>
        <p:nvPicPr>
          <p:cNvPr id="13316" name="Picture 4" descr="Фото: город Лиссабон в стиле модерн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64362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https://www.memotest.ru/ImageUpload/921de9f5-0696-4aa7-b84f-f458c69f5dce/Ferdinand-Magella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s://www.memotest.ru/ImageUpload/921de9f5-0696-4aa7-b84f-f458c69f5dce/Ferdinand-Magell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99" y="0"/>
            <a:ext cx="6477001" cy="3714752"/>
          </a:xfrm>
          <a:prstGeom prst="rect">
            <a:avLst/>
          </a:prstGeom>
          <a:noFill/>
        </p:spPr>
      </p:pic>
      <p:sp>
        <p:nvSpPr>
          <p:cNvPr id="12294" name="AutoShape 6" descr="https://regnum.ru/uploads/pictures/news/2017/10/20/regnum_picture_1508518784260448_norma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https://regnum.ru/uploads/pictures/news/2017/10/20/regnum_picture_1508518784260448_norm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0947" y="3714752"/>
            <a:ext cx="5213053" cy="314324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714612" y="142852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</a:rPr>
              <a:t>Фернан</a:t>
            </a:r>
            <a:r>
              <a:rPr lang="ru-RU" sz="2800" b="1" dirty="0" smtClean="0">
                <a:solidFill>
                  <a:schemeClr val="bg1"/>
                </a:solidFill>
              </a:rPr>
              <a:t> Магеллан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4143380"/>
            <a:ext cx="3571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Открыл пролив, позже названный его именем, став первым европейцем, проследовавшим по морю из Атлантического океана в Тихий.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214290"/>
            <a:ext cx="250029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Фернан</a:t>
            </a:r>
            <a:r>
              <a:rPr lang="ru-RU" dirty="0" smtClean="0"/>
              <a:t> Магеллан вошёл в историю как первый человек на Земле, совершивший кругосветное путешествие, то есть обогнувший земной шар.  Он родился в 1480 году в Португалии, служил пажом при королевском дворе,  а затем поступил в военно-морской флот. В 1505 году служил в Восточной Африке, участвовал в войне с Индией. Но Ф. Магеллан мечтал совсем о другом – он, как и Колумб, хотел найти короткий путь в Индию.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46158"/>
          </a:xfrm>
        </p:spPr>
        <p:txBody>
          <a:bodyPr/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071544"/>
          <a:ext cx="8715436" cy="5572165"/>
        </p:xfrm>
        <a:graphic>
          <a:graphicData uri="http://schemas.openxmlformats.org/drawingml/2006/table">
            <a:tbl>
              <a:tblPr/>
              <a:tblGrid>
                <a:gridCol w="4357718"/>
                <a:gridCol w="4357718"/>
              </a:tblGrid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Континент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Европа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Форма правления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Парламентская республика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Площадь, км 2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301 338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Население, чел.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10 707 924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</a:tr>
              <a:tr h="513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Рост численности населения, в год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0,28%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Средняя продолжительность жизни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Плотность населения, чел./км2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114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Официальный язык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Португальский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Валюта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евро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</a:tr>
              <a:tr h="468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Столица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Лиссабон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Зона в </a:t>
                      </a:r>
                      <a:r>
                        <a:rPr lang="ru-RU" sz="1600" dirty="0" err="1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Internet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r>
                        <a:rPr lang="ru-RU" sz="1600" dirty="0" err="1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pt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CFD"/>
                    </a:solidFill>
                  </a:tcPr>
                </a:tc>
              </a:tr>
              <a:tr h="459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Часовые пояса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2F2F2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+0, летом +1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9375" marR="0" marT="31750" marB="3175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5FC"/>
                    </a:solidFill>
                  </a:tcPr>
                </a:tc>
              </a:tr>
            </a:tbl>
          </a:graphicData>
        </a:graphic>
      </p:graphicFrame>
      <p:pic>
        <p:nvPicPr>
          <p:cNvPr id="18436" name="Picture 4" descr="http://worldzarabotok.ru/wp-content/uploads/2016/05/8cf0ce31c294b073d018bc52d3b9dea611113294_orig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656651"/>
            <a:ext cx="1857388" cy="220134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2928958" cy="42148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Северную часть Португалии занимают горы, а южную-  равнины и низменности. Самая высокая вершина- гора </a:t>
            </a:r>
            <a:r>
              <a:rPr lang="ru-RU" sz="2400" dirty="0" err="1" smtClean="0"/>
              <a:t>Эштрела</a:t>
            </a:r>
            <a:r>
              <a:rPr lang="ru-RU" sz="2400" dirty="0" smtClean="0"/>
              <a:t>, чья высота достигает 1 993 метров.</a:t>
            </a:r>
            <a:endParaRPr lang="ru-RU" sz="2400" dirty="0"/>
          </a:p>
        </p:txBody>
      </p:sp>
      <p:pic>
        <p:nvPicPr>
          <p:cNvPr id="4" name="Рисунок 3" descr="http://zhenskoe-mnenie.ru/images/map_portugalia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0"/>
            <a:ext cx="59293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yaroslawiya.ru/foto7.png?i=1479&amp;k=avejru-portugaliya-dostoprimechatelnosti"/>
          <p:cNvPicPr>
            <a:picLocks noChangeAspect="1" noChangeArrowheads="1"/>
          </p:cNvPicPr>
          <p:nvPr/>
        </p:nvPicPr>
        <p:blipFill>
          <a:blip r:embed="rId2">
            <a:lum bright="-10000" contrast="-4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r>
              <a:rPr lang="ru-RU" sz="3600" dirty="0" err="1" smtClean="0">
                <a:solidFill>
                  <a:schemeClr val="bg1"/>
                </a:solidFill>
              </a:rPr>
              <a:t>Политико</a:t>
            </a:r>
            <a:r>
              <a:rPr lang="ru-RU" sz="3600" dirty="0" smtClean="0">
                <a:solidFill>
                  <a:schemeClr val="bg1"/>
                </a:solidFill>
              </a:rPr>
              <a:t>- и экономико-географическое положение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314327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Португалия граничит только с Испанией. Важные стратегические позиции Португалии на крайнем юго-западе Европы,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выдвинутость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её островов далеко в Атлантику активно используются более сильными партнёрами Португалии по блоку НАТО. В частности, на Азорских островах находятся военные базы США.  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Выгодное положение Португалии на перекрёстке важнейших морских путей, соединяющих Европейские порты с портами других континентов в первую очередь Африки, а также Южной и Северной Америки.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tokarchyk.files.wordpress.com/2015/09/porto-at-sunset-2560x1600-2304x17281.jpg?w=1200&amp;h=900"/>
          <p:cNvPicPr>
            <a:picLocks noChangeAspect="1" noChangeArrowheads="1"/>
          </p:cNvPicPr>
          <p:nvPr/>
        </p:nvPicPr>
        <p:blipFill>
          <a:blip r:embed="rId2">
            <a:lum contrast="-17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Транспортно- географическое положение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Транспортная сеть Португалии развита недостаточно. Две железнодорожные магистрали – Лиссабон – Мадрид и Лиссабон – Саламанка и 2 шоссе в тех же направлениях связывают страну через Испанию с остальной Европой. Длинна железных дорог – около 4 тыс. км;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Для Португалии, открытой к океану, жизненно важное значение имеет морской транспорт. Тоннаж морского груза постоянно возрастает.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Внутренневодный транспорт невелик, речные пути (около 800 км.) в сухое время года несудоходны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Авиасообщения обеспечивает связь Португалии со многими странами мира. Авиатранспорт находится в руках национальной авиакомпании Португалии (ТАП)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1087</Words>
  <Application>Microsoft Office PowerPoint</Application>
  <PresentationFormat>Экран (4:3)</PresentationFormat>
  <Paragraphs>102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Португалия</vt:lpstr>
      <vt:lpstr>Визитная карточка Португалии</vt:lpstr>
      <vt:lpstr>Кришту Рей </vt:lpstr>
      <vt:lpstr>Лиссабон</vt:lpstr>
      <vt:lpstr>Презентация PowerPoint</vt:lpstr>
      <vt:lpstr>Географическое положение</vt:lpstr>
      <vt:lpstr>Презентация PowerPoint</vt:lpstr>
      <vt:lpstr>Политико- и экономико-географическое положение</vt:lpstr>
      <vt:lpstr>Транспортно- географическое положение</vt:lpstr>
      <vt:lpstr>Природные ресурсы</vt:lpstr>
      <vt:lpstr>Презентация PowerPoint</vt:lpstr>
      <vt:lpstr>Население</vt:lpstr>
      <vt:lpstr>Презентация PowerPoint</vt:lpstr>
      <vt:lpstr>Презентация PowerPoint</vt:lpstr>
      <vt:lpstr>Интересный факт</vt:lpstr>
      <vt:lpstr>Хозяйство</vt:lpstr>
      <vt:lpstr>Сельское хозяйство</vt:lpstr>
      <vt:lpstr>Презентация PowerPoint</vt:lpstr>
      <vt:lpstr>Сфера услуг</vt:lpstr>
      <vt:lpstr>Проблемы страны</vt:lpstr>
      <vt:lpstr>Перспективы страны</vt:lpstr>
      <vt:lpstr>Список используемых ресурсов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Португалия</dc:title>
  <dc:creator>Виктор</dc:creator>
  <cp:lastModifiedBy>Елена</cp:lastModifiedBy>
  <cp:revision>67</cp:revision>
  <dcterms:created xsi:type="dcterms:W3CDTF">2017-11-04T14:16:26Z</dcterms:created>
  <dcterms:modified xsi:type="dcterms:W3CDTF">2017-11-30T15:28:39Z</dcterms:modified>
</cp:coreProperties>
</file>