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210" y="-6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93387-76B2-40C8-A1AA-C90C8372B57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42E8-0130-4A41-B9CE-340D23C79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563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93387-76B2-40C8-A1AA-C90C8372B57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42E8-0130-4A41-B9CE-340D23C79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992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93387-76B2-40C8-A1AA-C90C8372B57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42E8-0130-4A41-B9CE-340D23C79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164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93387-76B2-40C8-A1AA-C90C8372B57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42E8-0130-4A41-B9CE-340D23C79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399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93387-76B2-40C8-A1AA-C90C8372B57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42E8-0130-4A41-B9CE-340D23C79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093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93387-76B2-40C8-A1AA-C90C8372B57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42E8-0130-4A41-B9CE-340D23C79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590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93387-76B2-40C8-A1AA-C90C8372B57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42E8-0130-4A41-B9CE-340D23C79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522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93387-76B2-40C8-A1AA-C90C8372B57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42E8-0130-4A41-B9CE-340D23C79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216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93387-76B2-40C8-A1AA-C90C8372B57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42E8-0130-4A41-B9CE-340D23C79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111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93387-76B2-40C8-A1AA-C90C8372B57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42E8-0130-4A41-B9CE-340D23C79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088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93387-76B2-40C8-A1AA-C90C8372B57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242E8-0130-4A41-B9CE-340D23C79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668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093387-76B2-40C8-A1AA-C90C8372B57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8242E8-0130-4A41-B9CE-340D23C79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731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9565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4705" y="304800"/>
            <a:ext cx="9144000" cy="2387600"/>
          </a:xfrm>
        </p:spPr>
        <p:txBody>
          <a:bodyPr>
            <a:normAutofit/>
          </a:bodyPr>
          <a:lstStyle/>
          <a:p>
            <a:pPr algn="l"/>
            <a:r>
              <a:rPr lang="ru-RU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Нефть                        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Нефтепродукты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2940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463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Термический крекинг 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72" y="2448948"/>
            <a:ext cx="2577367" cy="333075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9747" y="5995682"/>
            <a:ext cx="40652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Реактор для жидкофазного термического крекинга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25800" y="1325563"/>
            <a:ext cx="87503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Крекинг – это термическое разложение нефтепродуктов, приводящее к образованию углеводородов с меньшим числом атомов в молекуле. При крекинге сырьем являются высококипящие фракции.</a:t>
            </a:r>
          </a:p>
        </p:txBody>
      </p:sp>
    </p:spTree>
    <p:extLst>
      <p:ext uri="{BB962C8B-B14F-4D97-AF65-F5344CB8AC3E}">
        <p14:creationId xmlns:p14="http://schemas.microsoft.com/office/powerpoint/2010/main" val="3602967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3776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440" y="0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Каталитический крекинг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4640" y="1664557"/>
            <a:ext cx="11074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В результате образуются разветвленные и ароматические углеводороды, что позволяет повысить качество топлива. Каталитический крекинг – крекинг углеводородов под действием катализатора (в его роли выступают алюмосиликаты – смесь Al2O3 и SiO2) с целью повысить октановое число.</a:t>
            </a:r>
          </a:p>
        </p:txBody>
      </p:sp>
    </p:spTree>
    <p:extLst>
      <p:ext uri="{BB962C8B-B14F-4D97-AF65-F5344CB8AC3E}">
        <p14:creationId xmlns:p14="http://schemas.microsoft.com/office/powerpoint/2010/main" val="3642756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0420" y="0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Гидрокрекинг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8000" y="1659285"/>
            <a:ext cx="10566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Open Sans" panose="020B0606030504020204" pitchFamily="34" charset="0"/>
              </a:rPr>
              <a:t>Гидрокрекинг – это процесс превращения парообразной нефти в бензин и реактивное топливо под действием водорода при высоком давлении, повышенной температуре и наличии катализатора (на основе вольфрама, никеля или платины). «Гидроочистка» - гидрирование дистиллятов при невысоких требованиях к выходам продукции, главным образом для удаления серы из сырья.</a:t>
            </a:r>
            <a:endParaRPr lang="ru-RU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46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9940" y="0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Полимеризация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5440" y="1832292"/>
            <a:ext cx="9042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Open Sans" panose="020B0606030504020204" pitchFamily="34" charset="0"/>
              </a:rPr>
              <a:t> 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</a:rPr>
              <a:t>Полимеризация этилена (или пропилена) и бутилена дает жидкий продукт, который кипит в тех же пределах, что и бензин, и имеет октановое число от 80 до 82:</a:t>
            </a:r>
            <a:endParaRPr lang="ru-RU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41804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88446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54000" y="179338"/>
            <a:ext cx="114427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Open Sans" panose="020B0606030504020204" pitchFamily="34" charset="0"/>
              </a:rPr>
              <a:t>Основная масса нефти (больше 85%) расходуется в виде топлива и только около 15% идет на химическую переработку. Поэтому в </a:t>
            </a:r>
            <a:r>
              <a:rPr lang="en-US" sz="2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Open Sans" panose="020B0606030504020204" pitchFamily="34" charset="0"/>
              </a:rPr>
              <a:t>XXI</a:t>
            </a:r>
            <a: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Open Sans" panose="020B0606030504020204" pitchFamily="34" charset="0"/>
              </a:rPr>
              <a:t> </a:t>
            </a:r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Open Sans" panose="020B0606030504020204" pitchFamily="34" charset="0"/>
              </a:rPr>
              <a:t>веке перед химиками стоит задача расширить применение нефти как источника химического сырья, а не топлива. Замена там, где это возможно, горючего из нефти на газ и уголь – один из способов разумного использования драгоценной жидкости.</a:t>
            </a:r>
            <a:endParaRPr lang="ru-RU" sz="2400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523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-945"/>
            <a:ext cx="12192000" cy="6858945"/>
          </a:xfrm>
        </p:spPr>
      </p:pic>
      <p:sp>
        <p:nvSpPr>
          <p:cNvPr id="5" name="Прямоугольник 4"/>
          <p:cNvSpPr/>
          <p:nvPr/>
        </p:nvSpPr>
        <p:spPr>
          <a:xfrm>
            <a:off x="1414941" y="258465"/>
            <a:ext cx="93621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Open Sans" panose="020B0606030504020204" pitchFamily="34" charset="0"/>
              </a:rPr>
              <a:t>Фракции попутного нефтяного </a:t>
            </a:r>
            <a:r>
              <a:rPr lang="ru-RU" sz="44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Open Sans" panose="020B0606030504020204" pitchFamily="34" charset="0"/>
              </a:rPr>
              <a:t>газа</a:t>
            </a:r>
            <a:endParaRPr lang="ru-RU" u="sng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4780" y="1868716"/>
            <a:ext cx="6096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</a:rPr>
              <a:t>1.Сухой 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</a:rPr>
              <a:t>газ - метан, этан (применяют как топливо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</a:rPr>
              <a:t>);</a:t>
            </a:r>
          </a:p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</a:rPr>
              <a:t> 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</a:rPr>
              <a:t>2. Пропан-бутановая смесь (применяют как топливо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</a:rPr>
              <a:t>);</a:t>
            </a:r>
          </a:p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</a:rPr>
              <a:t> 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</a:rPr>
              <a:t>3. Газовый бензин - пентан и выше  (применяют как добавка к бензину).  </a:t>
            </a:r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Open Sans" panose="020B0606030504020204" pitchFamily="34" charset="0"/>
              </a:rPr>
              <a:t>  </a:t>
            </a:r>
            <a:endParaRPr lang="ru-RU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678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168400" y="941755"/>
            <a:ext cx="6096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b="1" i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</a:rPr>
              <a:t>Охрана окружающей среды. Последствия загрязнения нефтью.</a:t>
            </a:r>
            <a:endParaRPr lang="ru-RU" sz="4400" b="1" i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1501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12192000" cy="6938486"/>
          </a:xfrm>
        </p:spPr>
      </p:pic>
    </p:spTree>
    <p:extLst>
      <p:ext uri="{BB962C8B-B14F-4D97-AF65-F5344CB8AC3E}">
        <p14:creationId xmlns:p14="http://schemas.microsoft.com/office/powerpoint/2010/main" val="1109777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363939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36"/>
            <a:ext cx="12192000" cy="6849463"/>
          </a:xfrm>
        </p:spPr>
      </p:pic>
      <p:sp>
        <p:nvSpPr>
          <p:cNvPr id="6" name="TextBox 5"/>
          <p:cNvSpPr txBox="1"/>
          <p:nvPr/>
        </p:nvSpPr>
        <p:spPr>
          <a:xfrm>
            <a:off x="1009291" y="793630"/>
            <a:ext cx="105239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Нефть- </a:t>
            </a:r>
            <a:r>
              <a:rPr lang="ru-RU" sz="2800" b="1" i="1" dirty="0" smtClean="0">
                <a:solidFill>
                  <a:schemeClr val="bg1"/>
                </a:solidFill>
              </a:rPr>
              <a:t>горючая маслянистая жидкость красно – коричневого цвета, иногда почти черного цвета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25159"/>
            <a:ext cx="4499394" cy="29995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20174" y="6264380"/>
            <a:ext cx="1733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Нефть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17389" y="2199736"/>
            <a:ext cx="624552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u="sng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Нефть</a:t>
            </a:r>
            <a:r>
              <a:rPr lang="ru-RU" sz="3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-</a:t>
            </a:r>
            <a:r>
              <a:rPr lang="en-US" sz="3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природная смесь углеводородов, в основном </a:t>
            </a:r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алканов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линейного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разветвлённого строения,  содержащих в молекулах от 5 и более атомов углерода.</a:t>
            </a:r>
            <a:endParaRPr lang="ru-RU" sz="3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1068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97544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46307"/>
          </a:xfrm>
        </p:spPr>
      </p:pic>
      <p:sp>
        <p:nvSpPr>
          <p:cNvPr id="5" name="TextBox 4"/>
          <p:cNvSpPr txBox="1"/>
          <p:nvPr/>
        </p:nvSpPr>
        <p:spPr>
          <a:xfrm>
            <a:off x="309320" y="880414"/>
            <a:ext cx="11573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n>
                  <a:solidFill>
                    <a:schemeClr val="tx1"/>
                  </a:solidFill>
                </a:ln>
              </a:rPr>
              <a:t> </a:t>
            </a:r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Нефть – важнейшее полезное ископаемое, настоящая кладовая природы.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42935" y="172528"/>
            <a:ext cx="1560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Нефть</a:t>
            </a:r>
            <a:endParaRPr lang="ru-RU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17585" y="1777042"/>
            <a:ext cx="1046384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Сырая нефть </a:t>
            </a:r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– природная легко воспламеняющаяся жидкость, которая находится в глубоких осадочных отложениях и хорошо известна благодаря ее использованию в качестве топлива и сырья для химического производства.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253" y="3579703"/>
            <a:ext cx="2743200" cy="183794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686801" y="5608757"/>
            <a:ext cx="2622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Сырая нефть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288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Происхождения нефти</a:t>
            </a:r>
            <a:endParaRPr lang="ru-RU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2038" y="1690688"/>
            <a:ext cx="979960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Нефть </a:t>
            </a: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постепенно образовывалась из останков низших животных и растений в толще различных по возрасту осадочных пород. Накопление органического материала для будущей нефти происходило в прибрежной полосе, в зоне борьбы между сушей и морем. Д. И. Менделеев выдвигал теорию неорганического происхождения – образование нефти на основе карбидов металлов. Al4C3 + 6H2O  3CH4 + 4Al(OH)3 Однако в дальнейшем эта теория не получила признания среди химиков. Происхождение нефти</a:t>
            </a:r>
          </a:p>
        </p:txBody>
      </p:sp>
    </p:spTree>
    <p:extLst>
      <p:ext uri="{BB962C8B-B14F-4D97-AF65-F5344CB8AC3E}">
        <p14:creationId xmlns:p14="http://schemas.microsoft.com/office/powerpoint/2010/main" val="2509589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3825"/>
            <a:ext cx="10515600" cy="1325563"/>
          </a:xfrm>
        </p:spPr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  Физические свойства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1896" y="1613118"/>
            <a:ext cx="102719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-</a:t>
            </a:r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Имеет специфический запах.</a:t>
            </a:r>
          </a:p>
          <a:p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-Легко воспламеняется.</a:t>
            </a:r>
          </a:p>
          <a:p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-Растворима в органических растворителях</a:t>
            </a:r>
          </a:p>
          <a:p>
            <a:r>
              <a:rPr lang="ru-RU" sz="28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-Не растворима в воде</a:t>
            </a:r>
          </a:p>
        </p:txBody>
      </p:sp>
    </p:spTree>
    <p:extLst>
      <p:ext uri="{BB962C8B-B14F-4D97-AF65-F5344CB8AC3E}">
        <p14:creationId xmlns:p14="http://schemas.microsoft.com/office/powerpoint/2010/main" val="3360458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579" y="0"/>
            <a:ext cx="10515600" cy="1325563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Химические свойства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2975356"/>
            <a:ext cx="9486900" cy="33780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275033" y="1221837"/>
            <a:ext cx="82899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Нефть – смесь более 1000 разных веществ (правда, большинство из них представлено в ничтожных количествах).</a:t>
            </a:r>
          </a:p>
        </p:txBody>
      </p:sp>
    </p:spTree>
    <p:extLst>
      <p:ext uri="{BB962C8B-B14F-4D97-AF65-F5344CB8AC3E}">
        <p14:creationId xmlns:p14="http://schemas.microsoft.com/office/powerpoint/2010/main" val="2378393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6185" y="26061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Переработка </a:t>
            </a:r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нефти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6325" y="1224951"/>
            <a:ext cx="9031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Существует несколько способов обработки нефти: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6491" y="2090950"/>
            <a:ext cx="671997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-фракционная перегонка</a:t>
            </a:r>
          </a:p>
          <a:p>
            <a:r>
              <a:rPr lang="ru-RU" sz="3200" i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-</a:t>
            </a:r>
            <a:r>
              <a:rPr lang="ru-RU" sz="3200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термический </a:t>
            </a:r>
            <a:r>
              <a:rPr lang="ru-RU" sz="3200" i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крекинг </a:t>
            </a:r>
            <a:endParaRPr lang="ru-RU" sz="3200" i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r>
              <a:rPr lang="ru-RU" sz="3200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-</a:t>
            </a:r>
            <a:r>
              <a:rPr lang="ru-RU" sz="3200" i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каталитический </a:t>
            </a:r>
            <a:r>
              <a:rPr lang="ru-RU" sz="3200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крекинг</a:t>
            </a:r>
          </a:p>
          <a:p>
            <a:r>
              <a:rPr lang="ru-RU" sz="3200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-</a:t>
            </a:r>
            <a:r>
              <a:rPr lang="ru-RU" sz="3200" i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риформинг</a:t>
            </a:r>
            <a:endParaRPr lang="ru-RU" sz="3200" i="1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r>
              <a:rPr lang="ru-RU" sz="3200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-</a:t>
            </a:r>
            <a:r>
              <a:rPr lang="ru-RU" sz="3200" i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гидрокрекинг</a:t>
            </a:r>
          </a:p>
        </p:txBody>
      </p:sp>
    </p:spTree>
    <p:extLst>
      <p:ext uri="{BB962C8B-B14F-4D97-AF65-F5344CB8AC3E}">
        <p14:creationId xmlns:p14="http://schemas.microsoft.com/office/powerpoint/2010/main" val="3395484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3" y="-7454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7291" y="0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Перегонка нефти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9549" y="1086929"/>
            <a:ext cx="976725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u="sng" dirty="0"/>
              <a:t>Фракционная перегонка </a:t>
            </a:r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– физический способ разделения смеси компонентов с </a:t>
            </a:r>
            <a: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различными температурами </a:t>
            </a:r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кипения</a:t>
            </a:r>
            <a:r>
              <a:rPr lang="ru-RU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86286" y="2295798"/>
            <a:ext cx="97104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Перегонка осуществляется в особых установках – ректификационных колоннах.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86286" y="3577733"/>
            <a:ext cx="91066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В них поступающая нефть нагревается примерно до 320° С, и разогретые продукты подаются на промежуточные уровни. В колонне может быть от 30 до 60 расположенных с определенным интервалом поддонов и желобов, на которых и конденсируются продукты перегонки. </a:t>
            </a:r>
          </a:p>
        </p:txBody>
      </p:sp>
    </p:spTree>
    <p:extLst>
      <p:ext uri="{BB962C8B-B14F-4D97-AF65-F5344CB8AC3E}">
        <p14:creationId xmlns:p14="http://schemas.microsoft.com/office/powerpoint/2010/main" val="12388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2000" cy="6858001"/>
          </a:xfrm>
        </p:spPr>
      </p:pic>
      <p:sp>
        <p:nvSpPr>
          <p:cNvPr id="9" name="Прямоугольник 8"/>
          <p:cNvSpPr/>
          <p:nvPr/>
        </p:nvSpPr>
        <p:spPr>
          <a:xfrm>
            <a:off x="4428877" y="3244334"/>
            <a:ext cx="243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Open Sans" panose="020B0606030504020204" pitchFamily="34" charset="0"/>
              </a:rPr>
              <a:t> 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300" y="9366"/>
            <a:ext cx="9766300" cy="6877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082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505</Words>
  <Application>Microsoft Office PowerPoint</Application>
  <PresentationFormat>Произвольный</PresentationFormat>
  <Paragraphs>44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Нефть                         Нефтепродукты</vt:lpstr>
      <vt:lpstr>Презентация PowerPoint</vt:lpstr>
      <vt:lpstr>Презентация PowerPoint</vt:lpstr>
      <vt:lpstr>Происхождения нефти</vt:lpstr>
      <vt:lpstr>                    Физические свойства</vt:lpstr>
      <vt:lpstr>Химические свойства</vt:lpstr>
      <vt:lpstr>Переработка нефти</vt:lpstr>
      <vt:lpstr>Перегонка нефти</vt:lpstr>
      <vt:lpstr>Презентация PowerPoint</vt:lpstr>
      <vt:lpstr>Термический крекинг </vt:lpstr>
      <vt:lpstr>Каталитический крекинг</vt:lpstr>
      <vt:lpstr>Гидрокрекинг</vt:lpstr>
      <vt:lpstr>Полимеризация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Елена</cp:lastModifiedBy>
  <cp:revision>18</cp:revision>
  <dcterms:created xsi:type="dcterms:W3CDTF">2017-11-16T13:01:31Z</dcterms:created>
  <dcterms:modified xsi:type="dcterms:W3CDTF">2017-11-30T15:17:10Z</dcterms:modified>
</cp:coreProperties>
</file>