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efland.ru/2136-ref.html" TargetMode="External"/><Relationship Id="rId3" Type="http://schemas.openxmlformats.org/officeDocument/2006/relationships/hyperlink" Target="https://yandex.ru/images/search?p=1&amp;text=&#1080;&#1090;&#1072;&#1083;&#1080;&#1103;&amp;img_url=https://million-wallpapers.ru/wallpapers/3/8/17433567167888256145.png&amp;pos=102&amp;rpt=simage" TargetMode="External"/><Relationship Id="rId7" Type="http://schemas.openxmlformats.org/officeDocument/2006/relationships/hyperlink" Target="https://tepler.ru/italy/naselenie-italii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alia-portal.com/2013/03/naselenie-italii.html" TargetMode="External"/><Relationship Id="rId5" Type="http://schemas.openxmlformats.org/officeDocument/2006/relationships/hyperlink" Target="http://fb.ru/article/180862/kakovyi-prirodnyie-usloviya-i-prirodnyie-resursyi-italii-chto-vklyuchayut-v-sebya-prirodnyie-resursyi-italii" TargetMode="External"/><Relationship Id="rId10" Type="http://schemas.openxmlformats.org/officeDocument/2006/relationships/hyperlink" Target="http://fb.ru/article/163230/selskoe-hozyaystvo-italii---osobennosti-i-spetsifika" TargetMode="External"/><Relationship Id="rId4" Type="http://schemas.openxmlformats.org/officeDocument/2006/relationships/hyperlink" Target="http://www.msclub.com.ua/country.php?id=161" TargetMode="External"/><Relationship Id="rId9" Type="http://schemas.openxmlformats.org/officeDocument/2006/relationships/hyperlink" Target="https://studfiles.net/preview/3913055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User\Desktop\Для презентации\cab2404bb9bf63c702bc4c677c40cc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7143194" cy="4464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504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Италия</a:t>
            </a:r>
            <a:endParaRPr lang="ru-RU" sz="9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620688"/>
            <a:ext cx="388843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Сельское хозяйство</a:t>
            </a:r>
            <a:r>
              <a:rPr lang="ru-RU" sz="2200" b="1" dirty="0" smtClean="0">
                <a:solidFill>
                  <a:srgbClr val="C00000"/>
                </a:solidFill>
              </a:rPr>
              <a:t>.</a:t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Сельское хозяйство Италии имеет такую структуру: растениеводство - полеводство, овощеводство и выращивание картофеля, садоводство и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виноградорство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цветоводство, животноводство - выращивание крупного рогатого скота, овцеводство, свиноводство. 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Сфера услуг.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Сфера услуг Италии представлена такими наиболее значимыми отраслями, как туризм, транспорт и банковская деятельность. их доля в ВВП составляет 69%.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2" descr="C:\Users\User\Desktop\Для презентации\depositphotos_10081128-stock-photo-wine-agriculture-coll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68760"/>
            <a:ext cx="4092352" cy="40923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476672"/>
            <a:ext cx="76328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Проблемы и пути их решения</a:t>
            </a:r>
            <a:endParaRPr lang="ru-RU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96752"/>
            <a:ext cx="374441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1.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Важной проблемой Италии, как и многих государств ЕС является нелегальная иммиграция из 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неблагополучных стран, из стран Северной Африки и Восточной Европы.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2.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Острая социально-экономическая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проблема – хроническая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безработица, которая с каждым годом растет. Она особенно высока среди молодежи, что негативно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сказывается на формировании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молодых семей и уровне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рождаемости.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43" name="Picture 3" descr="C:\Users\User\Desktop\Для презентации\depositphotos_1801397-stock-photo-common-french-street-with-buildin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3096344" cy="46445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69269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Список использованных ресурсов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556792"/>
            <a:ext cx="81369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https://yandex.ru/images/search?p=1&amp;text=</a:t>
            </a:r>
            <a:r>
              <a:rPr lang="ru-RU" dirty="0" err="1" smtClean="0">
                <a:hlinkClick r:id="rId3"/>
              </a:rPr>
              <a:t>италия&amp;</a:t>
            </a:r>
            <a:r>
              <a:rPr lang="en-US" dirty="0" err="1" smtClean="0">
                <a:hlinkClick r:id="rId3"/>
              </a:rPr>
              <a:t>img_url</a:t>
            </a:r>
            <a:r>
              <a:rPr lang="en-US" dirty="0" smtClean="0">
                <a:hlinkClick r:id="rId3"/>
              </a:rPr>
              <a:t>=https%3A%2F%2Fmillion-wallpapers.ru%2Fwallpapers%2F3%2F8%2F17433567167888256145.png&amp;pos=102&amp;rpt=</a:t>
            </a:r>
            <a:r>
              <a:rPr lang="en-US" dirty="0" err="1" smtClean="0">
                <a:hlinkClick r:id="rId3"/>
              </a:rPr>
              <a:t>simage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>
                <a:hlinkClick r:id="rId4"/>
              </a:rPr>
              <a:t>http://www.msclub.com.ua/country.php?id=161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http://fb.ru/article/180862/kakovyi-prirodnyie-usloviya-i-prirodnyie-resursyi-italii-chto-vklyuchayut-v-sebya-prirodnyie-resursyi-italii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http://www.italia-portal.com/2013/03/naselenie-italii.html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https://tepler.ru/italy/naselenie-italii.html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http://refland.ru/2136-ref.html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https://studfiles.net/preview/3913055/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http://fb.ru/article/163230/selskoe-hozyaystvo-italii---osobennosti-i-spetsifika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404664"/>
            <a:ext cx="8388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Географическое положение</a:t>
            </a:r>
            <a:endParaRPr lang="ru-RU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24744"/>
            <a:ext cx="417646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Италия находится на юге Европы. Площадь страны 301302 кв. км. На севере граничит со Швейцарией  и Австрией, на востоке - со Словенией, на северо-западе - с Францией . На востоке омывается Адриатическим морем, на юге - Ионическим и Средиземным морями, на западе - Тирренским,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Лигурийским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и Средиземным морями. Италии принадлежат также острова Эльба, Сицилия и Сардиния, несколько мелких островов.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User\Desktop\Для презентации\215677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12776"/>
            <a:ext cx="3679063" cy="41044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260648"/>
            <a:ext cx="75608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        Природные ресурсы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052736"/>
            <a:ext cx="47525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Так, страна отличается крайне бедным минерально-ресурсным потенциалом. Запасы полезных ископаемых не удовлетворяют внутренних потребностей Италии, поэтому стране приходится импортировать энергоресурсы, а также руды черных металлов. Металлургическая промышленность государства полностью работает на привозном сырье. Не очень богата Италия лесными, а также водными ресурсами. Полноводных рек крайне мало, да и основная их часть представлена горными водотоками. 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User\Desktop\Для презентации\925467_1432480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124744"/>
            <a:ext cx="3500967" cy="52565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332656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                  Население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412776"/>
            <a:ext cx="417646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Численность населения.</a:t>
            </a:r>
            <a:r>
              <a:rPr lang="ru-RU" sz="2400" b="1" dirty="0" smtClean="0"/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59 914 114 человек.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Плотность.</a:t>
            </a:r>
            <a:r>
              <a:rPr lang="ru-RU" sz="2400" dirty="0" smtClean="0"/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Рим – самый густонаселенный итальянский город. Плотность населения в столице составляет больше 12 000 человек на квадратный километр. Город с самой низкой плотностью населения – Брига-Альта. В нем проживает только 48 человек, плотность населения составляет 1 человек на квадратный километр.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200" b="1" i="1" dirty="0">
              <a:solidFill>
                <a:srgbClr val="C00000"/>
              </a:solidFill>
            </a:endParaRPr>
          </a:p>
        </p:txBody>
      </p:sp>
      <p:pic>
        <p:nvPicPr>
          <p:cNvPr id="4099" name="Picture 3" descr="C:\Users\User\Desktop\Для презентации\A-0624-764x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40768"/>
            <a:ext cx="3450352" cy="46085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620688"/>
            <a:ext cx="381642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Возрастной состав.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Италии проживает большое количество людей преклонного возраста, так как в стране довольно низкий уровень рождаемости.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Низкий уровень рождаемости одновременно с увеличением продолжительности жизни сформировали в Италии феномен стареющей нации.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Половой состав.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Преобладает женский пол.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>Национальный состав.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Более 90% жителей Италии являются коренными итальянцами. Остальная часть состоит из албанцев, арабов, немцев, французов и других национальностей.</a:t>
            </a:r>
            <a:endParaRPr lang="ru-RU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Users\User\Desktop\Для презентации\1604639_stock-photo-gondolas-on-grand-canal-in-venice-ita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388" y="661988"/>
            <a:ext cx="3810000" cy="5715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76672"/>
            <a:ext cx="432048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Религиозный состав.</a:t>
            </a: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Основной религией для населения Италии является католицизм. Его исповедуют 96,7% жителей. Остальная доля приходится на других представителей христианства. </a:t>
            </a:r>
          </a:p>
          <a:p>
            <a:r>
              <a:rPr lang="ru-RU" sz="2200" b="1" i="1" dirty="0" smtClean="0">
                <a:solidFill>
                  <a:srgbClr val="C00000"/>
                </a:solidFill>
              </a:rPr>
              <a:t>Трудовые ресурсы.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начале 1990-х годов 32% занятых приходилось на долю промышленности, 9% - на долю сельского хозяйства, а остальные 59% - на долю торговли, сферы услуг и других видов экономической деятельности, тогда как в сельском хозяйстве были заняты в 1951 43%, в промышленности - 33% и в сфере услуг, торговле и других видах деятельности - 24%.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User\Desktop\Для презентации\12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764704"/>
            <a:ext cx="3944365" cy="52565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620688"/>
            <a:ext cx="33123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Миграция.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На протяжении всей новейшей истории Италии (т. е. начиная с объединения в 1861 г.) она была одним из основных источников иммигрантов и стала принимающей страной только с конца 1970-х годов. Вместе с Испанией, Португалией и Грецией Италия является одной из так называемых новых европейских стран иммиграции, которые в 80-х годах начали принимать значительную долю иммигрантов, прибывающих в Западную Европу.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User\Desktop\Для презентации\-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6712"/>
            <a:ext cx="3692714" cy="5544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476672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Хозяйство</a:t>
            </a:r>
            <a:endParaRPr lang="ru-RU" sz="4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196752"/>
            <a:ext cx="504056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</a:rPr>
              <a:t>Промышленность. </a:t>
            </a:r>
            <a:r>
              <a:rPr lang="ru-RU" sz="2000" b="1" dirty="0" smtClean="0"/>
              <a:t>Машиностроительная промышленность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Италии считается одной из важнейших и наиболее динамичных отраслей экономики страны. Ключевым направлением этой отрасли стало автомобилестроение. Ежегодно государство выпускает порядка двух миллионов легковых автомобилей.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/>
              <a:t>Производство электроэнергии.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Ежегодно государство производит около 190 миллиардов киловатт-часов электроэнергии. Почти 65% от этого количества приходится на ТЭС, что располагаются в самых больших городах</a:t>
            </a:r>
            <a:r>
              <a:rPr lang="ru-RU" sz="2000" dirty="0" smtClean="0"/>
              <a:t>. </a:t>
            </a:r>
            <a:endParaRPr lang="ru-RU" sz="2000" b="1" i="1" dirty="0"/>
          </a:p>
        </p:txBody>
      </p:sp>
      <p:pic>
        <p:nvPicPr>
          <p:cNvPr id="8194" name="Picture 2" descr="C:\Users\User\Desktop\Для презентации\270f33e576dc28f1b7180e523cd46f4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04864"/>
            <a:ext cx="3150350" cy="25202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презентации\227785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692696"/>
            <a:ext cx="38164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Нефтяная промышленность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Страна является довольно бедной на полезные ископаемые, в том числе и на чёрное золото. Здесь оно добывается в незначительном количестве (суммарно около 1,5 миллиона тонн за год).</a:t>
            </a:r>
          </a:p>
          <a:p>
            <a:r>
              <a:rPr lang="ru-RU" sz="2000" b="1" dirty="0" smtClean="0"/>
              <a:t>Легкая промышленность.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Далеко не самой большой, но чрезвычайно важной отраслью экономики государства является легкая промышленность Италии. Она представлена, как правило, небольшими компаниями, разбросанными по всей территории.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User\Desktop\Для презентации\org_wbtf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4744"/>
            <a:ext cx="3969570" cy="4320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481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Елена</cp:lastModifiedBy>
  <cp:revision>11</cp:revision>
  <dcterms:created xsi:type="dcterms:W3CDTF">2017-11-06T09:17:58Z</dcterms:created>
  <dcterms:modified xsi:type="dcterms:W3CDTF">2017-11-30T15:30:18Z</dcterms:modified>
</cp:coreProperties>
</file>