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A47A83-DED1-45DA-9628-BDAEB7ACF5D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5F9E243-8612-4F05-9A7D-E0C549FBA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away.php?utf=1&amp;to=https://ru.wikipedia.org/wiki/%D0%91%D0%B5%D0%BB%D1%8C%D0%B3%D0%B8%D1%8F" TargetMode="External"/><Relationship Id="rId3" Type="http://schemas.openxmlformats.org/officeDocument/2006/relationships/hyperlink" Target="https://vk.com/away.php?to=https://geographyofrussia.com/ekonomiko-geograficheskoe-polozhenie-egp-belgii/&amp;cc_key" TargetMode="External"/><Relationship Id="rId7" Type="http://schemas.openxmlformats.org/officeDocument/2006/relationships/hyperlink" Target="https://vk.com/away.php?utf=1&amp;to=https://avtor24.ru/spravochniki/geografiya/strany_zarubezhnoy_evropy/belgiya_geograficheskoe_polozhenie_ekonomika_i_dostoprimechatelnosti/" TargetMode="External"/><Relationship Id="rId12" Type="http://schemas.openxmlformats.org/officeDocument/2006/relationships/hyperlink" Target="14382.0.14789.6.6.0.0.0.0.0.0..0.0....0...1.1.64.psy-ab..6.0.0....0.VvPoyJT1qjQ" TargetMode="External"/><Relationship Id="rId2" Type="http://schemas.openxmlformats.org/officeDocument/2006/relationships/hyperlink" Target="https://vk.com/away.php?to=http://guide.travel.ru/belgium/geo/&amp;cc_ke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away.php?to=http://www.topglobus.ru/belgija-statistika-dannye-strana&amp;cc_key" TargetMode="External"/><Relationship Id="rId11" Type="http://schemas.openxmlformats.org/officeDocument/2006/relationships/hyperlink" Target="%B0%D0%B3+%D0%B8+%D0%B3%D0%B5%D1%80%D0%B1&amp;gs_l=psy-ab.3...0.0.2.4833.0.0.0.0.0.0.0.0..0.0....0...1..64.psy-ab..0.0.0....0.BZltMbW2FoE" TargetMode="External"/><Relationship Id="rId5" Type="http://schemas.openxmlformats.org/officeDocument/2006/relationships/hyperlink" Target="https://vk.com/away.php?to=https://ru.m.wikipedia.org/wiki/%CD%E0%F1%E5%EB%E5%ED%E8%E5_%C1%E5%EB%FC%E3%E8%E8&amp;cc_key" TargetMode="External"/><Relationship Id="rId10" Type="http://schemas.openxmlformats.org/officeDocument/2006/relationships/hyperlink" Target="https://www.google.ru/search?q=%D0%BC%D1%83%D0%B7%D0%B5%D0%B9+%D0%B1%D1%80%D1%8E%D1%81%D1%81%D0%B5%D0%BB%D1%8F&amp;newwindow=1&amp;source=lnms&amp;tbm=isch&amp;sa=X&amp;ved=0ahUKEwiZyIDTj6rXAhWsHpoKHcx4CJgQ_AUICygC&amp;biw=1366&amp;bih=613" TargetMode="External"/><Relationship Id="rId4" Type="http://schemas.openxmlformats.org/officeDocument/2006/relationships/hyperlink" Target="https://vk.com/away.php?to=http://www.belgienru.ru/geo2.php&amp;cc_key" TargetMode="External"/><Relationship Id="rId9" Type="http://schemas.openxmlformats.org/officeDocument/2006/relationships/hyperlink" Target="https://vk.com/away.php?utf=1&amp;to=http://estnauki.ru/geo/1-geografy/12441-selskoe-hozjajstvo-belgii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In385vM7v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548680"/>
            <a:ext cx="5472608" cy="230124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tx1"/>
                </a:solidFill>
              </a:rPr>
              <a:t>Бельгия</a:t>
            </a:r>
            <a:endParaRPr lang="ru-RU" sz="6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Природные </a:t>
            </a:r>
            <a:r>
              <a:rPr lang="ru-RU" dirty="0" smtClean="0">
                <a:solidFill>
                  <a:srgbClr val="00B0F0"/>
                </a:solidFill>
              </a:rPr>
              <a:t>ресурсы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976664"/>
          </a:xfrm>
        </p:spPr>
        <p:txBody>
          <a:bodyPr/>
          <a:lstStyle/>
          <a:p>
            <a:r>
              <a:rPr lang="ru-RU" dirty="0" smtClean="0"/>
              <a:t>Бельгия имеет множество разнообразных почвенных ресурсов. Половина площади Бельгии покрыта лесами, а именно хвойными. Центральные плато, которые сложены с помощью карбонатных пород, перекрытыми лёссом, являются самыми плодородными, которые подойдут для того чтобы вести сельское хозяйство. На территории Бельгии есть месторождения угля и природного газа. Бельгия небогата минеральными ресурсами.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allerb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2458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-Дорожка, идущая через Синий лес в Бельги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686"/>
            <a:ext cx="7467600" cy="836712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Население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rmAutofit fontScale="77500" lnSpcReduction="20000"/>
          </a:bodyPr>
          <a:lstStyle/>
          <a:p>
            <a:pPr marL="550926" indent="-514350" fontAlgn="base">
              <a:buNone/>
            </a:pPr>
            <a:r>
              <a:rPr lang="ru-RU" dirty="0" smtClean="0"/>
              <a:t>Население Бельгии составляет около 11 345 905 человек. </a:t>
            </a:r>
            <a:r>
              <a:rPr lang="ru-RU" dirty="0" smtClean="0">
                <a:solidFill>
                  <a:srgbClr val="00B0F0"/>
                </a:solidFill>
              </a:rPr>
              <a:t>Плотность</a:t>
            </a:r>
            <a:r>
              <a:rPr lang="ru-RU" dirty="0" smtClean="0"/>
              <a:t> населения 6459 чел/км².</a:t>
            </a:r>
            <a:br>
              <a:rPr lang="ru-RU" dirty="0" smtClean="0"/>
            </a:br>
            <a:r>
              <a:rPr lang="ru-RU" dirty="0" smtClean="0">
                <a:solidFill>
                  <a:srgbClr val="00B0F0"/>
                </a:solidFill>
              </a:rPr>
              <a:t>Возрастной и половой состав</a:t>
            </a:r>
            <a:r>
              <a:rPr lang="ru-RU" dirty="0" smtClean="0"/>
              <a:t>:</a:t>
            </a:r>
          </a:p>
          <a:p>
            <a:pPr marL="550926" indent="-514350" fontAlgn="base"/>
            <a:r>
              <a:rPr lang="ru-RU" dirty="0" smtClean="0"/>
              <a:t>0-14 лет 16,1% (мальчики 892 995, девочки 855 177)</a:t>
            </a:r>
          </a:p>
          <a:p>
            <a:pPr marL="550926" indent="-514350" fontAlgn="base"/>
            <a:r>
              <a:rPr lang="ru-RU" dirty="0" smtClean="0"/>
              <a:t>15-64 лет 66,3% (мужчины 3 435 282, женщины 3 373 917)</a:t>
            </a:r>
          </a:p>
          <a:p>
            <a:pPr marL="550926" indent="-514350" fontAlgn="base"/>
            <a:r>
              <a:rPr lang="ru-RU" dirty="0" smtClean="0"/>
              <a:t>65 лет и старше 17,6% (мужчины 745 178, женщины 1 061 839)</a:t>
            </a:r>
          </a:p>
          <a:p>
            <a:pPr marL="550926" indent="-514350" fontAlgn="base">
              <a:buNone/>
            </a:pPr>
            <a:r>
              <a:rPr lang="ru-RU" dirty="0" smtClean="0">
                <a:solidFill>
                  <a:srgbClr val="00B0F0"/>
                </a:solidFill>
              </a:rPr>
              <a:t>Национальный состав:</a:t>
            </a:r>
            <a:br>
              <a:rPr lang="ru-RU" dirty="0" smtClean="0">
                <a:solidFill>
                  <a:srgbClr val="00B0F0"/>
                </a:solidFill>
              </a:rPr>
            </a:br>
            <a:r>
              <a:rPr lang="ru-RU" dirty="0" smtClean="0"/>
              <a:t>Фламандцы(около 60 % населения) и валлоны (около 40 % населения)</a:t>
            </a:r>
          </a:p>
          <a:p>
            <a:pPr marL="550926" indent="-514350" fontAlgn="base">
              <a:buNone/>
            </a:pPr>
            <a:r>
              <a:rPr lang="ru-RU" dirty="0" smtClean="0">
                <a:solidFill>
                  <a:srgbClr val="00B0F0"/>
                </a:solidFill>
              </a:rPr>
              <a:t>Религиозный состав:</a:t>
            </a:r>
            <a:br>
              <a:rPr lang="ru-RU" dirty="0" smtClean="0">
                <a:solidFill>
                  <a:srgbClr val="00B0F0"/>
                </a:solidFill>
              </a:rPr>
            </a:br>
            <a:r>
              <a:rPr lang="ru-RU" dirty="0" smtClean="0"/>
              <a:t>Большинство верующих (</a:t>
            </a:r>
            <a:r>
              <a:rPr lang="ru-RU" dirty="0" err="1" smtClean="0"/>
              <a:t>ок</a:t>
            </a:r>
            <a:r>
              <a:rPr lang="ru-RU" dirty="0" smtClean="0"/>
              <a:t>. 70 % населения) — католики. Официально признаны также ислам (250 тыс. человек), протестантизм (</a:t>
            </a:r>
            <a:r>
              <a:rPr lang="ru-RU" dirty="0" err="1" smtClean="0"/>
              <a:t>ок</a:t>
            </a:r>
            <a:r>
              <a:rPr lang="ru-RU" dirty="0" smtClean="0"/>
              <a:t>. 70 тыс.), иудаизм (35 тыс.), англиканство (40 тыс.), православие (20 тыс.).</a:t>
            </a:r>
            <a:endParaRPr lang="ru-RU" dirty="0" smtClean="0">
              <a:solidFill>
                <a:srgbClr val="00B0F0"/>
              </a:solidFill>
            </a:endParaRPr>
          </a:p>
          <a:p>
            <a:pPr marL="550926" indent="-514350" fontAlgn="base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7470648" cy="908720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Темпы роста </a:t>
            </a:r>
            <a:r>
              <a:rPr lang="ru-RU" dirty="0" smtClean="0">
                <a:solidFill>
                  <a:srgbClr val="00B0F0"/>
                </a:solidFill>
              </a:rPr>
              <a:t>населения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3" name="Рисунок 2" descr="Belgium_demography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56890"/>
            <a:ext cx="9144000" cy="5801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308"/>
            <a:ext cx="7467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Иммиграция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/>
          <a:lstStyle/>
          <a:p>
            <a:r>
              <a:rPr lang="ru-RU" dirty="0" smtClean="0"/>
              <a:t>Крупнейшие группы мигрантов — итальянцы, выходцы из Демократической республики Конго (бывшее Бельгийское Конго), выходцы из Турции, а также из Марокко и других арабских стран.</a:t>
            </a:r>
            <a:br>
              <a:rPr lang="ru-RU" dirty="0" smtClean="0"/>
            </a:br>
            <a:r>
              <a:rPr lang="ru-RU" dirty="0" smtClean="0"/>
              <a:t>В Брюсселе проживают также испанцы, греки, поляки и люди других национальностей.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ysterious-forests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90872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Хозяйство:</a:t>
            </a:r>
            <a:endParaRPr lang="ru-RU" sz="4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8676456" cy="5904656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Бельгийская промышленность имеет высокий уровень развития. В долине рек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Самбра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Маас сконцентрировано производство цемента, стали и химических продуктов. Химическая промышленность производит удобрения, различные пластмассы, красители и фармацевтические вещества. Текстильная промышленность представлена переработкой льна, хлопка, синтетических тканей и шерсти. Из других отраслей промышленности развита обработка алмазов (Антверпен),  а также производство цемента и стекла, пищевая промышленность и деревообработка. В стране существует несколько автомобильных производств.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Главной отраслью энергетики является атомная.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7467600" cy="836712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хозяйство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Около 1/4 общей площади территории Бельгии используется под сельскохозяйственные нужды. В конце 1990-х годов в сельском хозяйстве, а также в лесном хозяйстве и сфере рыболовного промысла было занято 2,5% всех работающих в стране. Молочно-мясное животноводство - ведущая отрасль сельского хозяйства Бельгии, дает более 70% стоимости аграрной продукции. Поголовье крупного рогатого скота - более 3,1 миллиона голов (данные за 2002 год), свиней - более 6,8, кур - 56. Разводят лошадей, в 2002 году поголовье составляло более 75 тысяч голов.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10419_hallerbos_-_halle_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0632" y="1052736"/>
            <a:ext cx="1120552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Производство основных видов продукции (в тысячах тонн, 2004 год) составляет: цельное коровье молоко - 3350, свинина - 1080, куриное мясо - 304, говядина - 255, куриные яйца - 179, на овощеводство и садоводство приходится 20% стоимости сельскохозяйственной продукции. Сбор (тысяч тонн, 2004): ранние овощи - 385, томаты - 250, морковь - 230, зеленый горошек - 190, капуста - 150, цветная капуста - 95, яблоки - 280, груши - 170.</a:t>
            </a:r>
            <a:endParaRPr lang="ru-RU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67600" cy="6926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Список литературы: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</p:spPr>
        <p:txBody>
          <a:bodyPr>
            <a:normAutofit fontScale="32500" lnSpcReduction="20000"/>
          </a:bodyPr>
          <a:lstStyle/>
          <a:p>
            <a:r>
              <a:rPr lang="en-US" dirty="0" smtClean="0">
                <a:solidFill>
                  <a:srgbClr val="00B0F0"/>
                </a:solidFill>
                <a:hlinkClick r:id="rId2"/>
              </a:rPr>
              <a:t>https://vk.com/away.php?to=http%3A%2F%2Fguide.travel.ru%2Fbelgium%2Fgeo%2F&amp;cc_key</a:t>
            </a:r>
            <a:r>
              <a:rPr lang="en-US" dirty="0" smtClean="0">
                <a:solidFill>
                  <a:srgbClr val="00B0F0"/>
                </a:solidFill>
              </a:rPr>
              <a:t>=</a:t>
            </a:r>
            <a:endParaRPr lang="ru-RU" dirty="0" smtClean="0">
              <a:solidFill>
                <a:srgbClr val="00B0F0"/>
              </a:solidFill>
            </a:endParaRPr>
          </a:p>
          <a:p>
            <a:r>
              <a:rPr lang="en-US" dirty="0" smtClean="0">
                <a:solidFill>
                  <a:srgbClr val="00B0F0"/>
                </a:solidFill>
                <a:hlinkClick r:id="rId3"/>
              </a:rPr>
              <a:t>https://vk.com/away.php?to=https%3A%2F%2Fgeographyofrussia.com%2Fekonomiko-geograficheskoe-polozhenie-egp-belgii%2F&amp;cc_key</a:t>
            </a:r>
            <a:r>
              <a:rPr lang="en-US" dirty="0" smtClean="0">
                <a:solidFill>
                  <a:srgbClr val="00B0F0"/>
                </a:solidFill>
              </a:rPr>
              <a:t>=</a:t>
            </a:r>
            <a:endParaRPr lang="ru-RU" dirty="0" smtClean="0">
              <a:solidFill>
                <a:srgbClr val="00B0F0"/>
              </a:solidFill>
            </a:endParaRPr>
          </a:p>
          <a:p>
            <a:r>
              <a:rPr lang="en-US" dirty="0" smtClean="0">
                <a:solidFill>
                  <a:srgbClr val="00B0F0"/>
                </a:solidFill>
                <a:hlinkClick r:id="rId4"/>
              </a:rPr>
              <a:t>https://vk.com/away.php?to=http%3A%2F%2Fwww.belgienru.ru%2Fgeo2.php&amp;cc_key</a:t>
            </a:r>
            <a:r>
              <a:rPr lang="en-US" dirty="0" smtClean="0">
                <a:solidFill>
                  <a:srgbClr val="00B0F0"/>
                </a:solidFill>
              </a:rPr>
              <a:t>=</a:t>
            </a:r>
            <a:endParaRPr lang="ru-RU" dirty="0" smtClean="0">
              <a:solidFill>
                <a:srgbClr val="00B0F0"/>
              </a:solidFill>
            </a:endParaRPr>
          </a:p>
          <a:p>
            <a:r>
              <a:rPr lang="en-US" dirty="0" smtClean="0">
                <a:solidFill>
                  <a:srgbClr val="00B0F0"/>
                </a:solidFill>
                <a:hlinkClick r:id="rId5"/>
              </a:rPr>
              <a:t>https://vk.com/away.php?to=https%3A%2F%2Fru.m.wikipedia.org%2Fwiki%2F%CD%E0%F1%E5%EB%E5%ED%E8%E5_%C1%E5%EB%FC%E3%E8%E8&amp;cc_key</a:t>
            </a:r>
            <a:r>
              <a:rPr lang="en-US" dirty="0" smtClean="0">
                <a:solidFill>
                  <a:srgbClr val="00B0F0"/>
                </a:solidFill>
              </a:rPr>
              <a:t>=</a:t>
            </a:r>
            <a:endParaRPr lang="ru-RU" dirty="0" smtClean="0">
              <a:solidFill>
                <a:srgbClr val="00B0F0"/>
              </a:solidFill>
            </a:endParaRPr>
          </a:p>
          <a:p>
            <a:r>
              <a:rPr lang="en-US" dirty="0" smtClean="0">
                <a:solidFill>
                  <a:srgbClr val="00B0F0"/>
                </a:solidFill>
                <a:hlinkClick r:id="rId6"/>
              </a:rPr>
              <a:t>https://vk.com/away.php?to=http%3A%2F%2Fwww.topglobus.ru%2Fbelgija-statistika-dannye-strana&amp;cc_key</a:t>
            </a:r>
            <a:r>
              <a:rPr lang="en-US" dirty="0" smtClean="0">
                <a:solidFill>
                  <a:srgbClr val="00B0F0"/>
                </a:solidFill>
              </a:rPr>
              <a:t>=</a:t>
            </a:r>
            <a:endParaRPr lang="ru-RU" dirty="0" smtClean="0">
              <a:solidFill>
                <a:srgbClr val="00B0F0"/>
              </a:solidFill>
            </a:endParaRPr>
          </a:p>
          <a:p>
            <a:r>
              <a:rPr lang="en-US" dirty="0" smtClean="0">
                <a:solidFill>
                  <a:srgbClr val="00B0F0"/>
                </a:solidFill>
                <a:hlinkClick r:id="rId7"/>
              </a:rPr>
              <a:t>https://vk.com/away.php?utf=1&amp;to=https%3A%2F%2Favtor24.ru%2Fspravochniki%2Fgeografiya%2Fstrany_zarubezhnoy_evropy%2Fbelgiya_geograficheskoe_polozheniehttps://vk.com/away.php?utf=1&amp;to=http%3A%2F%2Festnauki.ru%2Fgeo%2F1-geografy%2F12443-transportnaja-sistema-belgii.html_ekonomika_i_dostoprimechatelnosti%2F</a:t>
            </a:r>
            <a:endParaRPr lang="ru-RU" dirty="0" smtClean="0">
              <a:solidFill>
                <a:srgbClr val="00B0F0"/>
              </a:solidFill>
            </a:endParaRPr>
          </a:p>
          <a:p>
            <a:r>
              <a:rPr lang="en-US" dirty="0" smtClean="0">
                <a:solidFill>
                  <a:srgbClr val="00B0F0"/>
                </a:solidFill>
                <a:hlinkClick r:id="rId8"/>
              </a:rPr>
              <a:t>https://vk.com/away.php?utf=1&amp;to=https%3A%2F%2Fru.wikipedia.org%2Fwiki%2F%25D0%2591%25D0%25B5%25D0%25BB%25D1%258C%25D0%25B3%25D0%25B8%25D1%258F%23.D0.9D.D0.B0.D1.81.D0.B5.D0.BB.D0.B5.D0.BD.D0.B8.D0.B5</a:t>
            </a:r>
            <a:endParaRPr lang="ru-RU" dirty="0" smtClean="0">
              <a:solidFill>
                <a:srgbClr val="00B0F0"/>
              </a:solidFill>
            </a:endParaRPr>
          </a:p>
          <a:p>
            <a:r>
              <a:rPr lang="en-US" u="sng" dirty="0" smtClean="0">
                <a:solidFill>
                  <a:srgbClr val="00B0F0"/>
                </a:solidFill>
              </a:rPr>
              <a:t>https://vk.com/away.php?utf=1&amp;to=http%3A%2F%2Fluckycamper.net%2Fcountry%2F%25D0%25B1%25D0%25B5%25D0%25BB%25D1%258C%25D0%25B3%25D0%25B8%25D1%258F%2F%25D0%25B2%25D1%2581%25D0%25B5-%25D0%25BE-%25D0%25B1%25D0%25B5%25D0%25BB%25D1%258C%25D0%25B3%25D0%25B8%25D0%25B8%2F6348-%25D0%25BF%25D1%2580%25D0%25BE%25D0%25BC%25D1%258B%25D1%2588%25D0%25BB%25D0%25B5%25D0%25BD%25D0%25BD%25D0%25BE%25D1%2581%25D1%2582%25D1%258C-%25D0%25B1%25D0%25B5%25D0%25BB%25D1%258C%25D0%25B3%25D0%25B8%25D0%25B8</a:t>
            </a:r>
            <a:endParaRPr lang="ru-RU" u="sng" dirty="0" smtClean="0">
              <a:solidFill>
                <a:srgbClr val="00B0F0"/>
              </a:solidFill>
            </a:endParaRPr>
          </a:p>
          <a:p>
            <a:r>
              <a:rPr lang="en-US" u="sng" dirty="0" smtClean="0">
                <a:solidFill>
                  <a:srgbClr val="00B0F0"/>
                </a:solidFill>
                <a:hlinkClick r:id="rId9"/>
              </a:rPr>
              <a:t>https://vk.com/away.php?utf=1&amp;to=http%3A%2F%2Festnauki.ru%2Fgeo%2F1-geografy%2F12441-selskoe-hozjajstvo-belgii.html</a:t>
            </a:r>
            <a:endParaRPr lang="ru-RU" u="sng" dirty="0" smtClean="0">
              <a:solidFill>
                <a:srgbClr val="00B0F0"/>
              </a:solidFill>
            </a:endParaRPr>
          </a:p>
          <a:p>
            <a:r>
              <a:rPr lang="en-US" u="sng" dirty="0" smtClean="0">
                <a:solidFill>
                  <a:srgbClr val="00B0F0"/>
                </a:solidFill>
              </a:rPr>
              <a:t>https://www.google.ru/search?q=%D0%BA%D0%BE%D1%80%D0%BE%D0%BB%D0%B5%D0%B2%D1%81%D0%BA%D0%B8%D0%B9+%D0%B7%D0%B0%D0%BC%D0%BE%D0%BA+%D0%93%D0%B0%D0%B0%D1%81%D0%B1%D0%B5%D0%BA&amp;newwindow=1&amp;source=lnms&amp;tbm=isch&amp;sa=X&amp;ved=0ahUKEwip56qYkarXAhXDYJoKHXZzDmAQ_AUICygC&amp;biw=1366&amp;bih=613#imgrc=Vr8C3UMryXjfMM:</a:t>
            </a:r>
            <a:endParaRPr lang="ru-RU" u="sng" dirty="0" smtClean="0">
              <a:solidFill>
                <a:srgbClr val="00B0F0"/>
              </a:solidFill>
            </a:endParaRPr>
          </a:p>
          <a:p>
            <a:r>
              <a:rPr lang="en-US" u="sng" dirty="0" smtClean="0">
                <a:solidFill>
                  <a:srgbClr val="00B0F0"/>
                </a:solidFill>
              </a:rPr>
              <a:t>https://www.google.ru/search?q=%D0%9C%D1%83%D0%B7%D0%B5%D0%B9+%D0%AD%D1%80%D0%B0%D0%B7%D0%BC%D0%B0+%D0%A0%D0%BE%D1%82%D1%82%D0%B5%D1%80%D0%B4%D0%B0%D0%BC%D1%81%D0%BA%D0%BE%D0%B3%D0%BE&amp;newwindow=1&amp;source=lnms&amp;tbm=isch&amp;sa=X&amp;ved=0ahUKEwjRk5D_kKrXAhXCDpoKHX8MB2kQ_AUICygC&amp;biw=1366&amp;bih=613#imgrc=MM3fW7uOvDnpIM</a:t>
            </a:r>
            <a:r>
              <a:rPr lang="en-US" u="sng" dirty="0" smtClean="0">
                <a:solidFill>
                  <a:srgbClr val="00B0F0"/>
                </a:solidFill>
                <a:hlinkClick r:id=""/>
              </a:rPr>
              <a:t>:</a:t>
            </a:r>
            <a:endParaRPr lang="ru-RU" u="sng" dirty="0" smtClean="0">
              <a:solidFill>
                <a:srgbClr val="00B0F0"/>
              </a:solidFill>
            </a:endParaRPr>
          </a:p>
          <a:p>
            <a:r>
              <a:rPr lang="en-US" u="sng" dirty="0" smtClean="0">
                <a:solidFill>
                  <a:srgbClr val="00B0F0"/>
                </a:solidFill>
                <a:hlinkClick r:id="rId10"/>
              </a:rPr>
              <a:t>https://www.google.ru/search?q=%D0%BC%D1%83%D0%B7%D0%B5%D0%B9+%D0%B1%D1%80%D1%8E%D1%81%D1%81%D0%B5%D0%BB%D1%8F&amp;newwindow=1&amp;source=lnms&amp;tbm=isch&amp;sa=X&amp;ved=0ahUKEwiZyIDTj6rXAhWsHpoKHcx4CJgQ_AUICygC&amp;biw=1366&amp;bih=613#imgrc=RIqPSsQt1ZfbeM</a:t>
            </a:r>
            <a:r>
              <a:rPr lang="en-US" u="sng" dirty="0" smtClean="0">
                <a:solidFill>
                  <a:srgbClr val="00B0F0"/>
                </a:solidFill>
              </a:rPr>
              <a:t>:</a:t>
            </a:r>
            <a:endParaRPr lang="ru-RU" u="sng" dirty="0" smtClean="0">
              <a:solidFill>
                <a:srgbClr val="00B0F0"/>
              </a:solidFill>
            </a:endParaRPr>
          </a:p>
          <a:p>
            <a:r>
              <a:rPr lang="en-US" u="sng" dirty="0" smtClean="0">
                <a:solidFill>
                  <a:srgbClr val="00B0F0"/>
                </a:solidFill>
              </a:rPr>
              <a:t>https://www.google.ru/search?newwindow=1&amp;biw=1366&amp;bih=662&amp;tbm=isch&amp;sa=1&amp;ei=j2kAWu_-LsKX6ASWv4aoDA&amp;q=%D0%B1%D0%B5%D0%BB%D1%8C%D0%B3%D0%B8%D1%8F+%D1%84%D0%BB%D0%B0%D0%B3+%D0%B8+%D0%B3%D0%B5%D1%80%D0%B1&amp;oq=%D0%B1%D0%B5%D0%BB%D1%8C%D0%B3%D0%B8%D1%8F+%D1%84%D0%BB%D0</a:t>
            </a:r>
            <a:r>
              <a:rPr lang="en-US" u="sng" dirty="0" smtClean="0">
                <a:solidFill>
                  <a:srgbClr val="00B0F0"/>
                </a:solidFill>
                <a:hlinkClick r:id="rId11" action="ppaction://hlinkfile"/>
              </a:rPr>
              <a:t>%B0%D0%B3+%D0%B8+%D0%B3%D0%B5%D1%80%D0%B1&amp;gs_l=psy-ab.3...0.0.2.4833.0.0.0.0.0.0.0.0..0.0....0...1..64.psy-ab..0.0.0....0.BZltMbW2FoE#imgrc=oUoPHAUn8HJaAM</a:t>
            </a:r>
            <a:r>
              <a:rPr lang="en-US" u="sng" dirty="0" smtClean="0">
                <a:solidFill>
                  <a:srgbClr val="00B0F0"/>
                </a:solidFill>
              </a:rPr>
              <a:t>:</a:t>
            </a:r>
            <a:endParaRPr lang="ru-RU" u="sng" dirty="0" smtClean="0">
              <a:solidFill>
                <a:srgbClr val="00B0F0"/>
              </a:solidFill>
            </a:endParaRPr>
          </a:p>
          <a:p>
            <a:r>
              <a:rPr lang="en-US" u="sng" dirty="0" smtClean="0">
                <a:solidFill>
                  <a:srgbClr val="00B0F0"/>
                </a:solidFill>
              </a:rPr>
              <a:t>https://www.google.ru/search?newwindow=1&amp;biw=1366&amp;bih=662&amp;tbm=isch&amp;sa=1&amp;ei=j2kAWu_-LsKX6ASWv4aoDA&amp;q=%D0%B1%D0%B5%D0%BB%D1%8C%D0%B3%D0%B8%D1%8F+%D1%84%D0%BB%D0%B0%D0%B3+%D0%B8+%D0%B3%D0%B5%D1%80%D0%B1&amp;oq=%D0%B1%D0%B5%D0%BB%D1%8C%D0%B3%D0%B8%D1%8F+%D1%84%D0%BB%D0%B0%D0%B3+%D0%B8+%D0%B3%D0%B5%D1%80%D0%B1&amp;gs_l=psy-ab.3...0.0.2.4833.0.0.0.0.0.0.0.0..0.0....0...1..64.psy-ab..0.0.0....0.BZltMbW2FoE#imgrc=ucPU4WJd_cjztM:</a:t>
            </a:r>
            <a:endParaRPr lang="ru-RU" u="sng" dirty="0" smtClean="0">
              <a:solidFill>
                <a:srgbClr val="00B0F0"/>
              </a:solidFill>
            </a:endParaRPr>
          </a:p>
          <a:p>
            <a:r>
              <a:rPr lang="en-US" u="sng" dirty="0" smtClean="0">
                <a:solidFill>
                  <a:srgbClr val="00B0F0"/>
                </a:solidFill>
              </a:rPr>
              <a:t>https://www.google.ru/search?newwindow=1&amp;biw=1366&amp;bih=662&amp;tbm=isch&amp;sa=1&amp;ei=_3IAWsm0EZLVwAKQ44rQDw&amp;q=%D0%B1%D0%B5%D0%BB%D1%8C%D0%B3%D0%B8%D1%8F+%D0%BA%D0%B0%D1%80%D1%82%D0%B0&amp;oq=%D0%B1%D0%B5%D0%BB%D1%8C%D0%B3%D0%B8%D1%8F+%D0%BA%D0%B0%D1%80%D1%82%D0%B0&amp;gs_l=psy-ab.3...13111.</a:t>
            </a:r>
            <a:r>
              <a:rPr lang="en-US" u="sng" dirty="0" smtClean="0">
                <a:solidFill>
                  <a:srgbClr val="00B0F0"/>
                </a:solidFill>
                <a:hlinkClick r:id="rId12" action="ppaction://hlinkfile"/>
              </a:rPr>
              <a:t>14382.0.14789.6.6.0.0.0.0.0.0..0.0....0...1.1.64.psy-ab..6.0.0....0.VvPoyJT1qjQ#imgrc=FQps_oIpijtw5M</a:t>
            </a:r>
            <a:r>
              <a:rPr lang="en-US" u="sng" dirty="0" smtClean="0">
                <a:solidFill>
                  <a:srgbClr val="00B0F0"/>
                </a:solidFill>
              </a:rPr>
              <a:t>:</a:t>
            </a:r>
            <a:endParaRPr lang="ru-RU" u="sng" dirty="0" smtClean="0">
              <a:solidFill>
                <a:srgbClr val="00B0F0"/>
              </a:solidFill>
            </a:endParaRPr>
          </a:p>
          <a:p>
            <a:r>
              <a:rPr lang="en-US" u="sng" dirty="0" smtClean="0">
                <a:solidFill>
                  <a:srgbClr val="00B0F0"/>
                </a:solidFill>
              </a:rPr>
              <a:t>https://www.google.ru/search?newwindow=1&amp;biw=1366&amp;bih=662&amp;tbm=isch&amp;sa=1&amp;ei=_3IAWsm0EZLVwAKQ44rQDw&amp;q=%D0%B1%D0%B5%D0%BB%D1%8C%D0%B3%D0%B8%D1%8F+%D0%BA%D0%B0%D1%80%D1%82%D0%B0&amp;oq=%D0%B1%D0%B5%D0%BB%D1%8C%D0%B3%D0%B8%D1%8F+%D0%BA%D0%B0%D1%80%D1%82%D0%B0&amp;gs_l=psy-ab.3...13111.14382.0.14789.6.6.0.0.0.0.0.0..0.0....0...1.1.64.psy-ab..6.0.0....0.VvPoyJT1qjQ#imgrc=WFEc-sDjOe68pM:</a:t>
            </a:r>
            <a:endParaRPr lang="ru-RU" u="sng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Бельгия</a:t>
            </a:r>
            <a:br>
              <a:rPr lang="ru-RU" dirty="0" smtClean="0">
                <a:solidFill>
                  <a:srgbClr val="00B0F0"/>
                </a:solidFill>
              </a:rPr>
            </a:br>
            <a:r>
              <a:rPr lang="ru-RU" dirty="0" smtClean="0">
                <a:solidFill>
                  <a:srgbClr val="00B0F0"/>
                </a:solidFill>
              </a:rPr>
              <a:t>Столица-Брюссель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                Флаг                             Герб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State_Coat_of_Arms_of_Belgium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2297077"/>
            <a:ext cx="2736304" cy="3584558"/>
          </a:xfrm>
          <a:prstGeom prst="rect">
            <a:avLst/>
          </a:prstGeom>
        </p:spPr>
      </p:pic>
      <p:pic>
        <p:nvPicPr>
          <p:cNvPr id="5" name="Рисунок 4" descr="72bo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276872"/>
            <a:ext cx="5004048" cy="3888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67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Визитная карточка:</a:t>
            </a:r>
            <a:br>
              <a:rPr lang="ru-RU" dirty="0" smtClean="0">
                <a:solidFill>
                  <a:srgbClr val="00B0F0"/>
                </a:solidFill>
              </a:rPr>
            </a:br>
            <a:r>
              <a:rPr lang="ru-RU" dirty="0" smtClean="0">
                <a:solidFill>
                  <a:srgbClr val="00B0F0"/>
                </a:solidFill>
              </a:rPr>
              <a:t>Брюссель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4" name="Содержимое 3" descr="BRU_1-10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9144000" cy="5589239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04648" y="1628800"/>
            <a:ext cx="616496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0912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 Наибольший интерес представляет старая часть города, которую местные жители называют "Пентагон". Такое необычное название район получил из-за множества кольцевых бульваров, которые были основаны на местах бывших укрепительных сооружений. Непременно стоит посетить площадь </a:t>
            </a:r>
            <a:r>
              <a:rPr lang="ru-RU" dirty="0" err="1" smtClean="0"/>
              <a:t>Гранд-Плас</a:t>
            </a:r>
            <a:r>
              <a:rPr lang="ru-RU" dirty="0" smtClean="0"/>
              <a:t>, на которой расположено здание Ратуши. Напротив находится Музей Брюсселя, а сразу за площадью берет начало старый квартал, где сохранились многовековые жилые постройки, несколько церквей и площадей. Одной из известнейших достопримечательностей стали Королевские Галереи Св. </a:t>
            </a:r>
            <a:r>
              <a:rPr lang="ru-RU" dirty="0" err="1" smtClean="0"/>
              <a:t>Юбера</a:t>
            </a:r>
            <a:r>
              <a:rPr lang="ru-RU" dirty="0" smtClean="0"/>
              <a:t>, представляющие собой архитектурный комплекс театров, художественных галерей и музеев. Всего насчитывается несколько десятков культурных заведений.</a:t>
            </a:r>
            <a:endParaRPr lang="ru-RU" dirty="0"/>
          </a:p>
        </p:txBody>
      </p:sp>
      <p:pic>
        <p:nvPicPr>
          <p:cNvPr id="4" name="Рисунок 3" descr="0_beb5d_54ad4f6c_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3922851"/>
            <a:ext cx="3419872" cy="2935149"/>
          </a:xfrm>
          <a:prstGeom prst="rect">
            <a:avLst/>
          </a:prstGeom>
        </p:spPr>
      </p:pic>
      <p:pic>
        <p:nvPicPr>
          <p:cNvPr id="5" name="Рисунок 4" descr="galerei_galeries_royales_st-hubert_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462036"/>
            <a:ext cx="5271120" cy="23959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4624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00B0F0"/>
                </a:solidFill>
              </a:rPr>
              <a:t>Андерлехт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4" name="Содержимое 3" descr="taureaux entree marche - Websize_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9013" y="764704"/>
            <a:ext cx="9193013" cy="6093296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6536" y="764704"/>
            <a:ext cx="2056656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07707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Продолжить знакомство со знаковыми местами Бельгии можно в городе </a:t>
            </a:r>
            <a:r>
              <a:rPr lang="ru-RU" dirty="0" err="1" smtClean="0"/>
              <a:t>Андерлехт</a:t>
            </a:r>
            <a:r>
              <a:rPr lang="ru-RU" dirty="0" smtClean="0"/>
              <a:t>, где стоит посетить Музей Эразма </a:t>
            </a:r>
            <a:r>
              <a:rPr lang="ru-RU" dirty="0" err="1" smtClean="0"/>
              <a:t>Роттердамского</a:t>
            </a:r>
            <a:r>
              <a:rPr lang="ru-RU" dirty="0" smtClean="0"/>
              <a:t>, парк </a:t>
            </a:r>
            <a:r>
              <a:rPr lang="ru-RU" dirty="0" err="1" smtClean="0"/>
              <a:t>Астрид</a:t>
            </a:r>
            <a:r>
              <a:rPr lang="ru-RU" dirty="0" smtClean="0"/>
              <a:t>, королевский замок </a:t>
            </a:r>
            <a:r>
              <a:rPr lang="ru-RU" dirty="0" err="1" smtClean="0"/>
              <a:t>Гаасбек</a:t>
            </a:r>
            <a:r>
              <a:rPr lang="ru-RU" dirty="0" smtClean="0"/>
              <a:t> и стадион </a:t>
            </a:r>
            <a:r>
              <a:rPr lang="ru-RU" dirty="0" err="1" smtClean="0"/>
              <a:t>Koнстант</a:t>
            </a:r>
            <a:r>
              <a:rPr lang="ru-RU" dirty="0" smtClean="0"/>
              <a:t> </a:t>
            </a:r>
            <a:r>
              <a:rPr lang="ru-RU" dirty="0" err="1" smtClean="0"/>
              <a:t>Ванден</a:t>
            </a:r>
            <a:r>
              <a:rPr lang="ru-RU" dirty="0" smtClean="0"/>
              <a:t> Сток. Город Антверпен славится своими многочисленными музеями, которых на его территории насчитывается более 30: Королевский Музей Искусств, музей </a:t>
            </a:r>
            <a:r>
              <a:rPr lang="ru-RU" dirty="0" err="1" smtClean="0"/>
              <a:t>Плантена-Моретуса</a:t>
            </a:r>
            <a:r>
              <a:rPr lang="ru-RU" dirty="0" smtClean="0"/>
              <a:t>, Музей Майер </a:t>
            </a:r>
            <a:r>
              <a:rPr lang="ru-RU" dirty="0" err="1" smtClean="0"/>
              <a:t>ван</a:t>
            </a:r>
            <a:r>
              <a:rPr lang="ru-RU" dirty="0" smtClean="0"/>
              <a:t> </a:t>
            </a:r>
            <a:r>
              <a:rPr lang="ru-RU" dirty="0" err="1" smtClean="0"/>
              <a:t>ден</a:t>
            </a:r>
            <a:r>
              <a:rPr lang="ru-RU" dirty="0" smtClean="0"/>
              <a:t> Берг, Музей современного искусства, Музеи народного искусства и этнографии, Музей скульптур и Музей фольклора. Есть здесь и архитектурные достопримечательности, такие как башня </a:t>
            </a:r>
            <a:r>
              <a:rPr lang="ru-RU" dirty="0" err="1" smtClean="0"/>
              <a:t>Боренбонд</a:t>
            </a:r>
            <a:r>
              <a:rPr lang="ru-RU" dirty="0" smtClean="0"/>
              <a:t> и Королевский дворец, датируемые 18 веком.</a:t>
            </a:r>
            <a:endParaRPr lang="ru-RU" dirty="0"/>
          </a:p>
        </p:txBody>
      </p:sp>
      <p:pic>
        <p:nvPicPr>
          <p:cNvPr id="4" name="Рисунок 3" descr="1379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53880" y="3190410"/>
            <a:ext cx="4890120" cy="3667590"/>
          </a:xfrm>
          <a:prstGeom prst="rect">
            <a:avLst/>
          </a:prstGeom>
        </p:spPr>
      </p:pic>
      <p:pic>
        <p:nvPicPr>
          <p:cNvPr id="5" name="Рисунок 4" descr="zamok_gaasbek_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4077072"/>
            <a:ext cx="4211960" cy="27809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7745288" cy="6926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Географическое </a:t>
            </a:r>
            <a:r>
              <a:rPr lang="ru-RU" dirty="0" smtClean="0">
                <a:solidFill>
                  <a:srgbClr val="00B0F0"/>
                </a:solidFill>
              </a:rPr>
              <a:t>положение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Бельгия расположена на северо-западе Европы. Большая часть страны равнинная, но обильно рассечена возвышенностями и невысокими холмистыми грядами. Высшая точка - г. </a:t>
            </a:r>
            <a:r>
              <a:rPr lang="ru-RU" sz="2800" dirty="0" err="1" smtClean="0"/>
              <a:t>Ботранж</a:t>
            </a:r>
            <a:r>
              <a:rPr lang="ru-RU" sz="2800" dirty="0" smtClean="0"/>
              <a:t> (694 м., Арденны). Общая площадь страны - 30,5 тыс. кв. км. На северо-западе омывается Северным морем.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bel_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3356992"/>
            <a:ext cx="5220072" cy="35010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FhXxVe0uL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956376" cy="8367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Экономико-географическое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21088"/>
            <a:ext cx="9144000" cy="2636912"/>
          </a:xfrm>
        </p:spPr>
        <p:txBody>
          <a:bodyPr>
            <a:normAutofit fontScale="40000" lnSpcReduction="20000"/>
          </a:bodyPr>
          <a:lstStyle/>
          <a:p>
            <a:r>
              <a:rPr lang="ru-RU" sz="5100" dirty="0" smtClean="0">
                <a:solidFill>
                  <a:srgbClr val="FFFF00"/>
                </a:solidFill>
              </a:rPr>
              <a:t>Страна является мировым экспортером черных и цветных металлов, входит в число мировых лидеров в области химической промышленности. В хозяйстве страны большое место отводится пищевой промышленности.</a:t>
            </a:r>
            <a:br>
              <a:rPr lang="ru-RU" sz="5100" dirty="0" smtClean="0">
                <a:solidFill>
                  <a:srgbClr val="FFFF00"/>
                </a:solidFill>
              </a:rPr>
            </a:br>
            <a:r>
              <a:rPr lang="ru-RU" sz="5100" dirty="0" smtClean="0">
                <a:solidFill>
                  <a:srgbClr val="FFFF00"/>
                </a:solidFill>
              </a:rPr>
              <a:t>Собственные отличительные черты в экономике имеют и бельгийские города. Такие города как Льеж, </a:t>
            </a:r>
            <a:r>
              <a:rPr lang="ru-RU" sz="5100" dirty="0" err="1" smtClean="0">
                <a:solidFill>
                  <a:srgbClr val="FFFF00"/>
                </a:solidFill>
              </a:rPr>
              <a:t>Монс</a:t>
            </a:r>
            <a:r>
              <a:rPr lang="ru-RU" sz="5100" dirty="0" smtClean="0">
                <a:solidFill>
                  <a:srgbClr val="FFFF00"/>
                </a:solidFill>
              </a:rPr>
              <a:t>, Шарлеруа, </a:t>
            </a:r>
            <a:r>
              <a:rPr lang="ru-RU" sz="5100" dirty="0" err="1" smtClean="0">
                <a:solidFill>
                  <a:srgbClr val="FFFF00"/>
                </a:solidFill>
              </a:rPr>
              <a:t>Намюр</a:t>
            </a:r>
            <a:r>
              <a:rPr lang="ru-RU" sz="5100" dirty="0" smtClean="0">
                <a:solidFill>
                  <a:srgbClr val="FFFF00"/>
                </a:solidFill>
              </a:rPr>
              <a:t>, относятся к самым крупным промышленным центрам. Высоко развит </a:t>
            </a:r>
            <a:r>
              <a:rPr lang="ru-RU" sz="5100" dirty="0" err="1" smtClean="0">
                <a:solidFill>
                  <a:srgbClr val="FFFF00"/>
                </a:solidFill>
              </a:rPr>
              <a:t>биотехнологический</a:t>
            </a:r>
            <a:r>
              <a:rPr lang="ru-RU" sz="5100" dirty="0" smtClean="0">
                <a:solidFill>
                  <a:srgbClr val="FFFF00"/>
                </a:solidFill>
              </a:rPr>
              <a:t> сектор.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806" y="188640"/>
            <a:ext cx="8519650" cy="69269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Транспортно- географическое </a:t>
            </a:r>
            <a:r>
              <a:rPr lang="ru-RU" sz="4000" dirty="0" smtClean="0">
                <a:solidFill>
                  <a:srgbClr val="00B0F0"/>
                </a:solidFill>
              </a:rPr>
              <a:t>положение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По плотности транспортной инфраструктуры (железные дороги, автодороги, судоходные реки и каналы) </a:t>
            </a:r>
            <a:br>
              <a:rPr lang="ru-RU" sz="1800" dirty="0" smtClean="0"/>
            </a:br>
            <a:r>
              <a:rPr lang="ru-RU" sz="1800" dirty="0" smtClean="0"/>
              <a:t>Бельгия занимает первые места в мире. </a:t>
            </a:r>
            <a:br>
              <a:rPr lang="ru-RU" sz="1800" dirty="0" smtClean="0"/>
            </a:br>
            <a:r>
              <a:rPr lang="ru-RU" sz="1800" dirty="0" smtClean="0"/>
              <a:t>Через Бельгию проходят важные международные транспортные маршруты: из Великобритании на юг и восток Европы и из Франции - в Нидерланды, Германию и Скандинавию. </a:t>
            </a:r>
            <a:br>
              <a:rPr lang="ru-RU" sz="1800" dirty="0" smtClean="0"/>
            </a:br>
            <a:r>
              <a:rPr lang="ru-RU" sz="1800" dirty="0" smtClean="0"/>
              <a:t>Бельгия имеет достаточно </a:t>
            </a:r>
            <a:br>
              <a:rPr lang="ru-RU" sz="1800" dirty="0" smtClean="0"/>
            </a:br>
            <a:r>
              <a:rPr lang="ru-RU" sz="1800" dirty="0" smtClean="0"/>
              <a:t>большую железнодорожную сеть. </a:t>
            </a:r>
            <a:br>
              <a:rPr lang="ru-RU" sz="1800" dirty="0" smtClean="0"/>
            </a:br>
            <a:r>
              <a:rPr lang="ru-RU" sz="1800" dirty="0" smtClean="0"/>
              <a:t>Общая протяженность линий </a:t>
            </a:r>
            <a:br>
              <a:rPr lang="ru-RU" sz="1800" dirty="0" smtClean="0"/>
            </a:br>
            <a:r>
              <a:rPr lang="ru-RU" sz="1800" dirty="0" smtClean="0"/>
              <a:t>составляет 3374 км.</a:t>
            </a:r>
            <a:br>
              <a:rPr lang="ru-RU" sz="1800" dirty="0" smtClean="0"/>
            </a:br>
            <a:r>
              <a:rPr lang="ru-RU" sz="1800" dirty="0" smtClean="0"/>
              <a:t>Общая протяженность </a:t>
            </a:r>
            <a:br>
              <a:rPr lang="ru-RU" sz="1800" dirty="0" smtClean="0"/>
            </a:br>
            <a:r>
              <a:rPr lang="ru-RU" sz="1800" dirty="0" smtClean="0"/>
              <a:t>автомобильных дорог: </a:t>
            </a:r>
            <a:br>
              <a:rPr lang="ru-RU" sz="1800" dirty="0" smtClean="0"/>
            </a:br>
            <a:r>
              <a:rPr lang="ru-RU" sz="1800" dirty="0" smtClean="0"/>
              <a:t>149,018 км</a:t>
            </a:r>
            <a:endParaRPr lang="ru-RU" sz="1800" dirty="0"/>
          </a:p>
        </p:txBody>
      </p:sp>
      <p:pic>
        <p:nvPicPr>
          <p:cNvPr id="4" name="Рисунок 3" descr="belgium-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3429000"/>
            <a:ext cx="5076056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375</TotalTime>
  <Words>597</Words>
  <Application>Microsoft Office PowerPoint</Application>
  <PresentationFormat>Экран (4:3)</PresentationFormat>
  <Paragraphs>49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Техническая</vt:lpstr>
      <vt:lpstr>Бельгия</vt:lpstr>
      <vt:lpstr>Бельгия Столица-Брюссель</vt:lpstr>
      <vt:lpstr>Визитная карточка: Брюссель</vt:lpstr>
      <vt:lpstr>Презентация PowerPoint</vt:lpstr>
      <vt:lpstr>Андерлехт</vt:lpstr>
      <vt:lpstr>Презентация PowerPoint</vt:lpstr>
      <vt:lpstr>Географическое положение</vt:lpstr>
      <vt:lpstr> Экономико-географическое положение</vt:lpstr>
      <vt:lpstr>Транспортно- географическое положение</vt:lpstr>
      <vt:lpstr>Природные ресурсы</vt:lpstr>
      <vt:lpstr>Презентация PowerPoint</vt:lpstr>
      <vt:lpstr>Презентация PowerPoint</vt:lpstr>
      <vt:lpstr>Население</vt:lpstr>
      <vt:lpstr>Темпы роста населения</vt:lpstr>
      <vt:lpstr>Иммиграция</vt:lpstr>
      <vt:lpstr>Хозяйство:</vt:lpstr>
      <vt:lpstr>Сельское хозяйство</vt:lpstr>
      <vt:lpstr>Презентация PowerPoint</vt:lpstr>
      <vt:lpstr>Список литературы: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Бельгия</dc:title>
  <dc:creator>user</dc:creator>
  <cp:lastModifiedBy>Елена</cp:lastModifiedBy>
  <cp:revision>27</cp:revision>
  <dcterms:created xsi:type="dcterms:W3CDTF">2017-11-03T07:58:34Z</dcterms:created>
  <dcterms:modified xsi:type="dcterms:W3CDTF">2017-11-30T15:27:06Z</dcterms:modified>
</cp:coreProperties>
</file>