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70" r:id="rId2"/>
    <p:sldId id="271" r:id="rId3"/>
    <p:sldId id="257" r:id="rId4"/>
    <p:sldId id="258" r:id="rId5"/>
    <p:sldId id="259" r:id="rId6"/>
    <p:sldId id="265" r:id="rId7"/>
    <p:sldId id="260" r:id="rId8"/>
    <p:sldId id="261" r:id="rId9"/>
    <p:sldId id="262" r:id="rId10"/>
    <p:sldId id="263" r:id="rId11"/>
    <p:sldId id="264" r:id="rId12"/>
    <p:sldId id="266" r:id="rId13"/>
    <p:sldId id="267" r:id="rId14"/>
    <p:sldId id="268" r:id="rId15"/>
    <p:sldId id="269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669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588" autoAdjust="0"/>
    <p:restoredTop sz="94660"/>
  </p:normalViewPr>
  <p:slideViewPr>
    <p:cSldViewPr>
      <p:cViewPr varScale="1">
        <p:scale>
          <a:sx n="66" d="100"/>
          <a:sy n="66" d="100"/>
        </p:scale>
        <p:origin x="-46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3D041C-7074-4B91-BC7C-ECAD502DE331}" type="datetimeFigureOut">
              <a:rPr lang="ru-RU" smtClean="0"/>
              <a:pPr/>
              <a:t>16.04.2010</a:t>
            </a:fld>
            <a:endParaRPr lang="ru-RU" dirty="0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23180-88B4-4A38-99E9-A24809A51464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3D041C-7074-4B91-BC7C-ECAD502DE331}" type="datetimeFigureOut">
              <a:rPr lang="ru-RU" smtClean="0"/>
              <a:pPr/>
              <a:t>16.04.2010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23180-88B4-4A38-99E9-A24809A51464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3D041C-7074-4B91-BC7C-ECAD502DE331}" type="datetimeFigureOut">
              <a:rPr lang="ru-RU" smtClean="0"/>
              <a:pPr/>
              <a:t>16.04.2010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23180-88B4-4A38-99E9-A24809A51464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3D041C-7074-4B91-BC7C-ECAD502DE331}" type="datetimeFigureOut">
              <a:rPr lang="ru-RU" smtClean="0"/>
              <a:pPr/>
              <a:t>16.04.2010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23180-88B4-4A38-99E9-A24809A51464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3D041C-7074-4B91-BC7C-ECAD502DE331}" type="datetimeFigureOut">
              <a:rPr lang="ru-RU" smtClean="0"/>
              <a:pPr/>
              <a:t>16.04.2010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23180-88B4-4A38-99E9-A24809A51464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3D041C-7074-4B91-BC7C-ECAD502DE331}" type="datetimeFigureOut">
              <a:rPr lang="ru-RU" smtClean="0"/>
              <a:pPr/>
              <a:t>16.04.2010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23180-88B4-4A38-99E9-A24809A51464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3D041C-7074-4B91-BC7C-ECAD502DE331}" type="datetimeFigureOut">
              <a:rPr lang="ru-RU" smtClean="0"/>
              <a:pPr/>
              <a:t>16.04.2010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23180-88B4-4A38-99E9-A24809A51464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3D041C-7074-4B91-BC7C-ECAD502DE331}" type="datetimeFigureOut">
              <a:rPr lang="ru-RU" smtClean="0"/>
              <a:pPr/>
              <a:t>16.04.2010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23180-88B4-4A38-99E9-A24809A51464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3D041C-7074-4B91-BC7C-ECAD502DE331}" type="datetimeFigureOut">
              <a:rPr lang="ru-RU" smtClean="0"/>
              <a:pPr/>
              <a:t>16.04.2010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23180-88B4-4A38-99E9-A24809A51464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3D041C-7074-4B91-BC7C-ECAD502DE331}" type="datetimeFigureOut">
              <a:rPr lang="ru-RU" smtClean="0"/>
              <a:pPr/>
              <a:t>16.04.2010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23180-88B4-4A38-99E9-A24809A51464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3D041C-7074-4B91-BC7C-ECAD502DE331}" type="datetimeFigureOut">
              <a:rPr lang="ru-RU" smtClean="0"/>
              <a:pPr/>
              <a:t>16.04.2010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6C823180-88B4-4A38-99E9-A24809A51464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dirty="0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603D041C-7074-4B91-BC7C-ECAD502DE331}" type="datetimeFigureOut">
              <a:rPr lang="ru-RU" smtClean="0"/>
              <a:pPr/>
              <a:t>16.04.2010</a:t>
            </a:fld>
            <a:endParaRPr lang="ru-RU" dirty="0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6C823180-88B4-4A38-99E9-A24809A51464}" type="slidenum">
              <a:rPr lang="ru-RU" smtClean="0"/>
              <a:pPr/>
              <a:t>‹#›</a:t>
            </a:fld>
            <a:endParaRPr lang="ru-RU" dirty="0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 dirty="0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 dirty="0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7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ru.wikipedia.org/wiki/%D0%9E%D0%BF%D1%80%D0%B8%D1%87%D0%BD%D0%B8%D0%BD%D0%B0" TargetMode="External"/><Relationship Id="rId7" Type="http://schemas.openxmlformats.org/officeDocument/2006/relationships/hyperlink" Target="http://ru.wikipedia.org/wiki/%D0%9C%D0%B8%D1%85%D0%B0%D0%B8%D0%BB_%D0%A4%D0%B5%D0%B4%D0%BE%D1%80%D0%BE%D0%B2%D0%B8%D1%87" TargetMode="External"/><Relationship Id="rId2" Type="http://schemas.openxmlformats.org/officeDocument/2006/relationships/hyperlink" Target="http://ru.wikipedia.org/wiki/%D0%98%D0%B2%D0%B0%D0%BD_%D0%93%D1%80%D0%BE%D0%B7%D0%BD%D1%8B%D0%B9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ru.wikipedia.org/wiki/%D0%9F%D0%B0%D1%82%D1%80%D0%B8%D0%B0%D1%80%D1%85_%D0%A4%D0%B8%D0%BB%D0%B0%D1%80%D0%B5%D1%82" TargetMode="External"/><Relationship Id="rId5" Type="http://schemas.openxmlformats.org/officeDocument/2006/relationships/hyperlink" Target="http://ru.wikipedia.org/wiki/1608_%D0%B3%D0%BE%D0%B4" TargetMode="External"/><Relationship Id="rId4" Type="http://schemas.openxmlformats.org/officeDocument/2006/relationships/hyperlink" Target="http://ru.wikipedia.org/wiki/%D0%A1%D0%BC%D1%83%D1%82%D0%BD%D0%BE%D0%B5_%D0%B2%D1%80%D0%B5%D0%BC%D1%8F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hyperlink" Target="http://ru.wikipedia.org/wiki/%D0%A4%D0%B0%D0%B9%D0%BB:%D0%AF%D1%80%D0%BE%D1%81-SOC-1sbor_%D0%A0%D0%BE%D1%81%D1%82%D0%BE%D0%B2.jpg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hyperlink" Target="http://ru.wikipedia.org/wiki/%D0%A4%D0%B0%D0%B9%D0%BB:Rostov-vel.jpg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ru.wikipedia.org/wiki/%D0%A4%D0%B0%D0%B9%D0%BB:Rostov_kremlin1.jpg" TargetMode="External"/><Relationship Id="rId2" Type="http://schemas.openxmlformats.org/officeDocument/2006/relationships/hyperlink" Target="http://ru.wikipedia.org/wiki/%D0%A0%D0%BE%D1%81%D1%82%D0%BE%D0%B2%D1%81%D0%BA%D0%B8%D0%B9_%D0%BA%D1%80%D0%B5%D0%BC%D0%BB%D1%8C" TargetMode="Externa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5" name="img1" descr="Ростов Великий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-840000">
            <a:off x="298417" y="2932633"/>
            <a:ext cx="4536000" cy="30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0" y="1285860"/>
            <a:ext cx="9144000" cy="557214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3200" dirty="0" smtClean="0"/>
              <a:t> </a:t>
            </a:r>
            <a:r>
              <a:rPr lang="ru-RU" sz="3200" dirty="0" smtClean="0"/>
              <a:t>Древний </a:t>
            </a:r>
            <a:r>
              <a:rPr lang="ru-RU" sz="3200" dirty="0" smtClean="0"/>
              <a:t>город Центральной </a:t>
            </a:r>
            <a:r>
              <a:rPr lang="ru-RU" sz="3200" dirty="0" smtClean="0"/>
              <a:t>Росси</a:t>
            </a:r>
          </a:p>
          <a:p>
            <a:pPr algn="ctr">
              <a:buNone/>
            </a:pPr>
            <a:r>
              <a:rPr lang="ru-RU" sz="3200" dirty="0" smtClean="0"/>
              <a:t>« </a:t>
            </a:r>
            <a:r>
              <a:rPr lang="ru-RU" sz="3200" dirty="0" smtClean="0"/>
              <a:t>Золотое кольцо</a:t>
            </a:r>
            <a:r>
              <a:rPr lang="ru-RU" sz="3200" dirty="0" smtClean="0"/>
              <a:t>»</a:t>
            </a:r>
          </a:p>
          <a:p>
            <a:pPr algn="ctr">
              <a:buNone/>
            </a:pPr>
            <a:r>
              <a:rPr lang="ru-RU" sz="3200" dirty="0" smtClean="0"/>
              <a:t>«</a:t>
            </a:r>
            <a:r>
              <a:rPr lang="ru-RU" sz="3200" dirty="0" smtClean="0"/>
              <a:t>ВЕЛИКИЙ РОСТОВ»</a:t>
            </a:r>
          </a:p>
          <a:p>
            <a:pPr lvl="8" algn="ctr">
              <a:buNone/>
            </a:pPr>
            <a:endParaRPr lang="ru-RU" sz="2000" dirty="0" smtClean="0"/>
          </a:p>
          <a:p>
            <a:pPr lvl="8" algn="ctr">
              <a:buNone/>
            </a:pPr>
            <a:endParaRPr lang="ru-RU" sz="2000" dirty="0" smtClean="0"/>
          </a:p>
          <a:p>
            <a:pPr lvl="8" algn="ctr">
              <a:buNone/>
            </a:pPr>
            <a:endParaRPr lang="ru-RU" sz="2000" dirty="0" smtClean="0"/>
          </a:p>
          <a:p>
            <a:pPr lvl="8" algn="ctr">
              <a:buNone/>
            </a:pPr>
            <a:endParaRPr lang="ru-RU" sz="2000" dirty="0" smtClean="0"/>
          </a:p>
          <a:p>
            <a:pPr>
              <a:buNone/>
            </a:pPr>
            <a:r>
              <a:rPr lang="ru-RU" sz="3200" dirty="0" smtClean="0"/>
              <a:t>                       </a:t>
            </a:r>
            <a:r>
              <a:rPr lang="ru-RU" sz="3000" dirty="0" smtClean="0"/>
              <a:t>                                </a:t>
            </a:r>
            <a:r>
              <a:rPr lang="ru-RU" i="1" dirty="0" smtClean="0"/>
              <a:t>Выполнили:</a:t>
            </a:r>
          </a:p>
          <a:p>
            <a:pPr lvl="3">
              <a:buNone/>
            </a:pPr>
            <a:r>
              <a:rPr lang="ru-RU" dirty="0" smtClean="0"/>
              <a:t>                                                                      Костина Кристина и</a:t>
            </a:r>
          </a:p>
          <a:p>
            <a:pPr lvl="4">
              <a:buNone/>
            </a:pPr>
            <a:r>
              <a:rPr lang="ru-RU" dirty="0" smtClean="0"/>
              <a:t>                                                                  Маматов  Алексей</a:t>
            </a:r>
          </a:p>
          <a:p>
            <a:pPr>
              <a:buNone/>
            </a:pPr>
            <a:r>
              <a:rPr lang="ru-RU" dirty="0" smtClean="0"/>
              <a:t>                                                                 </a:t>
            </a:r>
            <a:r>
              <a:rPr lang="ru-RU" sz="2000" dirty="0" smtClean="0"/>
              <a:t>ученики  9 «а» класса</a:t>
            </a:r>
          </a:p>
          <a:p>
            <a:pPr>
              <a:buNone/>
            </a:pPr>
            <a:r>
              <a:rPr lang="ru-RU" sz="2000" dirty="0" smtClean="0"/>
              <a:t>                                                                                    </a:t>
            </a:r>
            <a:endParaRPr lang="ru-RU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1" name="img1" descr="Рождественская церковь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960000">
            <a:off x="5820379" y="2198785"/>
            <a:ext cx="3021241" cy="38701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0" name="img1" descr="Рождественская церковь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-540000">
            <a:off x="233593" y="2814622"/>
            <a:ext cx="3646528" cy="32734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2" name="img1" descr="Рождественская церковь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71868" y="1428736"/>
            <a:ext cx="2714644" cy="44338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1714480" y="357166"/>
            <a:ext cx="571504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cap="all" dirty="0"/>
              <a:t>Рождественская церковь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img1" descr="СпасоЯковлевский монастырь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480000">
            <a:off x="5715008" y="3286124"/>
            <a:ext cx="2286000" cy="3324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18" name="img1" descr="СпасоЯковлевский монастырь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-540000">
            <a:off x="928123" y="3620009"/>
            <a:ext cx="3335093" cy="29955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cap="all" dirty="0" smtClean="0"/>
              <a:t>     Спасо-Яковлевский</a:t>
            </a:r>
            <a:br>
              <a:rPr lang="ru-RU" b="1" cap="all" dirty="0" smtClean="0"/>
            </a:br>
            <a:r>
              <a:rPr lang="ru-RU" b="1" cap="all" dirty="0" smtClean="0"/>
              <a:t>            монастырь  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357158" y="2214554"/>
            <a:ext cx="821537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Со второй половины XVIII века и до начала нашего столетия в Спасо-Яковлевский мужской монастырь неоднократно приезжали представители царствующего дома Романовых, причем в ХIХ веке их посещения приобрели регулярный характер. Сегодня в действующем Спасо-Яковлевском мужском монастыре почивают мощи ростовских святых Авраамия и Димитрия, а также здесь находится икона Ватопедской Божией Матери, келейная святого </a:t>
            </a:r>
            <a:r>
              <a:rPr lang="ru-RU" dirty="0" smtClean="0"/>
              <a:t>Дмитрия </a:t>
            </a:r>
            <a:r>
              <a:rPr lang="ru-RU" dirty="0"/>
              <a:t>Ростовского, привезенная им с собою в Ростов.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3" name="img1" descr="СпасоЯковлевский монастырь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72198" y="1142984"/>
            <a:ext cx="2714628" cy="5000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2" name="img1" descr="СпасоЯковлевский монастырь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-480000">
            <a:off x="545361" y="1001813"/>
            <a:ext cx="5517205" cy="51436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2143108" y="214290"/>
            <a:ext cx="50961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cap="all" dirty="0"/>
              <a:t>Спасо-Яковлевский монастырь</a:t>
            </a:r>
            <a:endParaRPr lang="ru-RU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8" name="img1" descr="Церковь Спаса на песках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840000">
            <a:off x="4505953" y="3506000"/>
            <a:ext cx="4054333" cy="2904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7" name="img1" descr="Церковь Спаса на песках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-660000">
            <a:off x="278017" y="3223618"/>
            <a:ext cx="3915243" cy="32910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285728"/>
            <a:ext cx="8763000" cy="1143000"/>
          </a:xfrm>
        </p:spPr>
        <p:txBody>
          <a:bodyPr>
            <a:normAutofit fontScale="90000"/>
          </a:bodyPr>
          <a:lstStyle/>
          <a:p>
            <a:r>
              <a:rPr lang="ru-RU" b="1" cap="all" dirty="0" smtClean="0"/>
              <a:t>Церковь Спаса на песках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14282" y="1857364"/>
            <a:ext cx="87154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Пятиглавый храм Спаса на песках в прошлом был соборным храмом существовавшего здесь в XIII веке </a:t>
            </a:r>
            <a:r>
              <a:rPr lang="ru-RU" dirty="0" smtClean="0"/>
              <a:t>Княгининаья монастыря</a:t>
            </a:r>
            <a:r>
              <a:rPr lang="ru-RU" dirty="0"/>
              <a:t>. Основан он был дочерью тверского князя Михаила и женой ростовского князя </a:t>
            </a:r>
            <a:r>
              <a:rPr lang="ru-RU" dirty="0" smtClean="0"/>
              <a:t>Василько Марией </a:t>
            </a:r>
            <a:r>
              <a:rPr lang="ru-RU" dirty="0"/>
              <a:t>— единственной в русской истории женщиной-летописцем. Ее, как основательницу монастыря, в 1271 году погребли под Спасской церковью. Это как раз и послужило поводом для переименования монастыря в «Спасский, что на Песках, княгини монастырь». </a:t>
            </a:r>
            <a:br>
              <a:rPr lang="ru-RU" dirty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img1" descr="Церковь Спаса на песках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72066" y="642918"/>
            <a:ext cx="3690942" cy="2857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1" name="img1" descr="Церковь Спаса на песках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40000">
            <a:off x="5021298" y="3357796"/>
            <a:ext cx="3288583" cy="32630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2" name="img1" descr="Церковь Спаса на песках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-960000">
            <a:off x="1098453" y="3148817"/>
            <a:ext cx="3541382" cy="3284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3" name="img1" descr="Церковь Спаса на песках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28596" y="428604"/>
            <a:ext cx="3357586" cy="30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2643174" y="3571876"/>
            <a:ext cx="355308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cap="all" dirty="0"/>
              <a:t>Церковь Спаса на песках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      История возникновения</a:t>
            </a:r>
            <a:br>
              <a:rPr lang="ru-RU" dirty="0" smtClean="0"/>
            </a:br>
            <a:r>
              <a:rPr lang="ru-RU" dirty="0" smtClean="0"/>
              <a:t>           Великого Ростова             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ru-RU" dirty="0" smtClean="0"/>
              <a:t>Ростов возник в конце VIII в. или несколько раньше; во времена Рюрика он стал центром сбора дани в пользу Новгорода, оставаясь в других отношениях пригородом Сурского городища; с усиленной славянской колонизацией, начавшейся с ликвидацией полунезависимости мерян при Игоре (в 920-е — 30-е гг.), Ростов, как база славян, приобретает господствующее значение. При царе </a:t>
            </a:r>
            <a:r>
              <a:rPr lang="ru-RU" u="sng" dirty="0" smtClean="0">
                <a:hlinkClick r:id="rId2" tooltip="Иван Грозный"/>
              </a:rPr>
              <a:t>Иване Грозном</a:t>
            </a:r>
            <a:r>
              <a:rPr lang="ru-RU" dirty="0" smtClean="0"/>
              <a:t> Ростов был взят в </a:t>
            </a:r>
            <a:r>
              <a:rPr lang="ru-RU" u="sng" dirty="0" smtClean="0">
                <a:hlinkClick r:id="rId3" tooltip="Опричнина"/>
              </a:rPr>
              <a:t>опричнину</a:t>
            </a:r>
            <a:r>
              <a:rPr lang="ru-RU" dirty="0" smtClean="0"/>
              <a:t>. В </a:t>
            </a:r>
            <a:r>
              <a:rPr lang="ru-RU" u="sng" dirty="0" smtClean="0">
                <a:hlinkClick r:id="rId4" tooltip="Смутное время"/>
              </a:rPr>
              <a:t>смутное время</a:t>
            </a:r>
            <a:r>
              <a:rPr lang="ru-RU" dirty="0" smtClean="0"/>
              <a:t> Ростов не избежал трагической участи многих российских городов. В </a:t>
            </a:r>
            <a:r>
              <a:rPr lang="ru-RU" u="sng" dirty="0" smtClean="0">
                <a:hlinkClick r:id="rId5" tooltip="1608 год"/>
              </a:rPr>
              <a:t>1608 году</a:t>
            </a:r>
            <a:r>
              <a:rPr lang="ru-RU" dirty="0" smtClean="0"/>
              <a:t> он был сожжён и разграблен тушинскими отрядами, которые взяли в плен митрополита </a:t>
            </a:r>
            <a:r>
              <a:rPr lang="ru-RU" u="sng" dirty="0" smtClean="0">
                <a:hlinkClick r:id="rId6" tooltip="Патриарх Филарет"/>
              </a:rPr>
              <a:t>Филарета</a:t>
            </a:r>
            <a:r>
              <a:rPr lang="ru-RU" dirty="0" smtClean="0"/>
              <a:t> (Романова) будущего патриарха и отца царя </a:t>
            </a:r>
            <a:r>
              <a:rPr lang="ru-RU" u="sng" dirty="0" smtClean="0">
                <a:hlinkClick r:id="rId7" tooltip="Михаил Федорович"/>
              </a:rPr>
              <a:t>Михаила Федоровича</a:t>
            </a:r>
            <a:r>
              <a:rPr lang="ru-RU" dirty="0" smtClean="0"/>
              <a:t>. В истории Ростова это было последнее нашествие захватчиков, вскоре после которого для укрепления города вокруг его центральной части была насыпана земляная крепость.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180px-%D0%AF%D1%80%D0%BE%D1%81-SOC-1sbor_%D0%A0%D0%BE%D1%81%D1%82%D0%BE%D0%B2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780000">
            <a:off x="5685631" y="3465898"/>
            <a:ext cx="3185944" cy="27850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img1" descr="Ростов Великий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-540000">
            <a:off x="214195" y="3331764"/>
            <a:ext cx="5143537" cy="31432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1429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        Великий Ростов сегодня: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     Сегодня Ростов является городом-музеем, обладающий драгоценными сокровищами русской национальной культуры, а также крупным центром российского и международного туризма. </a:t>
            </a:r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180px-Rostov-vel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00694" y="642918"/>
            <a:ext cx="3357554" cy="5500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357166"/>
            <a:ext cx="8229600" cy="1143000"/>
          </a:xfrm>
          <a:effectLst>
            <a:innerShdw blurRad="63500" dist="50800" dir="16200000">
              <a:prstClr val="black">
                <a:alpha val="50000"/>
              </a:prstClr>
            </a:innerShdw>
          </a:effectLst>
          <a:scene3d>
            <a:camera prst="perspectiveContrastingRightFacing"/>
            <a:lightRig rig="threePt" dir="t"/>
          </a:scene3d>
        </p:spPr>
        <p:txBody>
          <a:bodyPr>
            <a:normAutofit fontScale="90000"/>
          </a:bodyPr>
          <a:lstStyle/>
          <a:p>
            <a:r>
              <a:rPr lang="ru-RU" dirty="0" smtClean="0"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</a:rPr>
              <a:t>    Достопримечательности </a:t>
            </a:r>
            <a:br>
              <a:rPr lang="ru-RU" dirty="0" smtClean="0"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</a:rPr>
            </a:br>
            <a:r>
              <a:rPr lang="ru-RU" dirty="0" smtClean="0"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</a:rPr>
              <a:t>         Великого Ростова</a:t>
            </a:r>
            <a:endParaRPr lang="ru-RU" dirty="0"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2214554"/>
            <a:ext cx="4429156" cy="4389120"/>
          </a:xfrm>
        </p:spPr>
        <p:txBody>
          <a:bodyPr>
            <a:normAutofit fontScale="85000" lnSpcReduction="10000"/>
          </a:bodyPr>
          <a:lstStyle/>
          <a:p>
            <a:pPr>
              <a:buNone/>
            </a:pPr>
            <a:r>
              <a:rPr lang="ru-RU" dirty="0" smtClean="0"/>
              <a:t>    Ростов - жемчужина Золотого Кольца, объединяющего старейшие города России. Значительный культурный потенциал города сделал его одним из крупных центров туризма и паломничества. Ростов включён в специальную программу сотрудничества между Советом Европы и Россией по сохранению историко-культурного наследия.</a:t>
            </a:r>
          </a:p>
          <a:p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5500694" y="6211669"/>
            <a:ext cx="364330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Знак г. Ростов Великий. Въезд со стороны Москвы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928794" y="214290"/>
            <a:ext cx="5214974" cy="646331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solidFill>
              <a:srgbClr val="666699"/>
            </a:solidFill>
          </a:ln>
        </p:spPr>
        <p:txBody>
          <a:bodyPr wrap="square">
            <a:spAutoFit/>
          </a:bodyPr>
          <a:lstStyle/>
          <a:p>
            <a:r>
              <a:rPr lang="ru-RU" sz="3600" u="sng" dirty="0">
                <a:hlinkClick r:id="rId2" tooltip="Ростовский кремль"/>
              </a:rPr>
              <a:t>Ростовский кремль</a:t>
            </a:r>
            <a:endParaRPr lang="ru-RU" sz="3600" dirty="0"/>
          </a:p>
        </p:txBody>
      </p:sp>
      <p:sp>
        <p:nvSpPr>
          <p:cNvPr id="7" name="Текст 6"/>
          <p:cNvSpPr>
            <a:spLocks noGrp="1"/>
          </p:cNvSpPr>
          <p:nvPr>
            <p:ph type="body" sz="half" idx="2"/>
          </p:nvPr>
        </p:nvSpPr>
        <p:spPr>
          <a:xfrm>
            <a:off x="0" y="857232"/>
            <a:ext cx="3357554" cy="5643578"/>
          </a:xfrm>
        </p:spPr>
        <p:txBody>
          <a:bodyPr>
            <a:noAutofit/>
          </a:bodyPr>
          <a:lstStyle/>
          <a:p>
            <a:r>
              <a:rPr lang="ru-RU" sz="2000" dirty="0" smtClean="0"/>
              <a:t>Одним из важнейших памятников является уже сам ландшафт озёрной котловины и прилегающей территории, на протяжении тысячелетий привлекавший сюда людей и изобилующий памятниками археологии. Классикой не только русского, но и мирового искусства стали архитектурные памятники Ростова, в частности постройки бывшего Архиерейского дома XVII в. — Ростовский кремль.</a:t>
            </a:r>
            <a:endParaRPr lang="ru-RU" sz="2000" dirty="0"/>
          </a:p>
        </p:txBody>
      </p:sp>
      <p:pic>
        <p:nvPicPr>
          <p:cNvPr id="3075" name="Picture 3" descr="240px-Rostov_kremlin1">
            <a:hlinkClick r:id="rId3"/>
          </p:cNvPr>
          <p:cNvPicPr>
            <a:picLocks noGrp="1" noChangeAspect="1" noChangeArrowheads="1"/>
          </p:cNvPicPr>
          <p:nvPr>
            <p:ph type="pic" idx="1"/>
          </p:nvPr>
        </p:nvPicPr>
        <p:blipFill>
          <a:blip r:embed="rId4" cstate="print"/>
          <a:srcRect l="5942" r="5942"/>
          <a:stretch>
            <a:fillRect/>
          </a:stretch>
        </p:blipFill>
        <p:spPr bwMode="auto"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Прямоугольник 9"/>
          <p:cNvSpPr/>
          <p:nvPr/>
        </p:nvSpPr>
        <p:spPr>
          <a:xfrm>
            <a:off x="3286116" y="5286388"/>
            <a:ext cx="414337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u="sng" dirty="0">
                <a:hlinkClick r:id="rId2" tooltip="Ростовский кремль"/>
              </a:rPr>
              <a:t>Ростовский кремль, звонница Успенского собора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img1" descr="Ростовский Кремль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900000">
            <a:off x="4601587" y="4216506"/>
            <a:ext cx="30480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5" name="img1" descr="Ростовский Кремль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200000">
            <a:off x="4974731" y="459453"/>
            <a:ext cx="3277512" cy="3350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6" name="img1" descr="Ростовский Кремль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-1140000">
            <a:off x="825218" y="472178"/>
            <a:ext cx="3479241" cy="3457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7" name="img1" descr="Ростовский Кремль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-1020000">
            <a:off x="1397679" y="4157144"/>
            <a:ext cx="2861870" cy="2170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Прямоугольник 12"/>
          <p:cNvSpPr/>
          <p:nvPr/>
        </p:nvSpPr>
        <p:spPr>
          <a:xfrm>
            <a:off x="2500298" y="6286520"/>
            <a:ext cx="371477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cap="all" dirty="0"/>
              <a:t>Ростовский Кремль</a:t>
            </a:r>
            <a:endParaRPr lang="ru-RU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img1" descr="Авраамиев Богоявленский монастырь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900000">
            <a:off x="3289338" y="2267546"/>
            <a:ext cx="5062344" cy="40035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Прямоугольник 8"/>
          <p:cNvSpPr/>
          <p:nvPr/>
        </p:nvSpPr>
        <p:spPr>
          <a:xfrm>
            <a:off x="428596" y="285728"/>
            <a:ext cx="871540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cap="all" dirty="0"/>
              <a:t>Авраамиев Богоявленский </a:t>
            </a:r>
            <a:r>
              <a:rPr lang="ru-RU" sz="2800" b="1" cap="all" dirty="0" smtClean="0"/>
              <a:t>   монастырь </a:t>
            </a:r>
            <a:endParaRPr lang="ru-RU" sz="2800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428596" y="1142984"/>
            <a:ext cx="8215370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/>
              <a:t>Авраамиев Богоявленский монастырь является самым древним монастырем Северо-Восточной Руси. В конце XI века его основал святой Авраамий на месте языческого капища. Именно ему суждено было стать первым оплотом христианства в Залесье. В настоящее время в Ростове этот монастырь считают вторым по значимости.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img1" descr="Авраамиев Богоявленский монастырь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-720000">
            <a:off x="503901" y="446451"/>
            <a:ext cx="4857752" cy="5357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3" name="img1" descr="Авраамиев Богоявленский монастырь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840000">
            <a:off x="4425478" y="440293"/>
            <a:ext cx="4214810" cy="4681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3071802" y="5715016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cap="all" dirty="0"/>
              <a:t>Авраамиев Богоявленский монастырь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img1" descr="Рождественская церковь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780000">
            <a:off x="4462829" y="3457959"/>
            <a:ext cx="4406730" cy="29420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714356"/>
            <a:ext cx="8786842" cy="1143000"/>
          </a:xfrm>
        </p:spPr>
        <p:txBody>
          <a:bodyPr>
            <a:normAutofit fontScale="90000"/>
          </a:bodyPr>
          <a:lstStyle/>
          <a:p>
            <a:r>
              <a:rPr lang="ru-RU" b="1" cap="all" dirty="0" smtClean="0"/>
              <a:t>Рождественская церковь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428596" y="1643050"/>
            <a:ext cx="821537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/>
              <a:t>В свое время Рождественская обитель была едва ли не самой популярной среди российских монастырей. В XIX веке фактическое количество </a:t>
            </a:r>
            <a:r>
              <a:rPr lang="ru-RU" sz="2400" dirty="0" smtClean="0"/>
              <a:t>насельник </a:t>
            </a:r>
            <a:r>
              <a:rPr lang="ru-RU" sz="2400" dirty="0"/>
              <a:t>в нем в несколько раз превосходило штатное число монахинь. Именно поэтому ни один другой ростовский монастырь не имел такой плотной застройки, какая была в Рождественском монастыре.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Официальная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197</TotalTime>
  <Words>432</Words>
  <Application>Microsoft Office PowerPoint</Application>
  <PresentationFormat>Экран (4:3)</PresentationFormat>
  <Paragraphs>35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Поток</vt:lpstr>
      <vt:lpstr>Слайд 1</vt:lpstr>
      <vt:lpstr>      История возникновения            Великого Ростова              </vt:lpstr>
      <vt:lpstr>        Великий Ростов сегодня:</vt:lpstr>
      <vt:lpstr>    Достопримечательности           Великого Ростова</vt:lpstr>
      <vt:lpstr>Слайд 5</vt:lpstr>
      <vt:lpstr>Слайд 6</vt:lpstr>
      <vt:lpstr>Слайд 7</vt:lpstr>
      <vt:lpstr>Слайд 8</vt:lpstr>
      <vt:lpstr>Рождественская церковь </vt:lpstr>
      <vt:lpstr>Слайд 10</vt:lpstr>
      <vt:lpstr>     Спасо-Яковлевский             монастырь  </vt:lpstr>
      <vt:lpstr>Слайд 12</vt:lpstr>
      <vt:lpstr>Церковь Спаса на песках</vt:lpstr>
      <vt:lpstr>Слайд 14</vt:lpstr>
      <vt:lpstr>Слайд 15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Лена</cp:lastModifiedBy>
  <cp:revision>22</cp:revision>
  <dcterms:created xsi:type="dcterms:W3CDTF">2010-01-14T12:38:27Z</dcterms:created>
  <dcterms:modified xsi:type="dcterms:W3CDTF">2010-04-16T14:34:55Z</dcterms:modified>
</cp:coreProperties>
</file>