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70" r:id="rId14"/>
    <p:sldId id="271" r:id="rId15"/>
    <p:sldId id="272" r:id="rId16"/>
    <p:sldId id="27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47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extLst>
      <p:ext uri="{BB962C8B-B14F-4D97-AF65-F5344CB8AC3E}">
        <p14:creationId xmlns:p14="http://schemas.microsoft.com/office/powerpoint/2010/main" val="2740409394"/>
      </p:ext>
    </p:extLst>
  </p:cSld>
  <p:clrMapOvr>
    <a:masterClrMapping/>
  </p:clrMapOvr>
  <p:transition spd="slow">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800259833"/>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264544316"/>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nstantia" pitchFamily="18" charset="0"/>
              </a:defRPr>
            </a:lvl1pPr>
          </a:lstStyle>
          <a:p>
            <a:r>
              <a:rPr lang="ru-RU" smtClean="0"/>
              <a:t>Образец заголовка</a:t>
            </a:r>
            <a:endParaRPr lang="ru-RU"/>
          </a:p>
        </p:txBody>
      </p:sp>
      <p:sp>
        <p:nvSpPr>
          <p:cNvPr id="3" name="Объект 2"/>
          <p:cNvSpPr>
            <a:spLocks noGrp="1"/>
          </p:cNvSpPr>
          <p:nvPr>
            <p:ph idx="1"/>
          </p:nvPr>
        </p:nvSpPr>
        <p:spPr/>
        <p:txBody>
          <a:bodyPr/>
          <a:lstStyle>
            <a:lvl1pPr>
              <a:defRPr>
                <a:solidFill>
                  <a:schemeClr val="accent1">
                    <a:lumMod val="50000"/>
                  </a:schemeClr>
                </a:solidFill>
                <a:latin typeface="Constantia" pitchFamily="18" charset="0"/>
              </a:defRPr>
            </a:lvl1pPr>
            <a:lvl2pPr>
              <a:defRPr>
                <a:solidFill>
                  <a:schemeClr val="accent1">
                    <a:lumMod val="50000"/>
                  </a:schemeClr>
                </a:solidFill>
                <a:latin typeface="Constantia" pitchFamily="18" charset="0"/>
              </a:defRPr>
            </a:lvl2pPr>
            <a:lvl3pPr>
              <a:defRPr>
                <a:solidFill>
                  <a:schemeClr val="accent1">
                    <a:lumMod val="50000"/>
                  </a:schemeClr>
                </a:solidFill>
                <a:latin typeface="Constantia" pitchFamily="18" charset="0"/>
              </a:defRPr>
            </a:lvl3pPr>
            <a:lvl4pPr>
              <a:defRPr>
                <a:solidFill>
                  <a:schemeClr val="accent1">
                    <a:lumMod val="50000"/>
                  </a:schemeClr>
                </a:solidFill>
                <a:latin typeface="Constantia" pitchFamily="18" charset="0"/>
              </a:defRPr>
            </a:lvl4pPr>
            <a:lvl5pPr>
              <a:defRPr>
                <a:solidFill>
                  <a:schemeClr val="accent1">
                    <a:lumMod val="50000"/>
                  </a:schemeClr>
                </a:solidFill>
                <a:latin typeface="Constantia" pitchFamily="18" charset="0"/>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17545059"/>
      </p:ext>
    </p:extLst>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Tree>
    <p:extLst>
      <p:ext uri="{BB962C8B-B14F-4D97-AF65-F5344CB8AC3E}">
        <p14:creationId xmlns:p14="http://schemas.microsoft.com/office/powerpoint/2010/main" val="1039000784"/>
      </p:ext>
    </p:extLst>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844586283"/>
      </p:ext>
    </p:extLst>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596082826"/>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3265644185"/>
      </p:ext>
    </p:extLst>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54348"/>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1802765338"/>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1097947640"/>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ECAD0F-B403-453D-9F51-8E2109A0E883}" type="datetimeFigureOut">
              <a:rPr lang="ru-RU" smtClean="0"/>
              <a:t>25.03.2017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A2FADB-EAF8-4512-B656-815B14FD8982}" type="slidenum">
              <a:rPr lang="ru-RU" smtClean="0"/>
              <a:t>‹#›</a:t>
            </a:fld>
            <a:endParaRPr lang="ru-RU"/>
          </a:p>
        </p:txBody>
      </p:sp>
    </p:spTree>
    <p:extLst>
      <p:ext uri="{BB962C8B-B14F-4D97-AF65-F5344CB8AC3E}">
        <p14:creationId xmlns:p14="http://schemas.microsoft.com/office/powerpoint/2010/main" val="25817055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dir="rd"/>
  </p:transition>
  <p:txStyles>
    <p:titleStyle>
      <a:lvl1pPr algn="ctr" defTabSz="914400" rtl="0" eaLnBrk="1" latinLnBrk="0" hangingPunct="1">
        <a:spcBef>
          <a:spcPct val="0"/>
        </a:spcBef>
        <a:buNone/>
        <a:defRPr sz="4400" b="1" kern="1200"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nstantia"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accent1">
              <a:lumMod val="50000"/>
            </a:schemeClr>
          </a:solidFill>
          <a:latin typeface="Constantia"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1">
              <a:lumMod val="50000"/>
            </a:schemeClr>
          </a:solidFill>
          <a:latin typeface="Constantia"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1">
              <a:lumMod val="50000"/>
            </a:schemeClr>
          </a:solidFill>
          <a:latin typeface="Constant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1">
              <a:lumMod val="50000"/>
            </a:schemeClr>
          </a:solidFill>
          <a:latin typeface="Constant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1">
              <a:lumMod val="50000"/>
            </a:schemeClr>
          </a:solidFill>
          <a:latin typeface="Constant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556793"/>
            <a:ext cx="8568952" cy="3312368"/>
          </a:xfrm>
        </p:spPr>
        <p:txBody>
          <a:bodyPr>
            <a:noAutofit/>
          </a:bodyPr>
          <a:lstStyle/>
          <a:p>
            <a:pPr algn="l"/>
            <a:r>
              <a:rPr lang="ru-RU" sz="5400" dirty="0">
                <a:effectLst/>
              </a:rPr>
              <a:t>Экзотические птицы. Необычные, причудливые, </a:t>
            </a:r>
            <a:r>
              <a:rPr lang="ru-RU" sz="5400" dirty="0" smtClean="0">
                <a:effectLst/>
              </a:rPr>
              <a:t>странные</a:t>
            </a:r>
            <a:endParaRPr lang="ru-RU" sz="5400" dirty="0"/>
          </a:p>
        </p:txBody>
      </p:sp>
    </p:spTree>
    <p:extLst>
      <p:ext uri="{BB962C8B-B14F-4D97-AF65-F5344CB8AC3E}">
        <p14:creationId xmlns:p14="http://schemas.microsoft.com/office/powerpoint/2010/main" val="3707381564"/>
      </p:ext>
    </p:extLst>
  </p:cSld>
  <p:clrMapOvr>
    <a:masterClrMapping/>
  </p:clrMapOvr>
  <p:transition spd="slow">
    <p:cover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285"/>
            <a:ext cx="8229600" cy="991013"/>
          </a:xfrm>
        </p:spPr>
        <p:txBody>
          <a:bodyPr>
            <a:normAutofit/>
          </a:bodyPr>
          <a:lstStyle/>
          <a:p>
            <a:r>
              <a:rPr lang="ru-RU" dirty="0" smtClean="0">
                <a:effectLst/>
              </a:rPr>
              <a:t>Колибри</a:t>
            </a:r>
            <a:endParaRPr lang="ru-RU" dirty="0"/>
          </a:p>
        </p:txBody>
      </p:sp>
      <p:sp>
        <p:nvSpPr>
          <p:cNvPr id="3" name="Объект 2"/>
          <p:cNvSpPr>
            <a:spLocks noGrp="1"/>
          </p:cNvSpPr>
          <p:nvPr>
            <p:ph idx="1"/>
          </p:nvPr>
        </p:nvSpPr>
        <p:spPr>
          <a:xfrm>
            <a:off x="251520" y="908720"/>
            <a:ext cx="4896544" cy="5760640"/>
          </a:xfrm>
        </p:spPr>
        <p:txBody>
          <a:bodyPr>
            <a:normAutofit fontScale="55000" lnSpcReduction="20000"/>
          </a:bodyPr>
          <a:lstStyle/>
          <a:p>
            <a:pPr marL="0" indent="0">
              <a:buNone/>
            </a:pPr>
            <a:r>
              <a:rPr lang="ru-RU" b="1" dirty="0" smtClean="0"/>
              <a:t>Колибри </a:t>
            </a:r>
            <a:r>
              <a:rPr lang="ru-RU" b="1" dirty="0"/>
              <a:t>— самые маленькие из всех птиц. Самый крупный вид, гигантский </a:t>
            </a:r>
            <a:r>
              <a:rPr lang="ru-RU" b="1" dirty="0" smtClean="0"/>
              <a:t>колибри </a:t>
            </a:r>
            <a:r>
              <a:rPr lang="ru-RU" b="1" dirty="0"/>
              <a:t>из южноамериканских Анд, достигает величины 22 см. А самый мелкий вид, колибри — карликовая </a:t>
            </a:r>
            <a:r>
              <a:rPr lang="ru-RU" b="1" dirty="0" smtClean="0"/>
              <a:t>пчелка </a:t>
            </a:r>
            <a:r>
              <a:rPr lang="ru-RU" b="1" dirty="0"/>
              <a:t>с острова Куба, достигает в длину всего лишь 6 </a:t>
            </a:r>
            <a:r>
              <a:rPr lang="ru-RU" b="1" dirty="0" smtClean="0"/>
              <a:t>см. </a:t>
            </a:r>
          </a:p>
          <a:p>
            <a:pPr marL="0" indent="0">
              <a:buNone/>
            </a:pPr>
            <a:r>
              <a:rPr lang="ru-RU" b="1" dirty="0" smtClean="0"/>
              <a:t>В </a:t>
            </a:r>
            <a:r>
              <a:rPr lang="ru-RU" b="1" dirty="0"/>
              <a:t>целом насчитывается 350 видов колибри, и все они живут в </a:t>
            </a:r>
            <a:r>
              <a:rPr lang="ru-RU" b="1" dirty="0" smtClean="0"/>
              <a:t>Америке.</a:t>
            </a:r>
          </a:p>
          <a:p>
            <a:pPr marL="0" indent="0">
              <a:buNone/>
            </a:pPr>
            <a:r>
              <a:rPr lang="ru-RU" b="1" dirty="0"/>
              <a:t>Колибри питаются нектаром, который они добывают из цветков. Они могут делать это на лету, повиснув над чашечкой цветка. Эти маленькие "летательные аппараты" делают до 78 взмахов крыльями в секунду. </a:t>
            </a:r>
            <a:endParaRPr lang="ru-RU" b="1" dirty="0" smtClean="0"/>
          </a:p>
          <a:p>
            <a:pPr marL="0" indent="0">
              <a:buNone/>
            </a:pPr>
            <a:r>
              <a:rPr lang="ru-RU" b="1" dirty="0" smtClean="0"/>
              <a:t>Гнездышко </a:t>
            </a:r>
            <a:r>
              <a:rPr lang="ru-RU" b="1" dirty="0"/>
              <a:t>колибри такое же крошечное, как и сама птичка. Обычно оно размером с чашку и сделано из самых нежных материалов — паутинок, шерстинок и мелких кусочков коры. Самка подвешивает его на веточке дерева или кустарника. В гнездышке лежат обычно 2 крошечных яичка. Самые мелкие яйца </a:t>
            </a:r>
            <a:r>
              <a:rPr lang="ru-RU" b="1" dirty="0" smtClean="0"/>
              <a:t>колибри составляют </a:t>
            </a:r>
            <a:r>
              <a:rPr lang="ru-RU" b="1" dirty="0"/>
              <a:t>всего 12 мм в диаметре и весят 0,5 г.</a:t>
            </a:r>
            <a:endParaRPr lang="ru-RU" b="1" dirty="0"/>
          </a:p>
        </p:txBody>
      </p:sp>
      <p:pic>
        <p:nvPicPr>
          <p:cNvPr id="1026" name="Picture 2" descr="http://rus.ans4.com/media/img/h/t/htho8eoplwuicr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9" y="1011442"/>
            <a:ext cx="3996444" cy="26642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aellerrybusinessmen.ru/uploads/images/f0/61/f0619cbf333c5a8268e070e7c9b445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3933056"/>
            <a:ext cx="2736304"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739512"/>
      </p:ext>
    </p:extLst>
  </p:cSld>
  <p:clrMapOvr>
    <a:masterClrMapping/>
  </p:clrMapOvr>
  <p:transition spd="slow">
    <p:cover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285"/>
            <a:ext cx="8229600" cy="1143000"/>
          </a:xfrm>
        </p:spPr>
        <p:txBody>
          <a:bodyPr/>
          <a:lstStyle/>
          <a:p>
            <a:r>
              <a:rPr lang="ru-RU" dirty="0">
                <a:effectLst/>
              </a:rPr>
              <a:t>Лирохвост</a:t>
            </a:r>
            <a:endParaRPr lang="ru-RU" dirty="0"/>
          </a:p>
        </p:txBody>
      </p:sp>
      <p:sp>
        <p:nvSpPr>
          <p:cNvPr id="3" name="Объект 2"/>
          <p:cNvSpPr>
            <a:spLocks noGrp="1"/>
          </p:cNvSpPr>
          <p:nvPr>
            <p:ph idx="1"/>
          </p:nvPr>
        </p:nvSpPr>
        <p:spPr>
          <a:xfrm>
            <a:off x="4067944" y="1040160"/>
            <a:ext cx="4824536" cy="5805264"/>
          </a:xfrm>
        </p:spPr>
        <p:txBody>
          <a:bodyPr>
            <a:normAutofit fontScale="70000" lnSpcReduction="20000"/>
          </a:bodyPr>
          <a:lstStyle/>
          <a:p>
            <a:pPr marL="0" indent="0">
              <a:buNone/>
            </a:pPr>
            <a:r>
              <a:rPr lang="ru-RU" b="1" dirty="0"/>
              <a:t>Это довольно крупная птица, около 80 см в длину без хвоста. </a:t>
            </a:r>
            <a:r>
              <a:rPr lang="ru-RU" b="1" dirty="0" smtClean="0"/>
              <a:t>Он </a:t>
            </a:r>
            <a:r>
              <a:rPr lang="ru-RU" b="1" dirty="0"/>
              <a:t>плохо летает, но зато быстро бегает. Его серо-бурая окраска довольно невзрачна. </a:t>
            </a:r>
            <a:endParaRPr lang="ru-RU" b="1" dirty="0" smtClean="0"/>
          </a:p>
          <a:p>
            <a:pPr marL="0" indent="0">
              <a:buNone/>
            </a:pPr>
            <a:r>
              <a:rPr lang="ru-RU" b="1" dirty="0"/>
              <a:t>Столь необычной ее делают две особенности – красивейший хвост, и умение перенимать и воспроизводить различные звуки</a:t>
            </a:r>
            <a:r>
              <a:rPr lang="ru-RU" b="1" dirty="0" smtClean="0"/>
              <a:t>.</a:t>
            </a:r>
          </a:p>
          <a:p>
            <a:pPr marL="0" indent="0">
              <a:buNone/>
            </a:pPr>
            <a:r>
              <a:rPr lang="ru-RU" b="1" dirty="0"/>
              <a:t>Он обладает экстраординарной способностью имитировать огромное количество разнообразных звуков, начиная от голосов других птиц и животных, и заканчивая техногенными звуками, например бензопилы или </a:t>
            </a:r>
            <a:r>
              <a:rPr lang="ru-RU" b="1" dirty="0" smtClean="0"/>
              <a:t>автомобиля.</a:t>
            </a:r>
            <a:endParaRPr lang="ru-RU" b="1" dirty="0"/>
          </a:p>
        </p:txBody>
      </p:sp>
      <p:pic>
        <p:nvPicPr>
          <p:cNvPr id="2050" name="Picture 2" descr="http://img.scoop.it/5imqobtZqmw0ih6ABPkTizl72eJkfbmt4t8yenImKBVvK0kTmF0xjctABnaLJIm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35620"/>
            <a:ext cx="3690111" cy="245744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multimedia.getresponse.com/4/15140004/photos/438326906.jpg?img14838805792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19" y="4019472"/>
            <a:ext cx="3690111" cy="2443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816741"/>
      </p:ext>
    </p:extLst>
  </p:cSld>
  <p:clrMapOvr>
    <a:masterClrMapping/>
  </p:clrMapOvr>
  <p:transition spd="slow">
    <p:cover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784976" cy="1143000"/>
          </a:xfrm>
        </p:spPr>
        <p:txBody>
          <a:bodyPr>
            <a:normAutofit fontScale="90000"/>
          </a:bodyPr>
          <a:lstStyle/>
          <a:p>
            <a:r>
              <a:rPr lang="ru-RU" dirty="0" err="1">
                <a:effectLst/>
              </a:rPr>
              <a:t>Лягушкорот</a:t>
            </a:r>
            <a:r>
              <a:rPr lang="ru-RU" dirty="0">
                <a:effectLst/>
              </a:rPr>
              <a:t> шриланкийский</a:t>
            </a:r>
            <a:endParaRPr lang="ru-RU" dirty="0"/>
          </a:p>
        </p:txBody>
      </p:sp>
      <p:sp>
        <p:nvSpPr>
          <p:cNvPr id="3" name="Объект 2"/>
          <p:cNvSpPr>
            <a:spLocks noGrp="1"/>
          </p:cNvSpPr>
          <p:nvPr>
            <p:ph idx="1"/>
          </p:nvPr>
        </p:nvSpPr>
        <p:spPr>
          <a:xfrm>
            <a:off x="251520" y="1052736"/>
            <a:ext cx="4824536" cy="5616624"/>
          </a:xfrm>
        </p:spPr>
        <p:txBody>
          <a:bodyPr>
            <a:normAutofit fontScale="70000" lnSpcReduction="20000"/>
          </a:bodyPr>
          <a:lstStyle/>
          <a:p>
            <a:pPr marL="0" indent="0">
              <a:buNone/>
            </a:pPr>
            <a:r>
              <a:rPr lang="ru-RU" b="1" dirty="0"/>
              <a:t>Эти скрытные птички живут на Шри-Ланке и в Индии. Обычно они обитают в самой глубине леса, поэтому увидеть их довольно тяжело. К тому же у них очень непримечательная окраска – оперение у </a:t>
            </a:r>
            <a:r>
              <a:rPr lang="ru-RU" b="1" dirty="0" err="1"/>
              <a:t>лягушкоротов</a:t>
            </a:r>
            <a:r>
              <a:rPr lang="ru-RU" b="1" dirty="0"/>
              <a:t/>
            </a:r>
            <a:br>
              <a:rPr lang="ru-RU" b="1" dirty="0"/>
            </a:br>
            <a:r>
              <a:rPr lang="ru-RU" b="1" dirty="0"/>
              <a:t>очень похоже на сухие листья. Но цвет оперения завит и от пола: самки – бурые, а самцы – серые.</a:t>
            </a:r>
            <a:r>
              <a:rPr lang="ru-RU" b="1" dirty="0"/>
              <a:t/>
            </a:r>
            <a:br>
              <a:rPr lang="ru-RU" b="1" dirty="0"/>
            </a:br>
            <a:r>
              <a:rPr lang="ru-RU" b="1" dirty="0"/>
              <a:t>Еще одна особенность </a:t>
            </a:r>
            <a:r>
              <a:rPr lang="ru-RU" b="1" dirty="0" err="1"/>
              <a:t>лягушкоротов</a:t>
            </a:r>
            <a:r>
              <a:rPr lang="ru-RU" b="1" dirty="0"/>
              <a:t> – большой разрез рта, причем пищу они добывают не на лету, как это обычно, делают птицы, а собирая ее с земли.</a:t>
            </a:r>
            <a:r>
              <a:rPr lang="ru-RU" b="1" dirty="0"/>
              <a:t/>
            </a:r>
            <a:br>
              <a:rPr lang="ru-RU" b="1" dirty="0"/>
            </a:br>
            <a:r>
              <a:rPr lang="ru-RU" b="1" dirty="0"/>
              <a:t>Гнезда строят эти птицы в виде двух горизонтальных площадок.</a:t>
            </a:r>
            <a:endParaRPr lang="ru-RU" b="1" dirty="0"/>
          </a:p>
        </p:txBody>
      </p:sp>
      <p:pic>
        <p:nvPicPr>
          <p:cNvPr id="3074" name="Picture 2" descr="http://povtoriashki.by/webroot/delivery/images/fakti/ru/6_lyagyshkoro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052736"/>
            <a:ext cx="3842792" cy="256186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xn--j1aidcn.org/wp-content/uploads/bfi_thumb/1448351643_lyagushkoroty-1-30d1u1jao1h0bp055jsbg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727" y="4005064"/>
            <a:ext cx="3775465" cy="2522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784340"/>
      </p:ext>
    </p:extLst>
  </p:cSld>
  <p:clrMapOvr>
    <a:masterClrMapping/>
  </p:clrMapOvr>
  <p:transition spd="slow">
    <p:cover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a:effectLst/>
              </a:rPr>
              <a:t>Павлин</a:t>
            </a:r>
            <a:endParaRPr lang="ru-RU" dirty="0"/>
          </a:p>
        </p:txBody>
      </p:sp>
      <p:sp>
        <p:nvSpPr>
          <p:cNvPr id="3" name="Объект 2"/>
          <p:cNvSpPr>
            <a:spLocks noGrp="1"/>
          </p:cNvSpPr>
          <p:nvPr>
            <p:ph idx="1"/>
          </p:nvPr>
        </p:nvSpPr>
        <p:spPr>
          <a:xfrm>
            <a:off x="3995936" y="980728"/>
            <a:ext cx="4968552" cy="5688632"/>
          </a:xfrm>
        </p:spPr>
        <p:txBody>
          <a:bodyPr>
            <a:normAutofit fontScale="70000" lnSpcReduction="20000"/>
          </a:bodyPr>
          <a:lstStyle/>
          <a:p>
            <a:pPr marL="0" indent="0">
              <a:buNone/>
            </a:pPr>
            <a:r>
              <a:rPr lang="ru-RU" b="1" dirty="0"/>
              <a:t>У обыкновенных павлинов длинная грациозная шея и маленькая голова с небольшим хохолком: у самцов хохолок синий, а у самок бурый, под цвет оперения. Голос павлина резкий и не очень приятный. Длина тела павлина самца достигает 100-125 см, длина хвоста – 40-50 см, при этом длина кроющих перьев надхвостья равна 120-160 см. Вес павлина самца составляет 4 – 4,25 кг. В оперении этой красивой птицы присутствуют самые разнообразные цвета: спина зеленая, голова, часть груди и шея синие, низ тела черный. Самка павлина индийского мельче и имеет более скромный, коричневый окрас.</a:t>
            </a:r>
            <a:endParaRPr lang="ru-RU" b="1" dirty="0"/>
          </a:p>
        </p:txBody>
      </p:sp>
      <p:pic>
        <p:nvPicPr>
          <p:cNvPr id="4100" name="Picture 4" descr="http://poasii.ru/wp-content/uploads/2014/03/pavlin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72493"/>
            <a:ext cx="3746405" cy="257253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file2.answcdn.com/answ-cld/image/upload/w_760,c_fill,g_faces:center,q_60/v1401187726/t1yiy7e8b7oxexhfnvk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861048"/>
            <a:ext cx="3746405" cy="27950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847556"/>
      </p:ext>
    </p:extLst>
  </p:cSld>
  <p:clrMapOvr>
    <a:masterClrMapping/>
  </p:clrMapOvr>
  <p:transition spd="slow">
    <p:cover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04"/>
            <a:ext cx="8229600" cy="1143000"/>
          </a:xfrm>
        </p:spPr>
        <p:txBody>
          <a:bodyPr/>
          <a:lstStyle/>
          <a:p>
            <a:r>
              <a:rPr lang="ru-RU" dirty="0">
                <a:effectLst/>
              </a:rPr>
              <a:t>Радужный тукан</a:t>
            </a:r>
            <a:endParaRPr lang="ru-RU" dirty="0"/>
          </a:p>
        </p:txBody>
      </p:sp>
      <p:sp>
        <p:nvSpPr>
          <p:cNvPr id="3" name="Объект 2"/>
          <p:cNvSpPr>
            <a:spLocks noGrp="1"/>
          </p:cNvSpPr>
          <p:nvPr>
            <p:ph idx="1"/>
          </p:nvPr>
        </p:nvSpPr>
        <p:spPr>
          <a:xfrm>
            <a:off x="3923928" y="1052736"/>
            <a:ext cx="5040560" cy="5616624"/>
          </a:xfrm>
        </p:spPr>
        <p:txBody>
          <a:bodyPr>
            <a:normAutofit fontScale="70000" lnSpcReduction="20000"/>
          </a:bodyPr>
          <a:lstStyle/>
          <a:p>
            <a:pPr marL="0" indent="0">
              <a:buNone/>
            </a:pPr>
            <a:r>
              <a:rPr lang="ru-RU" b="1" dirty="0"/>
              <a:t>Как и остальные представители семейства </a:t>
            </a:r>
            <a:r>
              <a:rPr lang="ru-RU" b="1" dirty="0" err="1"/>
              <a:t>тукановых</a:t>
            </a:r>
            <a:r>
              <a:rPr lang="ru-RU" b="1" dirty="0"/>
              <a:t>, радужный тукан имеет большой клюв в форме банана, который вырастает до 17 см в длину. Однако, несмотря на размеры, клюв очень легкий, так как он состоит не из цельной кости и имеет внутри пустоты</a:t>
            </a:r>
            <a:r>
              <a:rPr lang="ru-RU" b="1" dirty="0" smtClean="0"/>
              <a:t>.</a:t>
            </a:r>
            <a:r>
              <a:rPr lang="ru-RU" b="1" dirty="0"/>
              <a:t> Его клюв, из-за которого птица и получила свое название, на две трети от основания зеленый, с оранжевой полосой сбоку. Оставшаяся треть клюва имеет красный цвет с вкраплениями голубого в нижней части.</a:t>
            </a:r>
            <a:endParaRPr lang="ru-RU" b="1" dirty="0"/>
          </a:p>
          <a:p>
            <a:pPr marL="0" indent="0">
              <a:buNone/>
            </a:pPr>
            <a:r>
              <a:rPr lang="ru-RU" b="1" dirty="0" smtClean="0"/>
              <a:t>Пестрая </a:t>
            </a:r>
            <a:r>
              <a:rPr lang="ru-RU" b="1" dirty="0"/>
              <a:t>раскраска позволяет птицам маскироваться в джунглях. Самцы и самки абсолютно идентичны по расцветке, но мужские особи немного крупнее.</a:t>
            </a:r>
          </a:p>
          <a:p>
            <a:pPr marL="0" indent="0">
              <a:buNone/>
            </a:pPr>
            <a:endParaRPr lang="ru-RU" b="1" dirty="0"/>
          </a:p>
        </p:txBody>
      </p:sp>
      <p:pic>
        <p:nvPicPr>
          <p:cNvPr id="5122" name="Picture 2" descr="http://img-5.photosight.ru/60b/5673440_th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1192396"/>
            <a:ext cx="3681611" cy="244827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animalsfoto.com/photo/c1/c186a7efba1845036c1e0086d8be49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378" y="3861048"/>
            <a:ext cx="3672408"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608243"/>
      </p:ext>
    </p:extLst>
  </p:cSld>
  <p:clrMapOvr>
    <a:masterClrMapping/>
  </p:clrMapOvr>
  <p:transition spd="slow">
    <p:cover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a:effectLst/>
              </a:rPr>
              <a:t>Райская птица</a:t>
            </a:r>
            <a:endParaRPr lang="ru-RU" dirty="0"/>
          </a:p>
        </p:txBody>
      </p:sp>
      <p:sp>
        <p:nvSpPr>
          <p:cNvPr id="3" name="Объект 2"/>
          <p:cNvSpPr>
            <a:spLocks noGrp="1"/>
          </p:cNvSpPr>
          <p:nvPr>
            <p:ph idx="1"/>
          </p:nvPr>
        </p:nvSpPr>
        <p:spPr>
          <a:xfrm>
            <a:off x="179512" y="1052736"/>
            <a:ext cx="4392488" cy="5688632"/>
          </a:xfrm>
        </p:spPr>
        <p:txBody>
          <a:bodyPr>
            <a:normAutofit fontScale="62500" lnSpcReduction="20000"/>
          </a:bodyPr>
          <a:lstStyle/>
          <a:p>
            <a:pPr marL="0" indent="0">
              <a:buNone/>
            </a:pPr>
            <a:r>
              <a:rPr lang="ru-RU" b="1" dirty="0"/>
              <a:t>Райских птиц более четырех десятков видов. Свое название они оправдывают вполне: дивные переливчатые краски, причудливые формы, экзотические пляски самцов. Впечатляющий пример - чудная райская птица. У самца на груди яркая бирюзовая манишка, а на спине - роскошная темно-фиолетовая накидка. Во время брачного танца накидка превращается в веер. Голова с двумя яркими пятнами оказывается в центре овальной конструкции, а бирюзовая манишка растягивается в гипнотизирующий взгляд треугольник. При этом самец возбужденно скачет перед самкой.</a:t>
            </a:r>
            <a:endParaRPr lang="ru-RU" b="1" dirty="0"/>
          </a:p>
        </p:txBody>
      </p:sp>
      <p:pic>
        <p:nvPicPr>
          <p:cNvPr id="6146" name="Picture 2" descr="райские птицы, мир пти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0356" y="1052736"/>
            <a:ext cx="4428492" cy="295232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райские птиц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0356" y="4105312"/>
            <a:ext cx="4428491" cy="2575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1758239"/>
      </p:ext>
    </p:extLst>
  </p:cSld>
  <p:clrMapOvr>
    <a:masterClrMapping/>
  </p:clrMapOvr>
  <p:transition spd="slow">
    <p:cover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a:effectLst/>
              </a:rPr>
              <a:t>Утка-мандаринка</a:t>
            </a:r>
            <a:endParaRPr lang="ru-RU" dirty="0"/>
          </a:p>
        </p:txBody>
      </p:sp>
      <p:sp>
        <p:nvSpPr>
          <p:cNvPr id="3" name="Объект 2"/>
          <p:cNvSpPr>
            <a:spLocks noGrp="1"/>
          </p:cNvSpPr>
          <p:nvPr>
            <p:ph idx="1"/>
          </p:nvPr>
        </p:nvSpPr>
        <p:spPr>
          <a:xfrm>
            <a:off x="3995936" y="1052736"/>
            <a:ext cx="4968552" cy="5805264"/>
          </a:xfrm>
        </p:spPr>
        <p:txBody>
          <a:bodyPr>
            <a:noAutofit/>
          </a:bodyPr>
          <a:lstStyle/>
          <a:p>
            <a:pPr marL="0" indent="0">
              <a:buNone/>
            </a:pPr>
            <a:r>
              <a:rPr lang="ru-RU" sz="1800" b="1" dirty="0"/>
              <a:t>Кроме официального названия, у мандаринки есть еще устаревшее – «китайская утка». Долгие века птица украшала пруды императоров и советников в Китае, Японии, Корее, за что и была названа в честь «мандаринов» — крупных чиновников из Восточной </a:t>
            </a:r>
            <a:r>
              <a:rPr lang="ru-RU" sz="1800" b="1" dirty="0" smtClean="0"/>
              <a:t>Азии.</a:t>
            </a:r>
            <a:r>
              <a:rPr lang="ru-RU" sz="1800" b="1" dirty="0"/>
              <a:t> </a:t>
            </a:r>
            <a:br>
              <a:rPr lang="ru-RU" sz="1800" b="1" dirty="0"/>
            </a:br>
            <a:r>
              <a:rPr lang="ru-RU" sz="1800" b="1" dirty="0"/>
              <a:t>Птица небольшая, весит около 0,5-0,8 кг и относится к роду лесных уток. Длина тела составляет обычно 40-48 см. Брачный наряд самцов отличается от оперения других утиных селезней красочной раскраской. </a:t>
            </a:r>
            <a:br>
              <a:rPr lang="ru-RU" sz="1800" b="1" dirty="0"/>
            </a:br>
            <a:r>
              <a:rPr lang="ru-RU" sz="1800" b="1" dirty="0" smtClean="0"/>
              <a:t>Эта </a:t>
            </a:r>
            <a:r>
              <a:rPr lang="ru-RU" sz="1800" b="1" dirty="0"/>
              <a:t>порода уток едва ли не единственная, которая любит жить на деревьях. Иногда их дупла можно увидеть на шестиметровой высоте. Из-за такого образа жизни птенцы научились прыгать с высоты без вреда для себя</a:t>
            </a:r>
            <a:r>
              <a:rPr lang="ru-RU" sz="1800" b="1" dirty="0" smtClean="0"/>
              <a:t>.</a:t>
            </a:r>
          </a:p>
          <a:p>
            <a:pPr marL="0" indent="0">
              <a:buNone/>
            </a:pPr>
            <a:r>
              <a:rPr lang="ru-RU" sz="1800" b="1" dirty="0"/>
              <a:t/>
            </a:r>
            <a:br>
              <a:rPr lang="ru-RU" sz="1800" b="1" dirty="0"/>
            </a:br>
            <a:r>
              <a:rPr lang="ru-RU" sz="1800" b="1" dirty="0"/>
              <a:t/>
            </a:r>
            <a:br>
              <a:rPr lang="ru-RU" sz="1800" b="1" dirty="0"/>
            </a:br>
            <a:endParaRPr lang="ru-RU" sz="1800" b="1" dirty="0"/>
          </a:p>
        </p:txBody>
      </p:sp>
      <p:pic>
        <p:nvPicPr>
          <p:cNvPr id="7172" name="Picture 4" descr="http://content.foto.mail.ru/mail/irina-max/2206/s-22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22" y="4077072"/>
            <a:ext cx="3629077" cy="236495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Самец и самка уток мандарино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308" y="1209763"/>
            <a:ext cx="3659991" cy="2421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827801"/>
      </p:ext>
    </p:extLst>
  </p:cSld>
  <p:clrMapOvr>
    <a:masterClrMapping/>
  </p:clrMapOvr>
  <p:transition spd="slow">
    <p:cover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a:effectLst/>
              </a:rPr>
              <a:t>Блестящий кетцаль</a:t>
            </a:r>
            <a:endParaRPr lang="ru-RU" dirty="0"/>
          </a:p>
        </p:txBody>
      </p:sp>
      <p:sp>
        <p:nvSpPr>
          <p:cNvPr id="3" name="Объект 2"/>
          <p:cNvSpPr>
            <a:spLocks noGrp="1"/>
          </p:cNvSpPr>
          <p:nvPr>
            <p:ph idx="1"/>
          </p:nvPr>
        </p:nvSpPr>
        <p:spPr>
          <a:xfrm>
            <a:off x="179512" y="1052736"/>
            <a:ext cx="5544616" cy="5688632"/>
          </a:xfrm>
        </p:spPr>
        <p:txBody>
          <a:bodyPr>
            <a:noAutofit/>
          </a:bodyPr>
          <a:lstStyle/>
          <a:p>
            <a:pPr>
              <a:buBlip>
                <a:blip r:embed="rId2"/>
              </a:buBlip>
            </a:pPr>
            <a:r>
              <a:rPr lang="ru-RU" sz="1600" b="1" dirty="0"/>
              <a:t>На территории Панамы в горной местности обитает священная птица древних индейцев – кетцаль, которая с давних времен считается одной из самых красивых птиц Нового </a:t>
            </a:r>
            <a:r>
              <a:rPr lang="ru-RU" sz="1600" b="1" dirty="0" smtClean="0"/>
              <a:t>света.</a:t>
            </a:r>
          </a:p>
          <a:p>
            <a:pPr>
              <a:buBlip>
                <a:blip r:embed="rId2"/>
              </a:buBlip>
            </a:pPr>
            <a:r>
              <a:rPr lang="ru-RU" sz="1600" b="1" dirty="0" smtClean="0"/>
              <a:t>Питаются </a:t>
            </a:r>
            <a:r>
              <a:rPr lang="ru-RU" sz="1600" b="1" dirty="0"/>
              <a:t>взрослые кетцали почти исключительно плодами окотеи, которые они глотают целиком, но при случае в их рацион входят и насекомые, маленькие древесные лягушки, ящерицы и улитки.</a:t>
            </a:r>
          </a:p>
          <a:p>
            <a:pPr>
              <a:buBlip>
                <a:blip r:embed="rId2"/>
              </a:buBlip>
            </a:pPr>
            <a:r>
              <a:rPr lang="ru-RU" sz="1600" b="1" dirty="0"/>
              <a:t>Во время полета птица напоминает извивающуюся змею.</a:t>
            </a:r>
          </a:p>
          <a:p>
            <a:pPr>
              <a:buBlip>
                <a:blip r:embed="rId2"/>
              </a:buBlip>
            </a:pPr>
            <a:r>
              <a:rPr lang="ru-RU" sz="1600" b="1" dirty="0" smtClean="0"/>
              <a:t>Птица </a:t>
            </a:r>
            <a:r>
              <a:rPr lang="ru-RU" sz="1600" b="1" dirty="0"/>
              <a:t>имеет размеры в 34 сантиметра, плюс еще 63 сантиметра в случае, если это мужская особь. Дело в том, что самцы блестящего кетцаля отличаются очень длинным, красивым хвостом. Вес </a:t>
            </a:r>
            <a:r>
              <a:rPr lang="ru-RU" sz="1600" b="1" dirty="0" smtClean="0"/>
              <a:t>птицы </a:t>
            </a:r>
            <a:r>
              <a:rPr lang="ru-RU" sz="1600" b="1" dirty="0"/>
              <a:t>составляет 200 граммов. </a:t>
            </a:r>
            <a:r>
              <a:rPr lang="ru-RU" sz="1600" b="1" dirty="0" smtClean="0"/>
              <a:t>Кетцали </a:t>
            </a:r>
            <a:r>
              <a:rPr lang="ru-RU" sz="1600" b="1" dirty="0"/>
              <a:t>могут подолгу неподвижно сидеть на ветке, поэтому в джунглях можно пройти очень близко, так и не заметив эту птицу</a:t>
            </a:r>
            <a:r>
              <a:rPr lang="ru-RU" sz="1600" b="1" dirty="0" smtClean="0"/>
              <a:t>.</a:t>
            </a:r>
            <a:endParaRPr lang="ru-RU" sz="1600" b="1" dirty="0"/>
          </a:p>
        </p:txBody>
      </p:sp>
      <p:pic>
        <p:nvPicPr>
          <p:cNvPr id="2050" name="Picture 2" descr="http://www.bmfars.ir/files/fa/news/1392/2/14/2298_3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980728"/>
            <a:ext cx="3106348" cy="34712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undercreate.com/wp-content/uploads/2016/04/15-of-the-most-beautiful-birds-in-the-world-4-600x4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3033" y="4581126"/>
            <a:ext cx="3168352" cy="2223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976167"/>
      </p:ext>
    </p:extLst>
  </p:cSld>
  <p:clrMapOvr>
    <a:masterClrMapping/>
  </p:clrMapOvr>
  <p:transition spd="slow">
    <p:cover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dirty="0">
                <a:effectLst/>
              </a:rPr>
              <a:t>Великолепный </a:t>
            </a:r>
            <a:r>
              <a:rPr lang="ru-RU" dirty="0" smtClean="0">
                <a:effectLst/>
              </a:rPr>
              <a:t>фрегат</a:t>
            </a:r>
            <a:endParaRPr lang="ru-RU" dirty="0"/>
          </a:p>
        </p:txBody>
      </p:sp>
      <p:sp>
        <p:nvSpPr>
          <p:cNvPr id="3" name="Объект 2"/>
          <p:cNvSpPr>
            <a:spLocks noGrp="1"/>
          </p:cNvSpPr>
          <p:nvPr>
            <p:ph idx="1"/>
          </p:nvPr>
        </p:nvSpPr>
        <p:spPr>
          <a:xfrm>
            <a:off x="251520" y="1268760"/>
            <a:ext cx="4536504" cy="5589240"/>
          </a:xfrm>
        </p:spPr>
        <p:txBody>
          <a:bodyPr>
            <a:noAutofit/>
          </a:bodyPr>
          <a:lstStyle/>
          <a:p>
            <a:pPr>
              <a:buBlip>
                <a:blip r:embed="rId2"/>
              </a:buBlip>
            </a:pPr>
            <a:r>
              <a:rPr lang="ru-RU" sz="2400" b="1" dirty="0"/>
              <a:t>Фрегат – одна из самых крупных морских птиц. Свое название он получил за большой ярко-красный горловой мешок, который в раздутом виде напоминает заполненный попутным ветром парус корабля.</a:t>
            </a:r>
            <a:br>
              <a:rPr lang="ru-RU" sz="2400" b="1" dirty="0"/>
            </a:br>
            <a:r>
              <a:rPr lang="ru-RU" sz="2400" b="1" dirty="0" smtClean="0"/>
              <a:t>Обитает </a:t>
            </a:r>
            <a:r>
              <a:rPr lang="ru-RU" sz="2400" b="1" dirty="0"/>
              <a:t>на Антильских и </a:t>
            </a:r>
            <a:r>
              <a:rPr lang="ru-RU" sz="2400" b="1" dirty="0" err="1"/>
              <a:t>Галапагосских</a:t>
            </a:r>
            <a:r>
              <a:rPr lang="ru-RU" sz="2400" b="1" dirty="0"/>
              <a:t> островах, а также на островах Зеленого Мыса.</a:t>
            </a:r>
          </a:p>
        </p:txBody>
      </p:sp>
      <p:pic>
        <p:nvPicPr>
          <p:cNvPr id="1026" name="Picture 2" descr="http://www.estanbul.com/images/imported/2011/03/magnificent20frigate20bird20fw-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9198" y="1124744"/>
            <a:ext cx="4226884"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dn01.ru/files/users/images/fc/27/fc27c59602b37c66677b57aa1ebbe76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5617" y="4077072"/>
            <a:ext cx="3992034" cy="2659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404738"/>
      </p:ext>
    </p:extLst>
  </p:cSld>
  <p:clrMapOvr>
    <a:masterClrMapping/>
  </p:clrMapOvr>
  <p:transition spd="slow">
    <p:cover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04"/>
            <a:ext cx="8229600" cy="1143000"/>
          </a:xfrm>
        </p:spPr>
        <p:txBody>
          <a:bodyPr/>
          <a:lstStyle/>
          <a:p>
            <a:r>
              <a:rPr lang="ru-RU" dirty="0">
                <a:effectLst/>
              </a:rPr>
              <a:t>Венценосный журавль</a:t>
            </a:r>
            <a:endParaRPr lang="ru-RU" dirty="0"/>
          </a:p>
        </p:txBody>
      </p:sp>
      <p:sp>
        <p:nvSpPr>
          <p:cNvPr id="3" name="Объект 2"/>
          <p:cNvSpPr>
            <a:spLocks noGrp="1"/>
          </p:cNvSpPr>
          <p:nvPr>
            <p:ph idx="1"/>
          </p:nvPr>
        </p:nvSpPr>
        <p:spPr>
          <a:xfrm>
            <a:off x="4283968" y="980728"/>
            <a:ext cx="4680520" cy="5688632"/>
          </a:xfrm>
        </p:spPr>
        <p:txBody>
          <a:bodyPr>
            <a:normAutofit fontScale="55000" lnSpcReduction="20000"/>
          </a:bodyPr>
          <a:lstStyle/>
          <a:p>
            <a:pPr>
              <a:buBlip>
                <a:blip r:embed="rId2"/>
              </a:buBlip>
            </a:pPr>
            <a:r>
              <a:rPr lang="ru-RU" b="1" dirty="0"/>
              <a:t>Одним из наиболее красивых и необычных представителей </a:t>
            </a:r>
            <a:r>
              <a:rPr lang="ru-RU" b="1" dirty="0" smtClean="0"/>
              <a:t>журавлей является </a:t>
            </a:r>
            <a:r>
              <a:rPr lang="ru-RU" b="1" dirty="0"/>
              <a:t>венценосный </a:t>
            </a:r>
            <a:r>
              <a:rPr lang="ru-RU" b="1" dirty="0" smtClean="0"/>
              <a:t>журавль.</a:t>
            </a:r>
            <a:endParaRPr lang="ru-RU" b="1" dirty="0"/>
          </a:p>
          <a:p>
            <a:pPr>
              <a:buBlip>
                <a:blip r:embed="rId2"/>
              </a:buBlip>
            </a:pPr>
            <a:r>
              <a:rPr lang="ru-RU" b="1" dirty="0" smtClean="0"/>
              <a:t>Обитают </a:t>
            </a:r>
            <a:r>
              <a:rPr lang="ru-RU" b="1" dirty="0"/>
              <a:t>эти удивительные птицы преимущественно в Западной и Восточной Африке, так как они очень теплолюбивы.</a:t>
            </a:r>
          </a:p>
          <a:p>
            <a:pPr>
              <a:buBlip>
                <a:blip r:embed="rId2"/>
              </a:buBlip>
            </a:pPr>
            <a:r>
              <a:rPr lang="ru-RU" b="1" dirty="0"/>
              <a:t>Проживать они могут возле любых водоемов, однако предпочтение отдают болотам с пресной водой. </a:t>
            </a:r>
            <a:endParaRPr lang="ru-RU" b="1" dirty="0" smtClean="0"/>
          </a:p>
          <a:p>
            <a:pPr>
              <a:buBlip>
                <a:blip r:embed="rId2"/>
              </a:buBlip>
            </a:pPr>
            <a:r>
              <a:rPr lang="ru-RU" b="1" dirty="0" smtClean="0"/>
              <a:t>На </a:t>
            </a:r>
            <a:r>
              <a:rPr lang="ru-RU" b="1" dirty="0"/>
              <a:t>ночлег эти птицы предпочитают устраиваться на ветках деревьев</a:t>
            </a:r>
            <a:r>
              <a:rPr lang="ru-RU" b="1" dirty="0" smtClean="0"/>
              <a:t>.</a:t>
            </a:r>
          </a:p>
          <a:p>
            <a:pPr>
              <a:buBlip>
                <a:blip r:embed="rId2"/>
              </a:buBlip>
            </a:pPr>
            <a:r>
              <a:rPr lang="ru-RU" b="1" dirty="0"/>
              <a:t>Интересно то, что эти птицы издают своеобразные звуки, по которым их сразу же можно отличить от других видов журавлей — из-за этого даже за несколько километров любой человек сможет услышать приближение венценосных журавлей.</a:t>
            </a:r>
          </a:p>
          <a:p>
            <a:pPr>
              <a:buBlip>
                <a:blip r:embed="rId2"/>
              </a:buBlip>
            </a:pPr>
            <a:endParaRPr lang="ru-RU" b="1" dirty="0"/>
          </a:p>
        </p:txBody>
      </p:sp>
      <p:pic>
        <p:nvPicPr>
          <p:cNvPr id="3074" name="Picture 2" descr="http://cdn01.ru/files/users/images/c6/69/c6694ef717dd0aac8d8c33656f5d00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309" y="980102"/>
            <a:ext cx="3961903" cy="374504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remonty.pila.pl/remont_Pila/remonty_Pila_189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4869158"/>
            <a:ext cx="2765507" cy="1843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087924"/>
      </p:ext>
    </p:extLst>
  </p:cSld>
  <p:clrMapOvr>
    <a:masterClrMapping/>
  </p:clrMapOvr>
  <p:transition spd="slow">
    <p:cover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smtClean="0">
                <a:effectLst/>
              </a:rPr>
              <a:t>Грифовая </a:t>
            </a:r>
            <a:r>
              <a:rPr lang="ru-RU" dirty="0">
                <a:effectLst/>
              </a:rPr>
              <a:t>цесарка</a:t>
            </a:r>
            <a:endParaRPr lang="ru-RU" dirty="0"/>
          </a:p>
        </p:txBody>
      </p:sp>
      <p:sp>
        <p:nvSpPr>
          <p:cNvPr id="3" name="Объект 2"/>
          <p:cNvSpPr>
            <a:spLocks noGrp="1"/>
          </p:cNvSpPr>
          <p:nvPr>
            <p:ph idx="1"/>
          </p:nvPr>
        </p:nvSpPr>
        <p:spPr>
          <a:xfrm>
            <a:off x="4139952" y="1052736"/>
            <a:ext cx="4824536" cy="5688632"/>
          </a:xfrm>
        </p:spPr>
        <p:txBody>
          <a:bodyPr>
            <a:noAutofit/>
          </a:bodyPr>
          <a:lstStyle/>
          <a:p>
            <a:pPr>
              <a:buBlip>
                <a:blip r:embed="rId2"/>
              </a:buBlip>
            </a:pPr>
            <a:r>
              <a:rPr lang="ru-RU" sz="1900" b="1" dirty="0"/>
              <a:t>Самой большой представительницей семейства </a:t>
            </a:r>
            <a:r>
              <a:rPr lang="ru-RU" sz="1900" b="1" dirty="0" err="1"/>
              <a:t>цесарковых</a:t>
            </a:r>
            <a:r>
              <a:rPr lang="ru-RU" sz="1900" b="1" dirty="0"/>
              <a:t> считается грифовая </a:t>
            </a:r>
            <a:r>
              <a:rPr lang="ru-RU" sz="1900" b="1" dirty="0" smtClean="0"/>
              <a:t>цесарка, </a:t>
            </a:r>
            <a:r>
              <a:rPr lang="ru-RU" sz="1900" b="1" dirty="0"/>
              <a:t>обитающая в полупустынных и засушливых районах Африки. </a:t>
            </a:r>
            <a:endParaRPr lang="ru-RU" sz="1900" b="1" dirty="0" smtClean="0"/>
          </a:p>
          <a:p>
            <a:pPr>
              <a:buBlip>
                <a:blip r:embed="rId2"/>
              </a:buBlip>
            </a:pPr>
            <a:r>
              <a:rPr lang="ru-RU" sz="1900" b="1" dirty="0" smtClean="0"/>
              <a:t>Длина </a:t>
            </a:r>
            <a:r>
              <a:rPr lang="ru-RU" sz="1900" b="1" dirty="0"/>
              <a:t>тела взрослой особи порой достигает полуметра. Это очень яркая и необычная птица. </a:t>
            </a:r>
            <a:endParaRPr lang="ru-RU" sz="1900" b="1" dirty="0" smtClean="0"/>
          </a:p>
          <a:p>
            <a:pPr>
              <a:buBlip>
                <a:blip r:embed="rId2"/>
              </a:buBlip>
            </a:pPr>
            <a:r>
              <a:rPr lang="ru-RU" sz="1900" b="1" dirty="0" smtClean="0"/>
              <a:t>Круглый </a:t>
            </a:r>
            <a:r>
              <a:rPr lang="ru-RU" sz="1900" b="1" dirty="0"/>
              <a:t>год цесарки для собственной безопасности держатся стаями, насчитывающими иногда до 70 особей, но чаще по 20-30 птиц. </a:t>
            </a:r>
            <a:endParaRPr lang="ru-RU" sz="1900" b="1" dirty="0" smtClean="0"/>
          </a:p>
          <a:p>
            <a:pPr>
              <a:buBlip>
                <a:blip r:embed="rId2"/>
              </a:buBlip>
            </a:pPr>
            <a:r>
              <a:rPr lang="ru-RU" sz="1900" b="1" dirty="0" smtClean="0"/>
              <a:t>В </a:t>
            </a:r>
            <a:r>
              <a:rPr lang="ru-RU" sz="1900" b="1" dirty="0"/>
              <a:t>период размножения, который совпадает с началом ежегодных дождей, стаи распадаются на пары и маленькие группы одиноких птиц.</a:t>
            </a:r>
          </a:p>
        </p:txBody>
      </p:sp>
      <p:pic>
        <p:nvPicPr>
          <p:cNvPr id="4098" name="Picture 2" descr="http://nalugah.ru/wp-content/uploads/2016/08/cesarka-grifovaja-1-768x5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076" y="1090794"/>
            <a:ext cx="3972876" cy="297965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orldbirds.ru/images/stories/cesark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76" y="4221088"/>
            <a:ext cx="3972876" cy="2522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839378"/>
      </p:ext>
    </p:extLst>
  </p:cSld>
  <p:clrMapOvr>
    <a:masterClrMapping/>
  </p:clrMapOvr>
  <p:transition spd="slow">
    <p:cover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8517"/>
            <a:ext cx="8229600" cy="1143000"/>
          </a:xfrm>
        </p:spPr>
        <p:txBody>
          <a:bodyPr>
            <a:normAutofit/>
          </a:bodyPr>
          <a:lstStyle/>
          <a:p>
            <a:r>
              <a:rPr lang="ru-RU" dirty="0">
                <a:effectLst/>
              </a:rPr>
              <a:t>Золотой </a:t>
            </a:r>
            <a:r>
              <a:rPr lang="ru-RU" dirty="0" smtClean="0">
                <a:effectLst/>
              </a:rPr>
              <a:t>фазан</a:t>
            </a:r>
            <a:endParaRPr lang="ru-RU" dirty="0"/>
          </a:p>
        </p:txBody>
      </p:sp>
      <p:sp>
        <p:nvSpPr>
          <p:cNvPr id="3" name="Объект 2"/>
          <p:cNvSpPr>
            <a:spLocks noGrp="1"/>
          </p:cNvSpPr>
          <p:nvPr>
            <p:ph idx="1"/>
          </p:nvPr>
        </p:nvSpPr>
        <p:spPr>
          <a:xfrm>
            <a:off x="179512" y="980728"/>
            <a:ext cx="4896544" cy="5688632"/>
          </a:xfrm>
        </p:spPr>
        <p:txBody>
          <a:bodyPr>
            <a:normAutofit fontScale="55000" lnSpcReduction="20000"/>
          </a:bodyPr>
          <a:lstStyle/>
          <a:p>
            <a:pPr>
              <a:buBlip>
                <a:blip r:embed="rId2"/>
              </a:buBlip>
            </a:pPr>
            <a:r>
              <a:rPr lang="ru-RU" b="1" dirty="0" smtClean="0"/>
              <a:t>Родиной </a:t>
            </a:r>
            <a:r>
              <a:rPr lang="ru-RU" b="1" dirty="0"/>
              <a:t>золотого фазана являются горные субтропические джунгли центрального Китая до 2500 м над уровнем моря. Заросли бамбука у подножия каменистых холмов являются излюбленными местообитаниями этого вида. Встречаются часто на чайных плантациях и сельскохозяйственных полях, где кормятся оставшимися после жатвы зернами. Золотой фазан предпочитает избегать густые леса, слишком влажные или открытые места.  </a:t>
            </a:r>
            <a:endParaRPr lang="ru-RU" b="1" dirty="0" smtClean="0"/>
          </a:p>
          <a:p>
            <a:pPr>
              <a:buBlip>
                <a:blip r:embed="rId2"/>
              </a:buBlip>
            </a:pPr>
            <a:r>
              <a:rPr lang="ru-RU" b="1" dirty="0" smtClean="0"/>
              <a:t>Натурализованные </a:t>
            </a:r>
            <a:r>
              <a:rPr lang="ru-RU" b="1" dirty="0"/>
              <a:t>популяции золотого фазана уже около 10-20 лет существуют в Великобритании (Уэльс, Южная Шотландия). </a:t>
            </a:r>
          </a:p>
          <a:p>
            <a:pPr>
              <a:buBlip>
                <a:blip r:embed="rId2"/>
              </a:buBlip>
            </a:pPr>
            <a:r>
              <a:rPr lang="ru-RU" b="1" dirty="0"/>
              <a:t>В естественной среде золотые фазаны держатся в одиночку или небольшими стайками, и только в репродуктивный период распадаются на пары. </a:t>
            </a:r>
            <a:r>
              <a:rPr lang="ru-RU" b="1" dirty="0" smtClean="0"/>
              <a:t>При </a:t>
            </a:r>
            <a:r>
              <a:rPr lang="ru-RU" b="1" dirty="0"/>
              <a:t>опасности золотые фазаны предпочитают спасаться бегом, и только в крайнем случае взлетают.</a:t>
            </a:r>
          </a:p>
          <a:p>
            <a:pPr>
              <a:buBlip>
                <a:blip r:embed="rId2"/>
              </a:buBlip>
            </a:pPr>
            <a:endParaRPr lang="ru-RU" b="1" dirty="0"/>
          </a:p>
        </p:txBody>
      </p:sp>
      <p:pic>
        <p:nvPicPr>
          <p:cNvPr id="5122" name="Picture 2" descr="http://onfermer.ru/wp-content/uploads/2016/07/%D0%9F%D1%82%D0%B8%D1%86%D0%B0-%D1%81%D0%B5%D0%BC%D0%B5%D0%B9%D1%81%D1%82%D0%B2%D0%B0-%D1%84%D0%B0%D0%B7%D0%B0%D0%BD%D0%BE%D0%B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8961" y="1039365"/>
            <a:ext cx="4026566" cy="267766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1.jqw.com/2012/04/21/458822/product/b20120421112036369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8961" y="3883661"/>
            <a:ext cx="4026566" cy="2676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251839"/>
      </p:ext>
    </p:extLst>
  </p:cSld>
  <p:clrMapOvr>
    <a:masterClrMapping/>
  </p:clrMapOvr>
  <p:transition spd="slow">
    <p:cover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743"/>
            <a:ext cx="8229600" cy="1143000"/>
          </a:xfrm>
        </p:spPr>
        <p:txBody>
          <a:bodyPr/>
          <a:lstStyle/>
          <a:p>
            <a:r>
              <a:rPr lang="ru-RU" dirty="0" err="1">
                <a:effectLst/>
              </a:rPr>
              <a:t>Шлемоклювый</a:t>
            </a:r>
            <a:r>
              <a:rPr lang="ru-RU" dirty="0">
                <a:effectLst/>
              </a:rPr>
              <a:t> </a:t>
            </a:r>
            <a:r>
              <a:rPr lang="ru-RU" dirty="0" err="1">
                <a:effectLst/>
              </a:rPr>
              <a:t>калао</a:t>
            </a:r>
            <a:endParaRPr lang="ru-RU" dirty="0"/>
          </a:p>
        </p:txBody>
      </p:sp>
      <p:sp>
        <p:nvSpPr>
          <p:cNvPr id="3" name="Объект 2"/>
          <p:cNvSpPr>
            <a:spLocks noGrp="1"/>
          </p:cNvSpPr>
          <p:nvPr>
            <p:ph idx="1"/>
          </p:nvPr>
        </p:nvSpPr>
        <p:spPr>
          <a:xfrm>
            <a:off x="4211960" y="1196752"/>
            <a:ext cx="4752528" cy="5661248"/>
          </a:xfrm>
        </p:spPr>
        <p:txBody>
          <a:bodyPr>
            <a:normAutofit fontScale="47500" lnSpcReduction="20000"/>
          </a:bodyPr>
          <a:lstStyle/>
          <a:p>
            <a:pPr>
              <a:buBlip>
                <a:blip r:embed="rId2"/>
              </a:buBlip>
            </a:pPr>
            <a:r>
              <a:rPr lang="ru-RU" b="1" dirty="0" err="1"/>
              <a:t>Шлемоклювый</a:t>
            </a:r>
            <a:r>
              <a:rPr lang="ru-RU" b="1" dirty="0"/>
              <a:t> </a:t>
            </a:r>
            <a:r>
              <a:rPr lang="ru-RU" b="1" dirty="0" err="1"/>
              <a:t>калао</a:t>
            </a:r>
            <a:r>
              <a:rPr lang="ru-RU" b="1" dirty="0"/>
              <a:t> – крупнейшая из птиц-носорогов, обитающая в Азии. Свое название она получила благодаря огромному «шлему», который начинается у основания лба и резко заканчивается прямо посередине клюва. Однако не только внешностью удивителен </a:t>
            </a:r>
            <a:r>
              <a:rPr lang="ru-RU" b="1" dirty="0" err="1"/>
              <a:t>шлемоклювый</a:t>
            </a:r>
            <a:r>
              <a:rPr lang="ru-RU" b="1" dirty="0"/>
              <a:t> </a:t>
            </a:r>
            <a:r>
              <a:rPr lang="ru-RU" b="1" dirty="0" err="1"/>
              <a:t>калао</a:t>
            </a:r>
            <a:r>
              <a:rPr lang="ru-RU" b="1" dirty="0"/>
              <a:t>. Голос, который весьма похож на маниакальный смех, является визитной карточкой птицы.</a:t>
            </a:r>
          </a:p>
          <a:p>
            <a:pPr>
              <a:buBlip>
                <a:blip r:embed="rId2"/>
              </a:buBlip>
            </a:pPr>
            <a:r>
              <a:rPr lang="ru-RU" b="1" dirty="0"/>
              <a:t>Обитает в высокоствольных вечнозеленых лесах.</a:t>
            </a:r>
          </a:p>
          <a:p>
            <a:pPr>
              <a:buBlip>
                <a:blip r:embed="rId2"/>
              </a:buBlip>
            </a:pPr>
            <a:r>
              <a:rPr lang="ru-RU" b="1" dirty="0"/>
              <a:t>Как и другие птицы-носороги, </a:t>
            </a:r>
            <a:r>
              <a:rPr lang="ru-RU" b="1" dirty="0" err="1"/>
              <a:t>шлемоклювый</a:t>
            </a:r>
            <a:r>
              <a:rPr lang="ru-RU" b="1" dirty="0"/>
              <a:t> </a:t>
            </a:r>
            <a:r>
              <a:rPr lang="ru-RU" b="1" dirty="0" err="1"/>
              <a:t>калао</a:t>
            </a:r>
            <a:r>
              <a:rPr lang="ru-RU" b="1" dirty="0"/>
              <a:t> выводит птенцов в дуплах деревьев. На период высиживания самец запечатывает вход в дупло грязью, оставляя небольшое лишь небольшое отверстие через которое он передает самке корм. Когда вылупляются птенцы, самка выбивает «пробку» изнутри и вместе с потомством покидает гнездо.</a:t>
            </a:r>
          </a:p>
          <a:p>
            <a:pPr>
              <a:buBlip>
                <a:blip r:embed="rId2"/>
              </a:buBlip>
            </a:pPr>
            <a:r>
              <a:rPr lang="ru-RU" b="1" dirty="0"/>
              <a:t>Основной пищей </a:t>
            </a:r>
            <a:r>
              <a:rPr lang="ru-RU" b="1" dirty="0" err="1"/>
              <a:t>калао</a:t>
            </a:r>
            <a:r>
              <a:rPr lang="ru-RU" b="1" dirty="0"/>
              <a:t> являются фрукты, в особенности инжир. Однако он не упустит возможности съесть мелкое млекопитающее, змею или даже птенцов другой птицы-носорога. Пищу пернатая находит в верхнем ярусе леса, иногда даже повисая для этого вверх ногами.</a:t>
            </a:r>
          </a:p>
          <a:p>
            <a:pPr>
              <a:buBlip>
                <a:blip r:embed="rId2"/>
              </a:buBlip>
            </a:pPr>
            <a:endParaRPr lang="ru-RU" b="1" dirty="0"/>
          </a:p>
        </p:txBody>
      </p:sp>
      <p:pic>
        <p:nvPicPr>
          <p:cNvPr id="6146" name="Picture 2" descr="https://upload.wikimedia.org/wikipedia/commons/b/bb/Helmeted_Hornbi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50" y="1268760"/>
            <a:ext cx="3950923" cy="5320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205254"/>
      </p:ext>
    </p:extLst>
  </p:cSld>
  <p:clrMapOvr>
    <a:masterClrMapping/>
  </p:clrMapOvr>
  <p:transition spd="slow">
    <p:cover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a:effectLst/>
              </a:rPr>
              <a:t>Казуар</a:t>
            </a:r>
            <a:endParaRPr lang="ru-RU" dirty="0"/>
          </a:p>
        </p:txBody>
      </p:sp>
      <p:sp>
        <p:nvSpPr>
          <p:cNvPr id="3" name="Объект 2"/>
          <p:cNvSpPr>
            <a:spLocks noGrp="1"/>
          </p:cNvSpPr>
          <p:nvPr>
            <p:ph idx="1"/>
          </p:nvPr>
        </p:nvSpPr>
        <p:spPr>
          <a:xfrm>
            <a:off x="251520" y="1124744"/>
            <a:ext cx="5400600" cy="5472608"/>
          </a:xfrm>
        </p:spPr>
        <p:txBody>
          <a:bodyPr>
            <a:noAutofit/>
          </a:bodyPr>
          <a:lstStyle/>
          <a:p>
            <a:pPr>
              <a:buBlip>
                <a:blip r:embed="rId2"/>
              </a:buBlip>
            </a:pPr>
            <a:r>
              <a:rPr lang="ru-RU" sz="1900" b="1" dirty="0"/>
              <a:t>Очень крупные нелетающие птицы </a:t>
            </a:r>
            <a:r>
              <a:rPr lang="ru-RU" sz="1900" b="1" dirty="0" smtClean="0"/>
              <a:t>- </a:t>
            </a:r>
            <a:r>
              <a:rPr lang="ru-RU" sz="1900" b="1" dirty="0"/>
              <a:t>пернатые из семейства </a:t>
            </a:r>
            <a:r>
              <a:rPr lang="ru-RU" sz="1900" b="1" dirty="0" err="1"/>
              <a:t>казуаровых</a:t>
            </a:r>
            <a:r>
              <a:rPr lang="ru-RU" sz="1900" b="1" dirty="0"/>
              <a:t>. Встречаются в тропических лесах Новой Гвинеи и на северо-востоке Австралии. Если перевести название птицы с индонезийского языка, то получим выражение «рогатая голова», что вполне соответствует ее внешнему облику</a:t>
            </a:r>
            <a:r>
              <a:rPr lang="ru-RU" sz="1900" b="1" dirty="0" smtClean="0"/>
              <a:t>.</a:t>
            </a:r>
          </a:p>
          <a:p>
            <a:pPr>
              <a:buBlip>
                <a:blip r:embed="rId2"/>
              </a:buBlip>
            </a:pPr>
            <a:r>
              <a:rPr lang="ru-RU" sz="1900" b="1" dirty="0"/>
              <a:t>Шлем выполняет несколько функций. Во-первых, он является вторичным половым признаком. Во-вторых, роговой нарост, помогает им расчистить себе подлесье во время быстрого бега. В-третьих, шлемом они демонстрируют свое доминирование над другими казуарами в поединках за сердце самки. В–четвертых, нарост помогает искать пищу, птица им разгребает опавшие листья.</a:t>
            </a:r>
          </a:p>
        </p:txBody>
      </p:sp>
      <p:pic>
        <p:nvPicPr>
          <p:cNvPr id="7170" name="Picture 2" descr="http://wildwildworld.net.ua/sites/default/files/fact1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124743"/>
            <a:ext cx="3312368" cy="220824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infoniac.ru/upload/medialibrary/d2f/d2fc3c66f1dc44e8fa43cc414de175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9139" y="3429000"/>
            <a:ext cx="2482345"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699859"/>
      </p:ext>
    </p:extLst>
  </p:cSld>
  <p:clrMapOvr>
    <a:masterClrMapping/>
  </p:clrMapOvr>
  <p:transition spd="slow">
    <p:cover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2292"/>
            <a:ext cx="8229600" cy="1143000"/>
          </a:xfrm>
        </p:spPr>
        <p:txBody>
          <a:bodyPr/>
          <a:lstStyle/>
          <a:p>
            <a:r>
              <a:rPr lang="ru-RU" dirty="0">
                <a:effectLst/>
              </a:rPr>
              <a:t>Китоглав</a:t>
            </a:r>
            <a:endParaRPr lang="ru-RU" dirty="0"/>
          </a:p>
        </p:txBody>
      </p:sp>
      <p:sp>
        <p:nvSpPr>
          <p:cNvPr id="3" name="Объект 2"/>
          <p:cNvSpPr>
            <a:spLocks noGrp="1"/>
          </p:cNvSpPr>
          <p:nvPr>
            <p:ph idx="1"/>
          </p:nvPr>
        </p:nvSpPr>
        <p:spPr>
          <a:xfrm>
            <a:off x="3707904" y="980728"/>
            <a:ext cx="5256584" cy="5616624"/>
          </a:xfrm>
        </p:spPr>
        <p:txBody>
          <a:bodyPr>
            <a:normAutofit fontScale="70000" lnSpcReduction="20000"/>
          </a:bodyPr>
          <a:lstStyle/>
          <a:p>
            <a:pPr marL="0" indent="0">
              <a:buNone/>
            </a:pPr>
            <a:r>
              <a:rPr lang="ru-RU" b="1" dirty="0"/>
              <a:t>Китоглав настолько необычен и мало изучен, что считается одним из самых загадочных существ на нашей планете. </a:t>
            </a:r>
            <a:endParaRPr lang="ru-RU" b="1" dirty="0" smtClean="0"/>
          </a:p>
          <a:p>
            <a:pPr marL="0" indent="0">
              <a:buNone/>
            </a:pPr>
            <a:r>
              <a:rPr lang="ru-RU" b="1" dirty="0"/>
              <a:t>Китоглавы далеко не маленькие пичуги: рост до полутора метров и вес до 15 килограмм</a:t>
            </a:r>
            <a:r>
              <a:rPr lang="ru-RU" b="1" dirty="0" smtClean="0"/>
              <a:t>.</a:t>
            </a:r>
          </a:p>
          <a:p>
            <a:pPr marL="0" indent="0">
              <a:buNone/>
            </a:pPr>
            <a:r>
              <a:rPr lang="ru-RU" b="1" dirty="0"/>
              <a:t>Живут китоглавы на очень маленькой территории: Южный Судан и Заир. </a:t>
            </a:r>
            <a:r>
              <a:rPr lang="ru-RU" b="1" dirty="0" smtClean="0"/>
              <a:t>Их </a:t>
            </a:r>
            <a:r>
              <a:rPr lang="ru-RU" b="1" dirty="0"/>
              <a:t>любимыми местами являются болотистые местности по берегам Нила. Живут они оседло, проводя всю жизнь на одном участке. Они нелюдимы, стараются держаться по одиночке. Иногда встречаются парами, но это скорее исключение, характерное для периода размножения.</a:t>
            </a:r>
          </a:p>
        </p:txBody>
      </p:sp>
      <p:pic>
        <p:nvPicPr>
          <p:cNvPr id="1026" name="Picture 2" descr="Китоглав (Balaeniceps re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64" y="1062638"/>
            <a:ext cx="3538485" cy="236636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Китоглав на гнезд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64" y="3789040"/>
            <a:ext cx="3552395"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341469"/>
      </p:ext>
    </p:extLst>
  </p:cSld>
  <p:clrMapOvr>
    <a:masterClrMapping/>
  </p:clrMapOvr>
  <p:transition spd="slow">
    <p:cover dir="rd"/>
  </p:transition>
  <p:timing>
    <p:tnLst>
      <p:par>
        <p:cTn id="1" dur="indefinite" restart="never" nodeType="tmRoot"/>
      </p:par>
    </p:tnLst>
  </p:timing>
</p:sld>
</file>

<file path=ppt/theme/theme1.xml><?xml version="1.0" encoding="utf-8"?>
<a:theme xmlns:a="http://schemas.openxmlformats.org/drawingml/2006/main" name="gggggggrrrf45322">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gggggggrrrf45322</Template>
  <TotalTime>134</TotalTime>
  <Words>1172</Words>
  <Application>Microsoft Office PowerPoint</Application>
  <PresentationFormat>Экран (4:3)</PresentationFormat>
  <Paragraphs>56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gggggggrrrf45322</vt:lpstr>
      <vt:lpstr>Экзотические птицы. Необычные, причудливые, странные</vt:lpstr>
      <vt:lpstr>Блестящий кетцаль</vt:lpstr>
      <vt:lpstr>Великолепный фрегат</vt:lpstr>
      <vt:lpstr>Венценосный журавль</vt:lpstr>
      <vt:lpstr>Грифовая цесарка</vt:lpstr>
      <vt:lpstr>Золотой фазан</vt:lpstr>
      <vt:lpstr>Шлемоклювый калао</vt:lpstr>
      <vt:lpstr>Казуар</vt:lpstr>
      <vt:lpstr>Китоглав</vt:lpstr>
      <vt:lpstr>Колибри</vt:lpstr>
      <vt:lpstr>Лирохвост</vt:lpstr>
      <vt:lpstr>Лягушкорот шриланкийский</vt:lpstr>
      <vt:lpstr>Павлин</vt:lpstr>
      <vt:lpstr>Радужный тукан</vt:lpstr>
      <vt:lpstr>Райская птица</vt:lpstr>
      <vt:lpstr>Утка-мандаринка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Экзотические птицы. Необычные, причудливые, странные</dc:title>
  <dc:creator>Елена</dc:creator>
  <cp:lastModifiedBy>Елена</cp:lastModifiedBy>
  <cp:revision>25</cp:revision>
  <dcterms:created xsi:type="dcterms:W3CDTF">2016-11-04T18:26:49Z</dcterms:created>
  <dcterms:modified xsi:type="dcterms:W3CDTF">2017-03-25T12:07:50Z</dcterms:modified>
</cp:coreProperties>
</file>