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7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4F6054-E290-4929-ABC6-EE97DD6B050A}" type="datetimeFigureOut">
              <a:rPr lang="ru-RU" smtClean="0"/>
              <a:pPr/>
              <a:t>18.03.2017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1836D8-1BCA-43ED-9176-9906EC68F2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8107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836D8-1BCA-43ED-9176-9906EC68F2AC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ltGray">
          <a:xfrm>
            <a:off x="1884759" y="1371600"/>
            <a:ext cx="5372100" cy="4114800"/>
          </a:xfrm>
          <a:prstGeom prst="rect">
            <a:avLst/>
          </a:prstGeom>
          <a:gradFill>
            <a:gsLst>
              <a:gs pos="417">
                <a:schemeClr val="bg2">
                  <a:lumMod val="35000"/>
                  <a:lumOff val="65000"/>
                </a:schemeClr>
              </a:gs>
              <a:gs pos="100000">
                <a:schemeClr val="bg2"/>
              </a:gs>
            </a:gsLst>
            <a:lin ang="5400000" scaled="0"/>
          </a:gradFill>
          <a:ln w="152400">
            <a:solidFill>
              <a:srgbClr val="FFFFFF"/>
            </a:solidFill>
            <a:miter lim="800000"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03120" y="1557867"/>
            <a:ext cx="4937760" cy="2560320"/>
          </a:xfrm>
        </p:spPr>
        <p:txBody>
          <a:bodyPr anchor="b">
            <a:normAutofit/>
          </a:bodyPr>
          <a:lstStyle>
            <a:lvl1pPr algn="ctr">
              <a:lnSpc>
                <a:spcPct val="80000"/>
              </a:lnSpc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03120" y="4185919"/>
            <a:ext cx="4937760" cy="1097278"/>
          </a:xfrm>
        </p:spPr>
        <p:txBody>
          <a:bodyPr>
            <a:normAutofit/>
          </a:bodyPr>
          <a:lstStyle>
            <a:lvl1pPr marL="0" indent="0" algn="ctr">
              <a:spcBef>
                <a:spcPts val="1200"/>
              </a:spcBef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46849038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224950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83300" y="1143001"/>
            <a:ext cx="2603501" cy="2285999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199" y="982132"/>
            <a:ext cx="5246370" cy="507492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3301" y="3513665"/>
            <a:ext cx="2603500" cy="210312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345450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83300" y="1143001"/>
            <a:ext cx="2603501" cy="2285999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3301" y="3513665"/>
            <a:ext cx="2603500" cy="210312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520699" y="1051560"/>
            <a:ext cx="5143500" cy="4937760"/>
          </a:xfrm>
          <a:prstGeom prst="rect">
            <a:avLst/>
          </a:prstGeom>
          <a:solidFill>
            <a:schemeClr val="bg1"/>
          </a:solidFill>
          <a:ln w="152400">
            <a:solidFill>
              <a:srgbClr val="FFFFFF"/>
            </a:solidFill>
            <a:miter lim="800000"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79038" y="1143000"/>
            <a:ext cx="5014518" cy="4754880"/>
          </a:xfrm>
          <a:solidFill>
            <a:schemeClr val="bg2">
              <a:lumMod val="40000"/>
              <a:lumOff val="60000"/>
            </a:schemeClr>
          </a:solidFill>
        </p:spPr>
        <p:txBody>
          <a:bodyPr tIns="27432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D3024-A370-4736-A073-CFE51D74BDB4}" type="datetimeFigureOut">
              <a:rPr lang="ru-RU" noProof="0" smtClean="0"/>
              <a:pPr/>
              <a:t>18.03.2017</a:t>
            </a:fld>
            <a:endParaRPr lang="ru-RU" noProof="0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DCFCC-8C7B-4574-91B2-C3342261C6C2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18692587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ltGray">
          <a:xfrm>
            <a:off x="2380" y="457200"/>
            <a:ext cx="9141620" cy="1270000"/>
          </a:xfrm>
          <a:prstGeom prst="rect">
            <a:avLst/>
          </a:prstGeom>
          <a:gradFill>
            <a:gsLst>
              <a:gs pos="417">
                <a:schemeClr val="bg2">
                  <a:lumMod val="20000"/>
                  <a:lumOff val="80000"/>
                </a:schemeClr>
              </a:gs>
              <a:gs pos="100000">
                <a:schemeClr val="bg2"/>
              </a:gs>
            </a:gsLst>
            <a:lin ang="5400000" scaled="0"/>
          </a:gradFill>
          <a:ln w="152400">
            <a:noFill/>
            <a:miter lim="800000"/>
          </a:ln>
          <a:scene3d>
            <a:camera prst="orthographicFront"/>
            <a:lightRig rig="threePt" dir="t"/>
          </a:scene3d>
          <a:sp3d>
            <a:contourClr>
              <a:srgbClr val="B0BCBC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0" y="1697736"/>
            <a:ext cx="9141619" cy="54864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Прямоугольник 8"/>
          <p:cNvSpPr/>
          <p:nvPr/>
        </p:nvSpPr>
        <p:spPr bwMode="ltGray">
          <a:xfrm>
            <a:off x="0" y="457200"/>
            <a:ext cx="9141619" cy="54864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807993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72300" y="846667"/>
            <a:ext cx="1371600" cy="5554133"/>
          </a:xfrm>
        </p:spPr>
        <p:txBody>
          <a:bodyPr vert="eaVert"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00099" y="846667"/>
            <a:ext cx="5897880" cy="5554133"/>
          </a:xfrm>
        </p:spPr>
        <p:txBody>
          <a:bodyPr vert="eaVert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3007757"/>
      </p:ext>
    </p:extLst>
  </p:cSld>
  <p:clrMapOvr>
    <a:masterClrMapping/>
  </p:clrMapOvr>
  <p:transition spd="slow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ltGray">
          <a:xfrm>
            <a:off x="-1" y="457200"/>
            <a:ext cx="9141620" cy="1270000"/>
          </a:xfrm>
          <a:prstGeom prst="rect">
            <a:avLst/>
          </a:prstGeom>
          <a:gradFill>
            <a:gsLst>
              <a:gs pos="417">
                <a:schemeClr val="bg2">
                  <a:lumMod val="20000"/>
                  <a:lumOff val="80000"/>
                </a:schemeClr>
              </a:gs>
              <a:gs pos="100000">
                <a:schemeClr val="bg2"/>
              </a:gs>
            </a:gsLst>
            <a:lin ang="5400000" scaled="0"/>
          </a:gradFill>
          <a:ln w="152400">
            <a:noFill/>
            <a:miter lim="800000"/>
          </a:ln>
          <a:scene3d>
            <a:camera prst="orthographicFront"/>
            <a:lightRig rig="threePt" dir="t"/>
          </a:scene3d>
          <a:sp3d>
            <a:contourClr>
              <a:srgbClr val="B0BCBC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0" y="1697736"/>
            <a:ext cx="9141619" cy="54864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Прямоугольник 8"/>
          <p:cNvSpPr/>
          <p:nvPr/>
        </p:nvSpPr>
        <p:spPr bwMode="ltGray">
          <a:xfrm>
            <a:off x="0" y="457200"/>
            <a:ext cx="9141619" cy="54864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052978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ltGray">
          <a:xfrm>
            <a:off x="4000500" y="762000"/>
            <a:ext cx="4800600" cy="3340100"/>
          </a:xfrm>
          <a:prstGeom prst="rect">
            <a:avLst/>
          </a:prstGeom>
          <a:gradFill>
            <a:gsLst>
              <a:gs pos="417">
                <a:schemeClr val="bg2">
                  <a:lumMod val="35000"/>
                  <a:lumOff val="65000"/>
                </a:schemeClr>
              </a:gs>
              <a:gs pos="100000">
                <a:schemeClr val="bg2"/>
              </a:gs>
            </a:gsLst>
            <a:lin ang="5400000" scaled="0"/>
          </a:gradFill>
          <a:ln w="152400">
            <a:solidFill>
              <a:srgbClr val="FFFFFF"/>
            </a:solidFill>
            <a:miter lim="800000"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40530" y="1016001"/>
            <a:ext cx="4320540" cy="1828800"/>
          </a:xfrm>
        </p:spPr>
        <p:txBody>
          <a:bodyPr anchor="b">
            <a:normAutofit/>
          </a:bodyPr>
          <a:lstStyle>
            <a:lvl1pPr algn="ctr">
              <a:lnSpc>
                <a:spcPct val="80000"/>
              </a:lnSpc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40530" y="2980267"/>
            <a:ext cx="4320540" cy="914400"/>
          </a:xfrm>
        </p:spPr>
        <p:txBody>
          <a:bodyPr>
            <a:normAutofit/>
          </a:bodyPr>
          <a:lstStyle>
            <a:lvl1pPr marL="0" indent="0" algn="ctr">
              <a:spcBef>
                <a:spcPts val="120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17167436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Раздел «Лето»: заголовок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ltGray">
          <a:xfrm>
            <a:off x="4000500" y="762000"/>
            <a:ext cx="4800600" cy="3340100"/>
          </a:xfrm>
          <a:prstGeom prst="rect">
            <a:avLst/>
          </a:prstGeom>
          <a:gradFill>
            <a:gsLst>
              <a:gs pos="417">
                <a:schemeClr val="bg2">
                  <a:lumMod val="35000"/>
                  <a:lumOff val="65000"/>
                </a:schemeClr>
              </a:gs>
              <a:gs pos="100000">
                <a:schemeClr val="bg2"/>
              </a:gs>
            </a:gsLst>
            <a:lin ang="5400000" scaled="0"/>
          </a:gradFill>
          <a:ln w="152400">
            <a:solidFill>
              <a:srgbClr val="FFFFFF"/>
            </a:solidFill>
            <a:miter lim="800000"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40530" y="1016001"/>
            <a:ext cx="4320540" cy="1828800"/>
          </a:xfrm>
        </p:spPr>
        <p:txBody>
          <a:bodyPr anchor="b">
            <a:normAutofit/>
          </a:bodyPr>
          <a:lstStyle>
            <a:lvl1pPr algn="ctr">
              <a:lnSpc>
                <a:spcPct val="80000"/>
              </a:lnSpc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40530" y="2980267"/>
            <a:ext cx="4320540" cy="914400"/>
          </a:xfrm>
        </p:spPr>
        <p:txBody>
          <a:bodyPr>
            <a:normAutofit/>
          </a:bodyPr>
          <a:lstStyle>
            <a:lvl1pPr marL="0" indent="0" algn="ctr">
              <a:spcBef>
                <a:spcPts val="120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29212940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Раздел «Осень»: заголовок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ltGray">
          <a:xfrm>
            <a:off x="4000500" y="762000"/>
            <a:ext cx="4800600" cy="3340100"/>
          </a:xfrm>
          <a:prstGeom prst="rect">
            <a:avLst/>
          </a:prstGeom>
          <a:gradFill>
            <a:gsLst>
              <a:gs pos="417">
                <a:schemeClr val="bg2">
                  <a:lumMod val="35000"/>
                  <a:lumOff val="65000"/>
                </a:schemeClr>
              </a:gs>
              <a:gs pos="100000">
                <a:schemeClr val="bg2"/>
              </a:gs>
            </a:gsLst>
            <a:lin ang="5400000" scaled="0"/>
          </a:gradFill>
          <a:ln w="152400">
            <a:solidFill>
              <a:srgbClr val="FFFFFF"/>
            </a:solidFill>
            <a:miter lim="800000"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40530" y="1016001"/>
            <a:ext cx="4320540" cy="1828800"/>
          </a:xfrm>
        </p:spPr>
        <p:txBody>
          <a:bodyPr anchor="b">
            <a:normAutofit/>
          </a:bodyPr>
          <a:lstStyle>
            <a:lvl1pPr algn="ctr">
              <a:lnSpc>
                <a:spcPct val="80000"/>
              </a:lnSpc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40530" y="2980267"/>
            <a:ext cx="4320540" cy="914400"/>
          </a:xfrm>
        </p:spPr>
        <p:txBody>
          <a:bodyPr>
            <a:normAutofit/>
          </a:bodyPr>
          <a:lstStyle>
            <a:lvl1pPr marL="0" indent="0" algn="ctr">
              <a:spcBef>
                <a:spcPts val="120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0454106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Раздел «Зима»: заголовок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ltGray">
          <a:xfrm>
            <a:off x="4000500" y="762000"/>
            <a:ext cx="4800600" cy="3340100"/>
          </a:xfrm>
          <a:prstGeom prst="rect">
            <a:avLst/>
          </a:prstGeom>
          <a:gradFill>
            <a:gsLst>
              <a:gs pos="417">
                <a:schemeClr val="bg2">
                  <a:lumMod val="35000"/>
                  <a:lumOff val="65000"/>
                </a:schemeClr>
              </a:gs>
              <a:gs pos="100000">
                <a:schemeClr val="bg2"/>
              </a:gs>
            </a:gsLst>
            <a:lin ang="5400000" scaled="0"/>
          </a:gradFill>
          <a:ln w="152400">
            <a:solidFill>
              <a:srgbClr val="FFFFFF"/>
            </a:solidFill>
            <a:miter lim="800000"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40530" y="1016001"/>
            <a:ext cx="4320540" cy="1828800"/>
          </a:xfrm>
        </p:spPr>
        <p:txBody>
          <a:bodyPr anchor="b">
            <a:normAutofit/>
          </a:bodyPr>
          <a:lstStyle>
            <a:lvl1pPr algn="ctr">
              <a:lnSpc>
                <a:spcPct val="80000"/>
              </a:lnSpc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40530" y="2980267"/>
            <a:ext cx="4320540" cy="914400"/>
          </a:xfrm>
        </p:spPr>
        <p:txBody>
          <a:bodyPr>
            <a:normAutofit/>
          </a:bodyPr>
          <a:lstStyle>
            <a:lvl1pPr marL="0" indent="0" algn="ctr">
              <a:spcBef>
                <a:spcPts val="120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30534909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 bwMode="ltGray">
          <a:xfrm>
            <a:off x="-1" y="457200"/>
            <a:ext cx="9141620" cy="1270000"/>
          </a:xfrm>
          <a:prstGeom prst="rect">
            <a:avLst/>
          </a:prstGeom>
          <a:gradFill>
            <a:gsLst>
              <a:gs pos="417">
                <a:schemeClr val="bg2">
                  <a:lumMod val="20000"/>
                  <a:lumOff val="80000"/>
                </a:schemeClr>
              </a:gs>
              <a:gs pos="100000">
                <a:schemeClr val="bg2"/>
              </a:gs>
            </a:gsLst>
            <a:lin ang="5400000" scaled="0"/>
          </a:gradFill>
          <a:ln w="152400">
            <a:noFill/>
            <a:miter lim="800000"/>
          </a:ln>
          <a:scene3d>
            <a:camera prst="orthographicFront"/>
            <a:lightRig rig="threePt" dir="t"/>
          </a:scene3d>
          <a:sp3d>
            <a:contourClr>
              <a:srgbClr val="B0BCBC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Прямоугольник 8"/>
          <p:cNvSpPr/>
          <p:nvPr/>
        </p:nvSpPr>
        <p:spPr bwMode="ltGray">
          <a:xfrm>
            <a:off x="0" y="1697736"/>
            <a:ext cx="9141619" cy="54864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Прямоугольник 9"/>
          <p:cNvSpPr/>
          <p:nvPr/>
        </p:nvSpPr>
        <p:spPr bwMode="ltGray">
          <a:xfrm>
            <a:off x="0" y="457200"/>
            <a:ext cx="9141619" cy="54864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00100" y="2057400"/>
            <a:ext cx="3634740" cy="4343401"/>
          </a:xfrm>
        </p:spPr>
        <p:txBody>
          <a:bodyPr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09160" y="2057400"/>
            <a:ext cx="3634740" cy="4343401"/>
          </a:xfrm>
        </p:spPr>
        <p:txBody>
          <a:bodyPr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79279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ltGray">
          <a:xfrm>
            <a:off x="-1" y="457200"/>
            <a:ext cx="9141620" cy="1270000"/>
          </a:xfrm>
          <a:prstGeom prst="rect">
            <a:avLst/>
          </a:prstGeom>
          <a:gradFill>
            <a:gsLst>
              <a:gs pos="417">
                <a:schemeClr val="bg2">
                  <a:lumMod val="20000"/>
                  <a:lumOff val="80000"/>
                </a:schemeClr>
              </a:gs>
              <a:gs pos="100000">
                <a:schemeClr val="bg2"/>
              </a:gs>
            </a:gsLst>
            <a:lin ang="5400000" scaled="0"/>
          </a:gradFill>
          <a:ln w="152400">
            <a:noFill/>
            <a:miter lim="800000"/>
          </a:ln>
          <a:scene3d>
            <a:camera prst="orthographicFront"/>
            <a:lightRig rig="threePt" dir="t"/>
          </a:scene3d>
          <a:sp3d>
            <a:contourClr>
              <a:srgbClr val="B0BCBC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Прямоугольник 10"/>
          <p:cNvSpPr/>
          <p:nvPr/>
        </p:nvSpPr>
        <p:spPr bwMode="ltGray">
          <a:xfrm>
            <a:off x="0" y="1697736"/>
            <a:ext cx="9141619" cy="54864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Прямоугольник 11"/>
          <p:cNvSpPr/>
          <p:nvPr/>
        </p:nvSpPr>
        <p:spPr bwMode="ltGray">
          <a:xfrm>
            <a:off x="0" y="457200"/>
            <a:ext cx="9141619" cy="54864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00100" y="2057400"/>
            <a:ext cx="3634740" cy="868681"/>
          </a:xfrm>
        </p:spPr>
        <p:txBody>
          <a:bodyPr anchor="ctr"/>
          <a:lstStyle>
            <a:lvl1pPr marL="0" indent="0">
              <a:buNone/>
              <a:defRPr sz="2400" b="0" cap="small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00100" y="2926080"/>
            <a:ext cx="3634740" cy="3474720"/>
          </a:xfrm>
        </p:spPr>
        <p:txBody>
          <a:bodyPr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09160" y="2057400"/>
            <a:ext cx="3634740" cy="868681"/>
          </a:xfrm>
        </p:spPr>
        <p:txBody>
          <a:bodyPr anchor="ctr"/>
          <a:lstStyle>
            <a:lvl1pPr marL="0" indent="0">
              <a:buNone/>
              <a:defRPr sz="2400" b="0" cap="small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09160" y="2926080"/>
            <a:ext cx="3634740" cy="3474720"/>
          </a:xfrm>
        </p:spPr>
        <p:txBody>
          <a:bodyPr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3339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 bwMode="ltGray">
          <a:xfrm>
            <a:off x="-1" y="457200"/>
            <a:ext cx="9141620" cy="1270000"/>
          </a:xfrm>
          <a:prstGeom prst="rect">
            <a:avLst/>
          </a:prstGeom>
          <a:gradFill>
            <a:gsLst>
              <a:gs pos="417">
                <a:schemeClr val="bg2">
                  <a:lumMod val="20000"/>
                  <a:lumOff val="80000"/>
                </a:schemeClr>
              </a:gs>
              <a:gs pos="100000">
                <a:schemeClr val="bg2"/>
              </a:gs>
            </a:gsLst>
            <a:lin ang="5400000" scaled="0"/>
          </a:gradFill>
          <a:ln w="152400">
            <a:noFill/>
            <a:miter lim="800000"/>
          </a:ln>
          <a:scene3d>
            <a:camera prst="orthographicFront"/>
            <a:lightRig rig="threePt" dir="t"/>
          </a:scene3d>
          <a:sp3d>
            <a:contourClr>
              <a:srgbClr val="B0BCBC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1697736"/>
            <a:ext cx="9141619" cy="54864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0" y="457200"/>
            <a:ext cx="9141619" cy="54864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294950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1714" cy="45541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 bwMode="ltGray">
          <a:xfrm>
            <a:off x="0" y="457200"/>
            <a:ext cx="9141619" cy="54864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0100" y="562302"/>
            <a:ext cx="7543800" cy="109728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noProof="0" dirty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00100" y="2057400"/>
            <a:ext cx="754380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  <a:p>
            <a:pPr lvl="4"/>
            <a:r>
              <a:rPr lang="ru-RU" noProof="0" dirty="0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0" y="6519333"/>
            <a:ext cx="1200150" cy="202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800100" y="6519333"/>
            <a:ext cx="5314950" cy="202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58100" y="6519333"/>
            <a:ext cx="685800" cy="202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6578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</p:sldLayoutIdLst>
  <p:transition spd="slow">
    <p:push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sm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bg2"/>
        </a:buClr>
        <a:buSzPct val="90000"/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8600" algn="l" defTabSz="914400" rtl="0" eaLnBrk="1" latinLnBrk="0" hangingPunct="1">
        <a:lnSpc>
          <a:spcPct val="90000"/>
        </a:lnSpc>
        <a:spcBef>
          <a:spcPts val="1200"/>
        </a:spcBef>
        <a:buClr>
          <a:schemeClr val="bg2"/>
        </a:buClr>
        <a:buSzPct val="90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bg2"/>
        </a:buClr>
        <a:buSzPct val="90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5156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2588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87452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2316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7704" y="2276872"/>
            <a:ext cx="5328592" cy="1799695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Широколиственные леса России</a:t>
            </a:r>
            <a:endParaRPr lang="ru-RU" sz="4000" b="1" dirty="0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почва</a:t>
            </a:r>
            <a:endParaRPr lang="ru-RU" b="1" dirty="0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68144" y="1988840"/>
            <a:ext cx="3096344" cy="2952328"/>
          </a:xfrm>
        </p:spPr>
        <p:txBody>
          <a:bodyPr>
            <a:noAutofit/>
          </a:bodyPr>
          <a:lstStyle/>
          <a:p>
            <a:r>
              <a:rPr lang="ru-RU" sz="2400" dirty="0" smtClean="0"/>
              <a:t>В широколиственных лесах умеренного пояса формируются серые лесные почвы и бурые лесные почвы, или бурозёмы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5" name="Содержимое 4" descr="69570_800x600_foto-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9512" y="1556792"/>
            <a:ext cx="5654209" cy="3767117"/>
          </a:xfr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7944" y="1340768"/>
            <a:ext cx="4680520" cy="1828800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Человек и его хозяйственная деятельность</a:t>
            </a:r>
            <a:endParaRPr lang="ru-RU" sz="4000" b="1" dirty="0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363" y="562302"/>
            <a:ext cx="8856125" cy="109728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В последнее время лесные массивы значительно сокращаются. </a:t>
            </a:r>
            <a:r>
              <a:rPr lang="ru-RU" sz="2400" b="1" dirty="0" smtClean="0"/>
              <a:t>Это приводит к изменению климатических условий данной природной зоны: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214282" y="1857364"/>
            <a:ext cx="84621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 smtClean="0"/>
              <a:t> учащаются </a:t>
            </a:r>
            <a:r>
              <a:rPr lang="ru-RU" sz="2400" dirty="0" smtClean="0"/>
              <a:t>сильные ветра,</a:t>
            </a: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214282" y="2428868"/>
            <a:ext cx="79581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 smtClean="0"/>
              <a:t> почва </a:t>
            </a:r>
            <a:r>
              <a:rPr lang="ru-RU" sz="2400" dirty="0" smtClean="0"/>
              <a:t>теряет полезные свойства</a:t>
            </a:r>
            <a:endParaRPr lang="ru-RU" sz="2400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21672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Helvetica" charset="-52"/>
              </a:rPr>
              <a:t>,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216726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Helvetica" charset="-52"/>
              </a:rPr>
              <a:t>,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5720" y="3000372"/>
            <a:ext cx="7598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 smtClean="0"/>
              <a:t> сокращаются </a:t>
            </a:r>
            <a:r>
              <a:rPr lang="ru-RU" sz="2400" dirty="0" smtClean="0"/>
              <a:t>общие площади лесных ресурсов</a:t>
            </a:r>
            <a:endParaRPr lang="ru-RU" sz="2400" dirty="0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562302"/>
            <a:ext cx="8928992" cy="1097280"/>
          </a:xfrm>
        </p:spPr>
        <p:txBody>
          <a:bodyPr>
            <a:normAutofit fontScale="90000"/>
          </a:bodyPr>
          <a:lstStyle/>
          <a:p>
            <a:r>
              <a:rPr lang="ru-RU" sz="2700" dirty="0" smtClean="0"/>
              <a:t>Государство </a:t>
            </a:r>
            <a:r>
              <a:rPr lang="ru-RU" sz="2700" dirty="0" smtClean="0"/>
              <a:t>может обеспечить все условия для сохранения значительных площадей лесных массивов. </a:t>
            </a:r>
            <a:r>
              <a:rPr lang="ru-RU" sz="2700" b="1" dirty="0" smtClean="0"/>
              <a:t>Для этого необходимо:</a:t>
            </a:r>
            <a:endParaRPr lang="ru-RU" sz="2700" dirty="0"/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107504" y="1928802"/>
            <a:ext cx="9036496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Helvetica"/>
              </a:rPr>
              <a:t> создать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Helvetica"/>
              </a:rPr>
              <a:t>специальные программы, запрещающие частые вырубки природных ресурсов,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107504" y="2928934"/>
            <a:ext cx="9036496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Helvetica"/>
              </a:rPr>
              <a:t> присвоить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Helvetica"/>
              </a:rPr>
              <a:t>некоторым местам статус заповедных зон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Helvetica"/>
              </a:rPr>
              <a:t>,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107504" y="3645024"/>
            <a:ext cx="9036496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Helvetica" charset="-52"/>
              </a:rPr>
              <a:t> обеспечить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Helvetica" charset="-52"/>
              </a:rPr>
              <a:t>очистку загрязнённых вредными отходами предприятий места.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  <p:bldP spid="31746" grpId="0"/>
      <p:bldP spid="3174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7944" y="1142984"/>
            <a:ext cx="4680520" cy="1701816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местоположение</a:t>
            </a:r>
            <a:endParaRPr lang="ru-RU" sz="4000" b="1" dirty="0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80112" y="642918"/>
            <a:ext cx="3456384" cy="6026442"/>
          </a:xfrm>
        </p:spPr>
        <p:txBody>
          <a:bodyPr>
            <a:noAutofit/>
          </a:bodyPr>
          <a:lstStyle/>
          <a:p>
            <a:r>
              <a:rPr lang="ru-RU" sz="2000" dirty="0" smtClean="0"/>
              <a:t>В Европейской части России широколиственные леса расположены узкой полоской, тянущейся с запада на восток, примерно по линии Петербург - Казань</a:t>
            </a:r>
            <a:r>
              <a:rPr lang="ru-RU" sz="2000" dirty="0" smtClean="0"/>
              <a:t>. На </a:t>
            </a:r>
            <a:r>
              <a:rPr lang="ru-RU" sz="2000" dirty="0" smtClean="0"/>
              <a:t>Дальнем Востоке широколиственные леса распространены главным образом на равнинах Приамурья, в южных предгорьях </a:t>
            </a:r>
            <a:r>
              <a:rPr lang="ru-RU" sz="2000" dirty="0" err="1" smtClean="0"/>
              <a:t>Буреинского</a:t>
            </a:r>
            <a:r>
              <a:rPr lang="ru-RU" sz="2000" dirty="0" smtClean="0"/>
              <a:t> хребта, а также в Приморье - в предгорьях Сихотэ-Алиня, где они поднимаются до высоты 200-300 м, сменяясь выше </a:t>
            </a:r>
            <a:r>
              <a:rPr lang="ru-RU" sz="2000" dirty="0" smtClean="0"/>
              <a:t>хвойно-широколиственными </a:t>
            </a:r>
            <a:r>
              <a:rPr lang="ru-RU" sz="2000" dirty="0" smtClean="0"/>
              <a:t>лесами. </a:t>
            </a:r>
            <a:endParaRPr lang="ru-RU" sz="2000" dirty="0"/>
          </a:p>
        </p:txBody>
      </p:sp>
      <p:pic>
        <p:nvPicPr>
          <p:cNvPr id="6" name="Содержимое 5" descr="i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9512" y="1844824"/>
            <a:ext cx="5359404" cy="3024336"/>
          </a:xfr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климат</a:t>
            </a:r>
            <a:endParaRPr lang="ru-RU" b="1" dirty="0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0032" y="476672"/>
            <a:ext cx="4104456" cy="5929354"/>
          </a:xfrm>
        </p:spPr>
        <p:txBody>
          <a:bodyPr>
            <a:normAutofit/>
          </a:bodyPr>
          <a:lstStyle/>
          <a:p>
            <a:r>
              <a:rPr lang="ru-RU" sz="2200" dirty="0" smtClean="0"/>
              <a:t>Климат </a:t>
            </a:r>
            <a:r>
              <a:rPr lang="ru-RU" sz="2200" dirty="0" smtClean="0"/>
              <a:t>зоны в Европейской части умеренный: мягкая зима, теплое продолжительное лето. На территории Сибири он более континентальный: отмечаются перепады температуры летом и зимой. На Дальнем Востоке температура зимой в среднем может доходить до -280С, но здесь отмечается повышенная влажность. За год выпадает 500-800 мм осадков. Их испарение примерно такое же, поэтому заболоченность ниже, чем в тайге.</a:t>
            </a:r>
            <a:endParaRPr lang="ru-RU" sz="2200" dirty="0"/>
          </a:p>
        </p:txBody>
      </p:sp>
      <p:pic>
        <p:nvPicPr>
          <p:cNvPr id="5" name="Содержимое 4" descr="i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520" y="1628800"/>
            <a:ext cx="4573742" cy="3669410"/>
          </a:xfr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7944" y="857232"/>
            <a:ext cx="4680520" cy="1857388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растительность</a:t>
            </a:r>
            <a:endParaRPr lang="ru-RU" sz="4000" b="1" dirty="0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для  презентаций\000_1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33323" y="571480"/>
            <a:ext cx="3010677" cy="292895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643702" y="3429000"/>
            <a:ext cx="25002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бук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4000496" y="3571876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дуб</a:t>
            </a:r>
            <a:endParaRPr lang="ru-RU" sz="2800" dirty="0"/>
          </a:p>
        </p:txBody>
      </p:sp>
      <p:pic>
        <p:nvPicPr>
          <p:cNvPr id="2052" name="Picture 4" descr="C:\Users\user\Desktop\для  презентаций\grab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93895"/>
            <a:ext cx="2982890" cy="282700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857224" y="3429000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граб</a:t>
            </a:r>
            <a:endParaRPr lang="ru-RU" sz="2800" dirty="0"/>
          </a:p>
        </p:txBody>
      </p:sp>
      <p:pic>
        <p:nvPicPr>
          <p:cNvPr id="2054" name="Picture 6" descr="C:\Users\user\Desktop\для  презентаций\beresklet10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857628"/>
            <a:ext cx="3041671" cy="2281253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14282" y="6143644"/>
            <a:ext cx="2500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бересклет</a:t>
            </a:r>
            <a:endParaRPr lang="ru-RU" sz="2800" dirty="0"/>
          </a:p>
        </p:txBody>
      </p:sp>
      <p:pic>
        <p:nvPicPr>
          <p:cNvPr id="2055" name="Picture 7" descr="C:\Users\user\Desktop\для  презентаций\data-trava-kalina-1-500x50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2" y="4000504"/>
            <a:ext cx="2428892" cy="2428892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4714876" y="6286520"/>
            <a:ext cx="1571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калина</a:t>
            </a:r>
            <a:endParaRPr lang="ru-RU" sz="2800" dirty="0"/>
          </a:p>
        </p:txBody>
      </p:sp>
      <p:pic>
        <p:nvPicPr>
          <p:cNvPr id="2051" name="Picture 3" descr="C:\Users\user\Desktop\для  презентаций\442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25906" y="571480"/>
            <a:ext cx="3298346" cy="307183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11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3968" y="1340768"/>
            <a:ext cx="4320540" cy="1828800"/>
          </a:xfrm>
        </p:spPr>
        <p:txBody>
          <a:bodyPr/>
          <a:lstStyle/>
          <a:p>
            <a:r>
              <a:rPr lang="ru-RU" b="1" dirty="0" smtClean="0"/>
              <a:t>Животный</a:t>
            </a:r>
            <a:br>
              <a:rPr lang="ru-RU" b="1" dirty="0" smtClean="0"/>
            </a:br>
            <a:r>
              <a:rPr lang="ru-RU" b="1" dirty="0" smtClean="0"/>
              <a:t>мир</a:t>
            </a:r>
            <a:endParaRPr lang="ru-RU" b="1" dirty="0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для  презентаций\110674283_1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89725" y="357166"/>
            <a:ext cx="3654275" cy="278608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500826" y="2857496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лось</a:t>
            </a:r>
            <a:endParaRPr lang="ru-RU" dirty="0"/>
          </a:p>
        </p:txBody>
      </p:sp>
      <p:pic>
        <p:nvPicPr>
          <p:cNvPr id="4099" name="Picture 3" descr="C:\Users\user\Desktop\для  презентаций\timber_wolf_png_by_raynexstorm-d8iu88r_zps5wry5wqm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57166"/>
            <a:ext cx="2286016" cy="244559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0034" y="2928934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волк</a:t>
            </a:r>
            <a:endParaRPr lang="ru-RU" dirty="0"/>
          </a:p>
        </p:txBody>
      </p:sp>
      <p:pic>
        <p:nvPicPr>
          <p:cNvPr id="4100" name="Picture 4" descr="C:\Users\user\Desktop\для  презентаций\depositphotos_10867817-stock-photo-coypu-or-nutria-myocastor-coypu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736" y="428604"/>
            <a:ext cx="2643206" cy="264320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000364" y="3500438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нутрия</a:t>
            </a:r>
            <a:endParaRPr lang="ru-RU" dirty="0"/>
          </a:p>
        </p:txBody>
      </p:sp>
      <p:pic>
        <p:nvPicPr>
          <p:cNvPr id="4101" name="Picture 5" descr="C:\Users\user\Desktop\для  презентаций\4e35c3a52928cb7cfa0ffdb26e199ca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3500438"/>
            <a:ext cx="3605196" cy="2703897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786314" y="6211669"/>
            <a:ext cx="1928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Болотная черепаха</a:t>
            </a:r>
            <a:endParaRPr lang="ru-RU" dirty="0"/>
          </a:p>
        </p:txBody>
      </p:sp>
      <p:pic>
        <p:nvPicPr>
          <p:cNvPr id="4102" name="Picture 6" descr="C:\Users\user\Desktop\для  презентаций\depositphotos_10907396-Eurasian-Eagle-Owl-Bubo-bubo-a-species-of-eagle-owl-standing-in-front-of-white-background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3214686"/>
            <a:ext cx="2443208" cy="2428892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142976" y="5715016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филин</a:t>
            </a:r>
            <a:endParaRPr lang="ru-RU" dirty="0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  <p:bldP spid="11" grpId="0"/>
    </p:bldLst>
  </p:timing>
</p:sld>
</file>

<file path=ppt/theme/theme1.xml><?xml version="1.0" encoding="utf-8"?>
<a:theme xmlns:a="http://schemas.openxmlformats.org/drawingml/2006/main" name="Четыре сезона: 16 x 9">
  <a:themeElements>
    <a:clrScheme name="Four Seasons">
      <a:dk1>
        <a:sysClr val="windowText" lastClr="000000"/>
      </a:dk1>
      <a:lt1>
        <a:sysClr val="window" lastClr="FFFFFF"/>
      </a:lt1>
      <a:dk2>
        <a:srgbClr val="6B7F7F"/>
      </a:dk2>
      <a:lt2>
        <a:srgbClr val="B0BCBC"/>
      </a:lt2>
      <a:accent1>
        <a:srgbClr val="7DB41B"/>
      </a:accent1>
      <a:accent2>
        <a:srgbClr val="ED8A05"/>
      </a:accent2>
      <a:accent3>
        <a:srgbClr val="288DFC"/>
      </a:accent3>
      <a:accent4>
        <a:srgbClr val="36D2B8"/>
      </a:accent4>
      <a:accent5>
        <a:srgbClr val="F5B605"/>
      </a:accent5>
      <a:accent6>
        <a:srgbClr val="E75524"/>
      </a:accent6>
      <a:hlink>
        <a:srgbClr val="ED8A05"/>
      </a:hlink>
      <a:folHlink>
        <a:srgbClr val="B0BCBC"/>
      </a:folHlink>
    </a:clrScheme>
    <a:fontScheme name="Constantia-Calibri">
      <a:majorFont>
        <a:latin typeface="Constantia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ourSeasons_16x9_TP104001540" id="{F905817E-0C26-4527-B132-06F12AB95976}" vid="{25E166E1-7407-4320-8DFC-C03D6D10909B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tf04001541</Template>
  <TotalTime>40</TotalTime>
  <Words>239</Words>
  <Application>Microsoft Office PowerPoint</Application>
  <PresentationFormat>Экран (4:3)</PresentationFormat>
  <Paragraphs>35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Четыре сезона: 16 x 9</vt:lpstr>
      <vt:lpstr>Широколиственные леса России</vt:lpstr>
      <vt:lpstr>местоположение</vt:lpstr>
      <vt:lpstr>В Европейской части России широколиственные леса расположены узкой полоской, тянущейся с запада на восток, примерно по линии Петербург - Казань. На Дальнем Востоке широколиственные леса распространены главным образом на равнинах Приамурья, в южных предгорьях Буреинского хребта, а также в Приморье - в предгорьях Сихотэ-Алиня, где они поднимаются до высоты 200-300 м, сменяясь выше хвойно-широколиственными лесами. </vt:lpstr>
      <vt:lpstr>климат</vt:lpstr>
      <vt:lpstr>Климат зоны в Европейской части умеренный: мягкая зима, теплое продолжительное лето. На территории Сибири он более континентальный: отмечаются перепады температуры летом и зимой. На Дальнем Востоке температура зимой в среднем может доходить до -280С, но здесь отмечается повышенная влажность. За год выпадает 500-800 мм осадков. Их испарение примерно такое же, поэтому заболоченность ниже, чем в тайге.</vt:lpstr>
      <vt:lpstr>растительность</vt:lpstr>
      <vt:lpstr>Презентация PowerPoint</vt:lpstr>
      <vt:lpstr>Животный мир</vt:lpstr>
      <vt:lpstr>Презентация PowerPoint</vt:lpstr>
      <vt:lpstr>почва</vt:lpstr>
      <vt:lpstr>В широколиственных лесах умеренного пояса формируются серые лесные почвы и бурые лесные почвы, или бурозёмы.</vt:lpstr>
      <vt:lpstr>Человек и его хозяйственная деятельность</vt:lpstr>
      <vt:lpstr>В последнее время лесные массивы значительно сокращаются. Это приводит к изменению климатических условий данной природной зоны:</vt:lpstr>
      <vt:lpstr>Государство может обеспечить все условия для сохранения значительных площадей лесных массивов. Для этого необходимо: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Широколиственные леса россии</dc:title>
  <dc:creator>user</dc:creator>
  <cp:lastModifiedBy>Дима</cp:lastModifiedBy>
  <cp:revision>3</cp:revision>
  <dcterms:created xsi:type="dcterms:W3CDTF">2017-03-01T15:54:38Z</dcterms:created>
  <dcterms:modified xsi:type="dcterms:W3CDTF">2017-03-18T16:02:16Z</dcterms:modified>
</cp:coreProperties>
</file>