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Королевство Норвегия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060" y="2924944"/>
            <a:ext cx="5308756" cy="3565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3898776" cy="525658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Как во внутренних, так и во внешних транспортных связях ведущую роль играет судоходство. Морем идет 9/10 внешнеторгового и более 1/2 внутреннего грузооборота .</a:t>
            </a:r>
          </a:p>
          <a:p>
            <a:r>
              <a:rPr lang="ru-RU" dirty="0" smtClean="0"/>
              <a:t>Общая длина железных дорог составляет 4,24 тыс. км.</a:t>
            </a:r>
          </a:p>
          <a:p>
            <a:r>
              <a:rPr lang="ru-RU" dirty="0" smtClean="0"/>
              <a:t>Протяженность автодорог - 79,8 тыс. км.</a:t>
            </a:r>
          </a:p>
          <a:p>
            <a:endParaRPr lang="ru-RU" dirty="0"/>
          </a:p>
        </p:txBody>
      </p:sp>
      <p:pic>
        <p:nvPicPr>
          <p:cNvPr id="26626" name="Picture 2" descr="http://img-fotki.yandex.ru/get/3509/anlitov.e/0_2f989_d65b0297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196752"/>
            <a:ext cx="3754783" cy="2412448"/>
          </a:xfrm>
          <a:prstGeom prst="rect">
            <a:avLst/>
          </a:prstGeom>
          <a:noFill/>
        </p:spPr>
      </p:pic>
      <p:pic>
        <p:nvPicPr>
          <p:cNvPr id="26628" name="Picture 4" descr="http://image.zn.ua/media/images/original/Sep2013/702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861048"/>
            <a:ext cx="3744416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Перспективы развития Норвегии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826768" cy="4349079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Несмотря на финансовый кризис в мире, экономика Норвегии и ее перспективы выглядят довольно оптимистично. Государство неуклонно снижает зависимость от цен на нефть, развивает инновационные сферы производства, удерживает высокий уровень жизни, активно сопротивляется миграционному давлению, охватившему Европу</a:t>
            </a:r>
            <a:endParaRPr lang="ru-RU" dirty="0"/>
          </a:p>
        </p:txBody>
      </p:sp>
      <p:pic>
        <p:nvPicPr>
          <p:cNvPr id="27650" name="Picture 2" descr="http://sarrest.ru/wp-content/uploads/2014/11/AGOA8wXwW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484784"/>
            <a:ext cx="3096344" cy="46630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40960" cy="5904656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/>
              <a:t>                       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литературы</a:t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1. </a:t>
            </a:r>
            <a:r>
              <a:rPr lang="ru-RU" sz="2000" dirty="0" err="1" smtClean="0"/>
              <a:t>Старикович</a:t>
            </a:r>
            <a:r>
              <a:rPr lang="ru-RU" sz="2000" dirty="0" smtClean="0"/>
              <a:t> Г. Отказ от вступления в ЕС - Особенность или закономерность? </a:t>
            </a:r>
            <a:r>
              <a:rPr lang="ru-RU" sz="2000" dirty="0" err="1" smtClean="0"/>
              <a:t>МЭи</a:t>
            </a:r>
            <a:r>
              <a:rPr lang="ru-RU" sz="2000" dirty="0" smtClean="0"/>
              <a:t> МО. 1997. №6 с.75.</a:t>
            </a:r>
            <a:br>
              <a:rPr lang="ru-RU" sz="2000" dirty="0" smtClean="0"/>
            </a:br>
            <a:r>
              <a:rPr lang="ru-RU" sz="2000" dirty="0" smtClean="0"/>
              <a:t>2. Сергеев П. Норвежский нефтяной директорат и его образовательная программа. </a:t>
            </a:r>
            <a:r>
              <a:rPr lang="ru-RU" sz="2000" dirty="0" err="1" smtClean="0"/>
              <a:t>МЭиМО</a:t>
            </a:r>
            <a:r>
              <a:rPr lang="ru-RU" sz="2000" dirty="0" smtClean="0"/>
              <a:t>. 1994 №3 с.140</a:t>
            </a:r>
            <a:br>
              <a:rPr lang="ru-RU" sz="2000" dirty="0" smtClean="0"/>
            </a:br>
            <a:r>
              <a:rPr lang="ru-RU" sz="2000" dirty="0" smtClean="0"/>
              <a:t>3. </a:t>
            </a:r>
            <a:r>
              <a:rPr lang="ru-RU" sz="2000" dirty="0" err="1" smtClean="0"/>
              <a:t>Бурнаева</a:t>
            </a:r>
            <a:r>
              <a:rPr lang="ru-RU" sz="2000" dirty="0" smtClean="0"/>
              <a:t> Е. Северная Европа в международном разделении труда. // </a:t>
            </a:r>
            <a:r>
              <a:rPr lang="ru-RU" sz="2000" dirty="0" err="1" smtClean="0"/>
              <a:t>МЭиМО</a:t>
            </a:r>
            <a:r>
              <a:rPr lang="ru-RU" sz="2000" dirty="0" smtClean="0"/>
              <a:t>. 1994. №12 с.100.</a:t>
            </a:r>
            <a:br>
              <a:rPr lang="ru-RU" sz="2000" dirty="0" smtClean="0"/>
            </a:br>
            <a:r>
              <a:rPr lang="ru-RU" sz="2000" dirty="0" smtClean="0"/>
              <a:t>4. "Привет из Норвегии" Экономика и жизнь. 1992. №36 (приложение).</a:t>
            </a:r>
            <a:br>
              <a:rPr lang="ru-RU" sz="2000" dirty="0" smtClean="0"/>
            </a:br>
            <a:r>
              <a:rPr lang="ru-RU" sz="2000" dirty="0" smtClean="0"/>
              <a:t>5. Географический </a:t>
            </a:r>
            <a:r>
              <a:rPr lang="ru-RU" sz="2000" dirty="0" err="1" smtClean="0"/>
              <a:t>энциклопелический</a:t>
            </a:r>
            <a:r>
              <a:rPr lang="ru-RU" sz="2000" dirty="0" smtClean="0"/>
              <a:t> словарь (Москва 1984 г.)</a:t>
            </a:r>
            <a:br>
              <a:rPr lang="ru-RU" sz="2000" dirty="0" smtClean="0"/>
            </a:br>
            <a:r>
              <a:rPr lang="ru-RU" sz="2000" dirty="0" smtClean="0"/>
              <a:t>6. Экономическая география зарубежных стран (Москва 1992 г.)</a:t>
            </a:r>
            <a:br>
              <a:rPr lang="ru-RU" sz="2000" dirty="0" smtClean="0"/>
            </a:br>
            <a:r>
              <a:rPr lang="ru-RU" sz="2000" dirty="0" smtClean="0"/>
              <a:t>7. Страны Мира . Справочники (1992-1993 гг.)</a:t>
            </a:r>
            <a:br>
              <a:rPr lang="ru-RU" sz="2000" dirty="0" smtClean="0"/>
            </a:br>
            <a:r>
              <a:rPr lang="ru-RU" sz="2000" dirty="0" smtClean="0"/>
              <a:t>8. Журнал "Международная жизнь" (1991-1994)</a:t>
            </a:r>
            <a:br>
              <a:rPr lang="ru-RU" sz="2000" dirty="0" smtClean="0"/>
            </a:br>
            <a:r>
              <a:rPr lang="ru-RU" sz="2000" dirty="0" smtClean="0"/>
              <a:t>9. </a:t>
            </a:r>
            <a:r>
              <a:rPr lang="ru-RU" sz="2000" dirty="0" err="1" smtClean="0"/>
              <a:t>Гундерсон</a:t>
            </a:r>
            <a:r>
              <a:rPr lang="ru-RU" sz="2000" dirty="0" smtClean="0"/>
              <a:t> Т. Норвегия - экономическое и прочее развитие в Баренцевом регионе. // </a:t>
            </a:r>
            <a:r>
              <a:rPr lang="ru-RU" sz="2000" dirty="0" err="1" smtClean="0"/>
              <a:t>МЭиМО</a:t>
            </a:r>
            <a:r>
              <a:rPr lang="ru-RU" sz="2000" dirty="0" smtClean="0"/>
              <a:t>. 1994. №7-8.</a:t>
            </a:r>
            <a:br>
              <a:rPr lang="ru-RU" sz="2000" dirty="0" smtClean="0"/>
            </a:br>
            <a:r>
              <a:rPr lang="ru-RU" sz="2000" dirty="0" smtClean="0"/>
              <a:t>10. Большая Советская Энциклопедия 1990 г.</a:t>
            </a:r>
            <a:br>
              <a:rPr lang="ru-RU" sz="2000" dirty="0" smtClean="0"/>
            </a:br>
            <a:r>
              <a:rPr lang="ru-RU" sz="2000" dirty="0" smtClean="0"/>
              <a:t>11. http://referat2000.bizforum.ru/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характеристика страны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8"/>
            <a:ext cx="3466728" cy="4425355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Территория</a:t>
            </a:r>
            <a:r>
              <a:rPr lang="ru-RU" dirty="0" smtClean="0"/>
              <a:t> - 323895 кв. км.</a:t>
            </a:r>
          </a:p>
          <a:p>
            <a:r>
              <a:rPr lang="ru-RU" b="1" dirty="0" smtClean="0"/>
              <a:t> Население </a:t>
            </a:r>
            <a:r>
              <a:rPr lang="ru-RU" dirty="0" smtClean="0"/>
              <a:t>- около 4,3 млн., норвежцы (98%).</a:t>
            </a:r>
          </a:p>
          <a:p>
            <a:r>
              <a:rPr lang="ru-RU" b="1" dirty="0" smtClean="0"/>
              <a:t>Столица</a:t>
            </a:r>
            <a:r>
              <a:rPr lang="ru-RU" dirty="0" smtClean="0"/>
              <a:t> - Осло. </a:t>
            </a:r>
          </a:p>
          <a:p>
            <a:r>
              <a:rPr lang="ru-RU" b="1" dirty="0" smtClean="0"/>
              <a:t>Государственный язык</a:t>
            </a:r>
            <a:r>
              <a:rPr lang="ru-RU" dirty="0" smtClean="0"/>
              <a:t> - норвежский. </a:t>
            </a:r>
          </a:p>
          <a:p>
            <a:r>
              <a:rPr lang="ru-RU" b="1" dirty="0" smtClean="0"/>
              <a:t>Религия</a:t>
            </a:r>
            <a:r>
              <a:rPr lang="ru-RU" dirty="0" smtClean="0"/>
              <a:t> - лютеранство.</a:t>
            </a:r>
          </a:p>
          <a:p>
            <a:r>
              <a:rPr lang="ru-RU" b="1" dirty="0" smtClean="0"/>
              <a:t>Денежная единица</a:t>
            </a:r>
            <a:r>
              <a:rPr lang="ru-RU" dirty="0" smtClean="0"/>
              <a:t> - норвежская крона.</a:t>
            </a:r>
          </a:p>
          <a:p>
            <a:endParaRPr lang="ru-RU" dirty="0"/>
          </a:p>
        </p:txBody>
      </p:sp>
      <p:pic>
        <p:nvPicPr>
          <p:cNvPr id="16386" name="Picture 2" descr="http://www.regmurcia.com/servlet/integra.servlets.Imagenes?METHOD=VERIMAGEN_135730&amp;nombre=noruega-bandera%5B1%5D_res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204864"/>
            <a:ext cx="4211960" cy="33344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611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Экономико-географическое положение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1368152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Норвегия входит в число экономически наиболее развитых государств мира.</a:t>
            </a:r>
          </a:p>
          <a:p>
            <a:r>
              <a:rPr lang="ru-RU" dirty="0" smtClean="0"/>
              <a:t>Последние десятилетия на первый план вышли отрасли, использующие современные технологии. В настоящее время все больше усиливается ориентация на выпуск наукоёмкой, высокотехнологичной продукции.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8434" name="Picture 2" descr="http://b2baza.com/doska/ctaWk_1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708920"/>
            <a:ext cx="7567655" cy="36279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Политико-географическое положение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106688" cy="4421088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Политический курс Норвегии в основном определяется ее участием в НАТО и направлен на тесное политическое и военно-экономическое сотрудничество с ведущими державами этого блока (США, Великобританией, Германией). Отношения Норвегии с ЕЭС регулируются соглашением о свободной торговле.</a:t>
            </a:r>
          </a:p>
          <a:p>
            <a:endParaRPr lang="ru-RU" dirty="0"/>
          </a:p>
        </p:txBody>
      </p:sp>
      <p:pic>
        <p:nvPicPr>
          <p:cNvPr id="19458" name="Picture 2" descr="http://www.tagesschau.de/multimedia/bilder/norwegenparlament100~_v-videoweb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844824"/>
            <a:ext cx="5382210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6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Природные условия и ресурсы Норвегии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064896" cy="2016225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Норвегия находится в области морского умеренного климата.</a:t>
            </a:r>
          </a:p>
          <a:p>
            <a:r>
              <a:rPr lang="ru-RU" sz="2400" dirty="0" smtClean="0"/>
              <a:t>Норвегия располагает большими запасами гидроэнергии, леса, месторождениями железа.</a:t>
            </a:r>
            <a:endParaRPr lang="ru-RU" sz="2400" dirty="0"/>
          </a:p>
        </p:txBody>
      </p:sp>
      <p:pic>
        <p:nvPicPr>
          <p:cNvPr id="20482" name="Picture 2" descr="http://mtdata.ru/u3/photo450B/20743323386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429000"/>
            <a:ext cx="4085560" cy="2880320"/>
          </a:xfrm>
          <a:prstGeom prst="rect">
            <a:avLst/>
          </a:prstGeom>
          <a:noFill/>
        </p:spPr>
      </p:pic>
      <p:pic>
        <p:nvPicPr>
          <p:cNvPr id="20484" name="Picture 4" descr="http://kak2z.ru/my_img/img/2015/12/07/17d4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429000"/>
            <a:ext cx="4287380" cy="28564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052736"/>
            <a:ext cx="8208912" cy="172819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Народов в Норвегии два - норвежцы, составляющие 97% населения и саами.</a:t>
            </a:r>
          </a:p>
          <a:p>
            <a:r>
              <a:rPr lang="ru-RU" sz="2000" dirty="0" smtClean="0"/>
              <a:t>В Норвегии в ее нынешних границах при первой переписи населения в 1769 г. жило 723 тыс. человек.</a:t>
            </a:r>
          </a:p>
          <a:p>
            <a:endParaRPr lang="ru-RU" dirty="0"/>
          </a:p>
        </p:txBody>
      </p:sp>
      <p:pic>
        <p:nvPicPr>
          <p:cNvPr id="22530" name="Picture 2" descr="https://im2-tub-ru.yandex.net/i?id=fd041613d4ba4a725d8359326ce8e935&amp;n=33&amp;h=215&amp;w=3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708920"/>
            <a:ext cx="6736035" cy="39461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3744416" cy="438194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Почти треть экономически активного населения Норвегии занята в промышленности.</a:t>
            </a:r>
          </a:p>
          <a:p>
            <a:r>
              <a:rPr lang="ru-RU" dirty="0" smtClean="0"/>
              <a:t>Средняя плотность населения составляет здесь 12,8 человека на 1 кв. км.</a:t>
            </a:r>
          </a:p>
          <a:p>
            <a:r>
              <a:rPr lang="ru-RU" dirty="0" smtClean="0"/>
              <a:t>Насчитывается 532 городских поселения, и лишь в 32 из них число жителей превышает 10 тыс. человек.</a:t>
            </a:r>
            <a:endParaRPr lang="ru-RU" dirty="0"/>
          </a:p>
        </p:txBody>
      </p:sp>
      <p:pic>
        <p:nvPicPr>
          <p:cNvPr id="23554" name="Picture 2" descr="http://www.scandica-travel.ru/autothumbs.php?img=/images/info/no10_300_3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052736"/>
            <a:ext cx="4211960" cy="5531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Промышленность Норвегии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3178696" cy="4713387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В промышленном производстве Норвегии, включая электроэнергию, занято около 400 тыс. рабочих.</a:t>
            </a:r>
          </a:p>
          <a:p>
            <a:r>
              <a:rPr lang="ru-RU" sz="2000" dirty="0" smtClean="0"/>
              <a:t>Для страны характерны:</a:t>
            </a:r>
          </a:p>
          <a:p>
            <a:r>
              <a:rPr lang="ru-RU" sz="2000" dirty="0" smtClean="0"/>
              <a:t>легкая и пищевая промышленности</a:t>
            </a:r>
          </a:p>
          <a:p>
            <a:r>
              <a:rPr lang="ru-RU" sz="2000" dirty="0" smtClean="0"/>
              <a:t>высокоразвитая энергетика</a:t>
            </a:r>
          </a:p>
          <a:p>
            <a:r>
              <a:rPr lang="ru-RU" sz="2000" dirty="0" err="1" smtClean="0"/>
              <a:t>нефте</a:t>
            </a:r>
            <a:r>
              <a:rPr lang="ru-RU" sz="2000" dirty="0" smtClean="0"/>
              <a:t>- и газодобыча</a:t>
            </a:r>
          </a:p>
          <a:p>
            <a:r>
              <a:rPr lang="ru-RU" sz="2000" dirty="0" smtClean="0"/>
              <a:t>машиностроение</a:t>
            </a:r>
          </a:p>
          <a:p>
            <a:r>
              <a:rPr lang="ru-RU" sz="2000" dirty="0" smtClean="0"/>
              <a:t>лесообрабатывающая промышленность</a:t>
            </a:r>
            <a:endParaRPr lang="ru-RU" sz="2000" dirty="0"/>
          </a:p>
        </p:txBody>
      </p:sp>
      <p:pic>
        <p:nvPicPr>
          <p:cNvPr id="24578" name="Picture 2" descr="http://neftegaz.ru/images/norway_ga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24744"/>
            <a:ext cx="4205461" cy="53609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Сельское хозяйство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052736"/>
            <a:ext cx="7416824" cy="1296145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  В Норвегии доля сельского хозяйства в экономике сократилась в связи с развитием обрабатывающей промышленности.</a:t>
            </a:r>
          </a:p>
          <a:p>
            <a:endParaRPr lang="ru-RU" dirty="0"/>
          </a:p>
        </p:txBody>
      </p:sp>
      <p:pic>
        <p:nvPicPr>
          <p:cNvPr id="25602" name="Picture 2" descr="http://de.trondelag.com/wp-content/plugins/WPTellus/Library/images/?d=489&amp;p=467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564904"/>
            <a:ext cx="6480720" cy="40012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EECE1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367</Words>
  <Application>Microsoft Office PowerPoint</Application>
  <PresentationFormat>Экран (4:3)</PresentationFormat>
  <Paragraphs>40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Королевство Норвегия</vt:lpstr>
      <vt:lpstr>Общая характеристика страны</vt:lpstr>
      <vt:lpstr>Экономико-географическое положение</vt:lpstr>
      <vt:lpstr>Политико-географическое положение</vt:lpstr>
      <vt:lpstr>Природные условия и ресурсы Норвегии</vt:lpstr>
      <vt:lpstr>Население</vt:lpstr>
      <vt:lpstr>Население</vt:lpstr>
      <vt:lpstr>Промышленность Норвегии</vt:lpstr>
      <vt:lpstr>Сельское хозяйство</vt:lpstr>
      <vt:lpstr>Транспорт</vt:lpstr>
      <vt:lpstr>Перспективы развития Норвегии</vt:lpstr>
      <vt:lpstr>                        Список литературы  1. Старикович Г. Отказ от вступления в ЕС - Особенность или закономерность? МЭи МО. 1997. №6 с.75. 2. Сергеев П. Норвежский нефтяной директорат и его образовательная программа. МЭиМО. 1994 №3 с.140 3. Бурнаева Е. Северная Европа в международном разделении труда. // МЭиМО. 1994. №12 с.100. 4. "Привет из Норвегии" Экономика и жизнь. 1992. №36 (приложение). 5. Географический энциклопелический словарь (Москва 1984 г.) 6. Экономическая география зарубежных стран (Москва 1992 г.) 7. Страны Мира . Справочники (1992-1993 гг.) 8. Журнал "Международная жизнь" (1991-1994) 9. Гундерсон Т. Норвегия - экономическое и прочее развитие в Баренцевом регионе. // МЭиМО. 1994. №7-8. 10. Большая Советская Энциклопедия 1990 г. 11. http://referat2000.bizforum.ru/  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</dc:creator>
  <cp:lastModifiedBy>Дима</cp:lastModifiedBy>
  <cp:revision>7</cp:revision>
  <dcterms:created xsi:type="dcterms:W3CDTF">2016-10-20T13:24:37Z</dcterms:created>
  <dcterms:modified xsi:type="dcterms:W3CDTF">2016-12-04T15:15:51Z</dcterms:modified>
</cp:coreProperties>
</file>