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BF7F3B2-3A8F-4418-9DFF-B21877C033AB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441EF7A-4706-4981-AFEA-457CC398D4D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F7F3B2-3A8F-4418-9DFF-B21877C033AB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1EF7A-4706-4981-AFEA-457CC398D4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BF7F3B2-3A8F-4418-9DFF-B21877C033AB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441EF7A-4706-4981-AFEA-457CC398D4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F7F3B2-3A8F-4418-9DFF-B21877C033AB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1EF7A-4706-4981-AFEA-457CC398D4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BF7F3B2-3A8F-4418-9DFF-B21877C033AB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441EF7A-4706-4981-AFEA-457CC398D4D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F7F3B2-3A8F-4418-9DFF-B21877C033AB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1EF7A-4706-4981-AFEA-457CC398D4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F7F3B2-3A8F-4418-9DFF-B21877C033AB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1EF7A-4706-4981-AFEA-457CC398D4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F7F3B2-3A8F-4418-9DFF-B21877C033AB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1EF7A-4706-4981-AFEA-457CC398D4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BF7F3B2-3A8F-4418-9DFF-B21877C033AB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1EF7A-4706-4981-AFEA-457CC398D4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F7F3B2-3A8F-4418-9DFF-B21877C033AB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1EF7A-4706-4981-AFEA-457CC398D4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F7F3B2-3A8F-4418-9DFF-B21877C033AB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1EF7A-4706-4981-AFEA-457CC398D4D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BF7F3B2-3A8F-4418-9DFF-B21877C033AB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441EF7A-4706-4981-AFEA-457CC398D4D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gi.ru/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57554" y="0"/>
            <a:ext cx="5174886" cy="1556792"/>
          </a:xfrm>
        </p:spPr>
        <p:txBody>
          <a:bodyPr/>
          <a:lstStyle/>
          <a:p>
            <a:pPr algn="ctr"/>
            <a:r>
              <a:rPr lang="ru-RU" sz="7200" dirty="0" smtClean="0"/>
              <a:t>Монако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7554" y="1785926"/>
            <a:ext cx="5606934" cy="1285884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sz="4000" b="1" dirty="0" smtClean="0"/>
              <a:t>Кня́жество Мона́ко</a:t>
            </a:r>
            <a:r>
              <a:rPr lang="ru-RU" dirty="0" smtClean="0"/>
              <a:t> </a:t>
            </a:r>
            <a:r>
              <a:rPr lang="ru-RU" sz="2300" b="1" dirty="0" smtClean="0"/>
              <a:t>карликовое государство</a:t>
            </a:r>
            <a:r>
              <a:rPr lang="ru-RU" sz="2300" b="1" dirty="0"/>
              <a:t> </a:t>
            </a:r>
            <a:r>
              <a:rPr lang="ru-RU" sz="2300" b="1" dirty="0" smtClean="0"/>
              <a:t>, ассоциированное с Францией, расположенное на юге Европы на берегу Лигурийского моря; на суше граничит с Францией. Является одной из самых маленьких и наиболее густонаселённых стран мира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 descr="Flag_of_Monaco.sv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86285"/>
            <a:ext cx="2714644" cy="2171715"/>
          </a:xfrm>
          <a:prstGeom prst="rect">
            <a:avLst/>
          </a:prstGeom>
        </p:spPr>
      </p:pic>
      <p:pic>
        <p:nvPicPr>
          <p:cNvPr id="5" name="Рисунок 4" descr="Coat_of_arms_of_Monaco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2675415" cy="2571743"/>
          </a:xfrm>
          <a:prstGeom prst="rect">
            <a:avLst/>
          </a:prstGeom>
        </p:spPr>
      </p:pic>
      <p:pic>
        <p:nvPicPr>
          <p:cNvPr id="6" name="Рисунок 5" descr="Monaco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5896" y="3018400"/>
            <a:ext cx="4790906" cy="3722968"/>
          </a:xfrm>
          <a:prstGeom prst="rect">
            <a:avLst/>
          </a:prstGeom>
        </p:spPr>
      </p:pic>
      <p:pic>
        <p:nvPicPr>
          <p:cNvPr id="7" name="Рисунок 6" descr="Palais_de_Monac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571744"/>
            <a:ext cx="2643174" cy="2260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7240318" cy="842436"/>
          </a:xfrm>
        </p:spPr>
        <p:txBody>
          <a:bodyPr>
            <a:noAutofit/>
          </a:bodyPr>
          <a:lstStyle/>
          <a:p>
            <a:r>
              <a:rPr lang="ru-RU" sz="4400" dirty="0" smtClean="0"/>
              <a:t>Сельское хозяйство</a:t>
            </a:r>
            <a:endParaRPr lang="ru-RU" sz="4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23528" y="1700808"/>
            <a:ext cx="7704856" cy="480454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Монако находится на сравнительно небольшом участке земли, страна не может позволить заниматься сельским хозяйством всерьез. Сельское хозяйство занимает здесь всего 6% всей промышленности страны. Вся продукция потребляется внутри страны, ничего не идет на экспорт, потому что таких количеств просто недостаточно для вывоза. Здесь занимаются выращиванием сахарного тростника, кокосовых пальм, ямса. Ну и практически все, что может позволить себе эта миниатюрная красивая страна. Кроме этого в Монако занимаются животноводством, опять таки в мизерных размерах и в основном, это мелкие домашние животные. Также поставлено на скромную ногу и рыболовство. Но самое интересное – это добыча жемчужин и перламутровых раковин, которые пользуются большим спросом у туристов. В принципе это все, что может позволить себе Монако. Все основные продукты страна получает путем импорта из других стран.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211144" cy="68012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Проблемы страны</a:t>
            </a:r>
            <a:endParaRPr lang="ru-RU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14282" y="1052736"/>
            <a:ext cx="7929618" cy="2304826"/>
          </a:xfrm>
        </p:spPr>
        <p:txBody>
          <a:bodyPr>
            <a:noAutofit/>
          </a:bodyPr>
          <a:lstStyle/>
          <a:p>
            <a:r>
              <a:rPr lang="ru-RU" sz="2400" dirty="0" smtClean="0"/>
              <a:t>Главная проблема страны – недостаток территории. Эту проблему жители Монако пытаются решить даже путем отвоевания у моря новых участков суши. Именно таким образом возник новый промышленный центр </a:t>
            </a:r>
            <a:r>
              <a:rPr lang="ru-RU" sz="2400" dirty="0" err="1" smtClean="0"/>
              <a:t>Фонвьей</a:t>
            </a:r>
            <a:r>
              <a:rPr lang="ru-RU" sz="2400" dirty="0" smtClean="0"/>
              <a:t>. (город и 10-й по счёту образования район Княжества Монако, расположенный на юго-западе страны. Площадь — 334 970 м². Население — 3602 человек.)</a:t>
            </a:r>
            <a:endParaRPr lang="ru-RU" sz="2400" dirty="0"/>
          </a:p>
        </p:txBody>
      </p:sp>
      <p:pic>
        <p:nvPicPr>
          <p:cNvPr id="5" name="Рисунок 4" descr="Monaco_Fontvieil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3857579"/>
            <a:ext cx="4608512" cy="288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715200" cy="752128"/>
          </a:xfrm>
        </p:spPr>
        <p:txBody>
          <a:bodyPr>
            <a:noAutofit/>
          </a:bodyPr>
          <a:lstStyle/>
          <a:p>
            <a:r>
              <a:rPr lang="ru-RU" sz="4000" dirty="0" smtClean="0"/>
              <a:t>Перспективы развития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1196752"/>
            <a:ext cx="7992888" cy="1074328"/>
          </a:xfrm>
        </p:spPr>
        <p:txBody>
          <a:bodyPr>
            <a:normAutofit fontScale="92500"/>
          </a:bodyPr>
          <a:lstStyle/>
          <a:p>
            <a:r>
              <a:rPr lang="ru-RU" sz="2800" dirty="0" smtClean="0"/>
              <a:t>Монако переориентировало свою экономику на туризм </a:t>
            </a:r>
          </a:p>
          <a:p>
            <a:r>
              <a:rPr lang="ru-RU" sz="2800" dirty="0" smtClean="0"/>
              <a:t>Перспективы будущего развития - ТУРИЗМ</a:t>
            </a:r>
          </a:p>
          <a:p>
            <a:endParaRPr lang="ru-RU" dirty="0"/>
          </a:p>
        </p:txBody>
      </p:sp>
      <p:pic>
        <p:nvPicPr>
          <p:cNvPr id="5" name="Содержимое 4" descr="hotel-de-paris-monaco-casinoview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55576" y="1988840"/>
            <a:ext cx="6519098" cy="47405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355160" cy="117348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Источники информации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 smtClean="0"/>
              <a:t>www,.MGI.ru</a:t>
            </a:r>
            <a:endParaRPr lang="en-US" dirty="0" smtClean="0"/>
          </a:p>
          <a:p>
            <a:r>
              <a:rPr lang="en-US" dirty="0" smtClean="0"/>
              <a:t>.www.geopolitics.ru</a:t>
            </a:r>
          </a:p>
          <a:p>
            <a:r>
              <a:rPr lang="en-US" dirty="0" err="1" smtClean="0"/>
              <a:t>ru.wikipedia</a:t>
            </a: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Площадь: 2,02</a:t>
            </a:r>
            <a:r>
              <a:rPr lang="ru-RU" sz="2000" b="0" dirty="0" smtClean="0"/>
              <a:t>км²</a:t>
            </a:r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dirty="0" smtClean="0"/>
              <a:t>Население:</a:t>
            </a:r>
            <a:r>
              <a:rPr lang="ru-RU" b="0" dirty="0" smtClean="0"/>
              <a:t>37</a:t>
            </a:r>
            <a:r>
              <a:rPr lang="ru-RU" sz="2000" b="0" dirty="0" smtClean="0"/>
              <a:t>т.ч</a:t>
            </a:r>
            <a:br>
              <a:rPr lang="ru-RU" sz="2000" b="0" dirty="0" smtClean="0"/>
            </a:br>
            <a:endParaRPr lang="ru-RU" sz="2000" dirty="0"/>
          </a:p>
        </p:txBody>
      </p:sp>
      <p:pic>
        <p:nvPicPr>
          <p:cNvPr id="5" name="Рисунок 4" descr="mo_condamine_1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486" r="12486"/>
          <a:stretch>
            <a:fillRect/>
          </a:stretch>
        </p:blipFill>
        <p:spPr/>
      </p:pic>
      <p:sp>
        <p:nvSpPr>
          <p:cNvPr id="7" name="TextBox 6"/>
          <p:cNvSpPr txBox="1"/>
          <p:nvPr/>
        </p:nvSpPr>
        <p:spPr>
          <a:xfrm>
            <a:off x="467544" y="116632"/>
            <a:ext cx="8208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Характеристика страны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92080" y="2996952"/>
            <a:ext cx="36123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Монако расположено на юге Европы на побережье Лигурийского моря близ французского Лазурного Берега в 20 км к северо-востоку от Ниццы. На суше княжество граничит с Францией.</a:t>
            </a: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ru-RU" sz="1600" dirty="0" smtClean="0"/>
              <a:t>В силу географической близости Франция и Монако имеют давнюю историю политических, экономических и культурных взаимоотношений. На протяжении почти всей своей истории Монако находилось в сфере французского влияния. Однако в последние годы вектор привилегированных отношений, связывающих Францию и Монако, изменился в сторону усиления степени реальной независимости княжества. </a:t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l"/>
            <a:r>
              <a:rPr lang="ru-RU" sz="1600" b="1" dirty="0" smtClean="0"/>
              <a:t>Отношения между Францией и Монако определяет договор о дружбе, который был подписан в 2002 году взамен аналогичного договора, заключенного в 1918 году. Ратификация нового договора состоялась в 2005 году. В соответствии с ним, Франция по-прежнему выступает гарантом суверенитета и территориальной целостности княжества, а Монако обязуется согласовывать свою внутреннюю и внешнюю политику с интересами Франции</a:t>
            </a:r>
            <a:endParaRPr lang="ru-RU" sz="1600" b="1" dirty="0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32"/>
            <a:ext cx="2643173" cy="43577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286388"/>
            <a:ext cx="2358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Гр. Монако и </a:t>
            </a:r>
            <a:r>
              <a:rPr lang="ru-RU" dirty="0" err="1" smtClean="0"/>
              <a:t>Фрации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2844" y="0"/>
            <a:ext cx="23360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Взаимоотношения со 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странами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285728"/>
            <a:ext cx="5976664" cy="6014300"/>
          </a:xfrm>
        </p:spPr>
        <p:txBody>
          <a:bodyPr/>
          <a:lstStyle/>
          <a:p>
            <a:pPr algn="l"/>
            <a:r>
              <a:rPr lang="ru-RU" sz="2400" dirty="0"/>
              <a:t>По форме правления Монако — конституционная монархия, с некоторыми вторичными признаками дуализма. Главой государства является князь.</a:t>
            </a:r>
            <a:br>
              <a:rPr lang="ru-RU" sz="2400" dirty="0"/>
            </a:br>
            <a:r>
              <a:rPr lang="ru-RU" sz="2400" dirty="0"/>
              <a:t>Государственное устройство страны регулируется конституцией, введённой в действие 17 декабря 1962 года. Конституция хоть и провозглашает принцип разделения властей, однако власть князя абсолютна (ничем и никем не может быть ограничена).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85728"/>
            <a:ext cx="2663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Политический строй</a:t>
            </a:r>
            <a:endParaRPr lang="ru-RU" sz="2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51f70b791203a44ed359d1a53fa5eb3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857231"/>
            <a:ext cx="2663907" cy="20839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719" y="2962081"/>
            <a:ext cx="16371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Князь Монако </a:t>
            </a:r>
          </a:p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Альбер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II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285728"/>
            <a:ext cx="5976664" cy="6383632"/>
          </a:xfrm>
        </p:spPr>
        <p:txBody>
          <a:bodyPr/>
          <a:lstStyle/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Монако — один из мировых центров туризма и лучших курортов Лазурного берега (Ривьеры), пользующийся международной известностью. Страну ежегодно посещает до миллиона туристов. В Монако получили развитие высокодоходные отрасли промышленности — электронная, электротехническая, химическая, фармацевтическая, точное приборостроение, производство строительных материалов, фаянса, керамики и майолики. Важное место занимают торговля, обслуживание туристов и изготовление сувениров. В стране высокий уровень занятости и жизненный уровень. Существует государственная монополия на продажу табачных изделий, деятельность телефонной сети и почтовые услуги.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073" y="188640"/>
            <a:ext cx="25464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Экономика</a:t>
            </a:r>
            <a:endParaRPr lang="ru-RU" sz="36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nedvizhimo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00108"/>
            <a:ext cx="2714612" cy="3018256"/>
          </a:xfrm>
          <a:prstGeom prst="rect">
            <a:avLst/>
          </a:prstGeom>
        </p:spPr>
      </p:pic>
      <p:pic>
        <p:nvPicPr>
          <p:cNvPr id="6" name="Рисунок 5" descr="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9066"/>
            <a:ext cx="2714612" cy="2428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Природные условия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9416"/>
            <a:ext cx="7704856" cy="4846320"/>
          </a:xfrm>
        </p:spPr>
        <p:txBody>
          <a:bodyPr>
            <a:normAutofit fontScale="92500" lnSpcReduction="10000"/>
          </a:bodyPr>
          <a:lstStyle/>
          <a:p>
            <a:r>
              <a:rPr lang="ru-RU" sz="2300" dirty="0" smtClean="0"/>
              <a:t>Княжество Монако расположено на юге Европы, на высоком, скалистом берегу Лигурийского моря (части Средиземного моря), защищенное с севера и востока Альпами. Длина принадлежащей Монако береговой линии — 3,5 км. С суши страна окружена территорией Франции (французским департаментом Приморские Альпы). На расстоянии 12 км от Монако проходит граница Франции с Италией.</a:t>
            </a:r>
          </a:p>
          <a:p>
            <a:r>
              <a:rPr lang="ru-RU" sz="2300" dirty="0" smtClean="0"/>
              <a:t>Монако находится на южной периферии сложенных известняками Приморских Альп. Климат средиземноморский с умеренно теплой зимой (средняя температура января +8-10 °С) и сухим, теплым и солнечным летом (средняя температура июля и августа +24 °С). Бывает до 300 солнечных дней в году, а дождливых — около 60. Среднее годовое количество осадков 1300 мм. Выпадают они в основном осенью. Приморские Альпы защищают Монако от холодных северных ветров.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onaco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000760" cy="4357694"/>
          </a:xfrm>
          <a:prstGeom prst="rect">
            <a:avLst/>
          </a:prstGeom>
        </p:spPr>
      </p:pic>
      <p:pic>
        <p:nvPicPr>
          <p:cNvPr id="3" name="Рисунок 2" descr="5d9c6ad192e6a9fd6165fb66b1b3403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3327548"/>
            <a:ext cx="3428992" cy="3530451"/>
          </a:xfrm>
          <a:prstGeom prst="rect">
            <a:avLst/>
          </a:prstGeom>
        </p:spPr>
      </p:pic>
      <p:pic>
        <p:nvPicPr>
          <p:cNvPr id="4" name="Рисунок 3" descr="30177758_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071942"/>
            <a:ext cx="5786446" cy="2786058"/>
          </a:xfrm>
          <a:prstGeom prst="rect">
            <a:avLst/>
          </a:prstGeom>
        </p:spPr>
      </p:pic>
      <p:pic>
        <p:nvPicPr>
          <p:cNvPr id="5" name="Рисунок 4" descr="shutterstock_5370974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9321" y="0"/>
            <a:ext cx="3223067" cy="3357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71802" y="214290"/>
            <a:ext cx="5820678" cy="615510"/>
          </a:xfrm>
        </p:spPr>
        <p:txBody>
          <a:bodyPr/>
          <a:lstStyle/>
          <a:p>
            <a:pPr algn="ctr"/>
            <a:r>
              <a:rPr lang="ru-RU" dirty="0" smtClean="0"/>
              <a:t>Население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980729"/>
            <a:ext cx="5904656" cy="5819412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/>
              <a:t>По данным на 2014 год население Монако составляет 37 800 человек, но стоит отметить, что большая часть полноправных граждан государства являются монегасками. Они освобождены от налогов, имеют право селиться в районе старого города. Плотность населения составляет 18 713 чел./км². Такая высокая плотность населения обусловливается тем, что Монако является карликовым государством</a:t>
            </a:r>
            <a:r>
              <a:rPr lang="ru-RU" sz="1600" dirty="0"/>
              <a:t>.</a:t>
            </a:r>
            <a:r>
              <a:rPr lang="ru-RU" sz="1600" dirty="0" smtClean="0"/>
              <a:t> Ежегодный прирост населения составляет 0,386 % в год (данные 2007 года). Средняя продолжительность жизни по данным 2015 года составляет 89 л. Среди населения незначительно преобладают женщины.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3645024"/>
            <a:ext cx="59046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Национальный состав:</a:t>
            </a:r>
          </a:p>
          <a:p>
            <a:r>
              <a:rPr lang="ru-RU" dirty="0">
                <a:solidFill>
                  <a:schemeClr val="bg1"/>
                </a:solidFill>
              </a:rPr>
              <a:t>французы — 47 %</a:t>
            </a:r>
          </a:p>
          <a:p>
            <a:r>
              <a:rPr lang="ru-RU" dirty="0">
                <a:solidFill>
                  <a:schemeClr val="bg1"/>
                </a:solidFill>
              </a:rPr>
              <a:t>монегаски — 21 %</a:t>
            </a:r>
          </a:p>
          <a:p>
            <a:r>
              <a:rPr lang="ru-RU" dirty="0">
                <a:solidFill>
                  <a:schemeClr val="bg1"/>
                </a:solidFill>
              </a:rPr>
              <a:t>итальянцы — 16 %</a:t>
            </a:r>
          </a:p>
          <a:p>
            <a:r>
              <a:rPr lang="ru-RU" dirty="0">
                <a:solidFill>
                  <a:schemeClr val="bg1"/>
                </a:solidFill>
              </a:rPr>
              <a:t>другие — 16 %. В эту многочисленную категорию входят представители 125 национальностей.</a:t>
            </a:r>
          </a:p>
          <a:p>
            <a:r>
              <a:rPr lang="ru-RU" dirty="0">
                <a:solidFill>
                  <a:schemeClr val="bg1"/>
                </a:solidFill>
              </a:rPr>
              <a:t>Наиболее многочисленная религиозная группа — католики. К ним относятся 90 % населения княжества.</a:t>
            </a:r>
          </a:p>
        </p:txBody>
      </p:sp>
      <p:pic>
        <p:nvPicPr>
          <p:cNvPr id="1026" name="Picture 2" descr="http://www.premium-life.ru/photo/articles/2007/november%2016/blago16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74" y="-3623"/>
            <a:ext cx="2685589" cy="339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metronews.ru/novosti/knjaz-monako-zhenilsja-na-sportsmenke-iz-juar/Tpokga---rvZayDJuKAvyg/wenn55012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41" y="3670009"/>
            <a:ext cx="226738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0155" y="908720"/>
            <a:ext cx="5112568" cy="1225354"/>
          </a:xfrm>
          <a:solidFill>
            <a:schemeClr val="bg1"/>
          </a:solidFill>
        </p:spPr>
        <p:txBody>
          <a:bodyPr>
            <a:normAutofit/>
          </a:bodyPr>
          <a:lstStyle/>
          <a:p>
            <a:pPr fontAlgn="base"/>
            <a:r>
              <a:rPr lang="ru-RU" b="1" dirty="0" smtClean="0"/>
              <a:t>городское население : 100% от общей численности населения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1" y="214290"/>
            <a:ext cx="26789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</a:pPr>
            <a:r>
              <a:rPr lang="ru-RU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  <a:t>Темпы роста населения :</a:t>
            </a:r>
            <a: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  <a:t/>
            </a:r>
            <a:b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</a:br>
            <a: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  <a:t>-0% ( 2013 г.)</a:t>
            </a:r>
            <a:b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</a:br>
            <a: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  <a:t>Место страны в мире : 197</a:t>
            </a:r>
            <a:b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</a:br>
            <a:r>
              <a:rPr lang="ru-RU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  <a:t>Рождаемость :</a:t>
            </a:r>
            <a: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  <a:t/>
            </a:r>
            <a:b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</a:br>
            <a: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  <a:t>6.79 рождений / 1,000 ( 2013 г.)</a:t>
            </a:r>
            <a:b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</a:br>
            <a: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  <a:t>Место страны в мире : 224</a:t>
            </a:r>
            <a:b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</a:br>
            <a:r>
              <a:rPr lang="ru-RU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  <a:t>Смертность:</a:t>
            </a:r>
            <a: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  <a:t/>
            </a:r>
            <a:b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</a:br>
            <a: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  <a:t>8,75 смертей / 1,000 населения ( 2013 г.)</a:t>
            </a:r>
            <a:b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</a:br>
            <a: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  <a:t>Место страны в мире : </a:t>
            </a:r>
            <a:r>
              <a:rPr lang="ru-RU" cap="all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  <a:t>74</a:t>
            </a:r>
          </a:p>
          <a:p>
            <a:pPr lvl="0" fontAlgn="base">
              <a:spcBef>
                <a:spcPct val="0"/>
              </a:spcBef>
            </a:pPr>
            <a: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  <a:t/>
            </a:r>
            <a:br>
              <a:rPr lang="ru-RU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latin typeface="Arial"/>
                <a:ea typeface="+mj-ea"/>
                <a:cs typeface="+mj-cs"/>
              </a:rPr>
            </a:br>
            <a:endParaRPr lang="ru-RU" b="1" cap="all" dirty="0">
              <a:ln w="500">
                <a:solidFill>
                  <a:srgbClr val="B13F9A">
                    <a:shade val="20000"/>
                    <a:satMod val="120000"/>
                  </a:srgbClr>
                </a:solidFill>
              </a:ln>
              <a:latin typeface="Arial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6000768"/>
            <a:ext cx="5058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ru-RU" b="1" dirty="0"/>
              <a:t>религии:</a:t>
            </a:r>
          </a:p>
          <a:p>
            <a:pPr fontAlgn="base"/>
            <a:r>
              <a:rPr lang="ru-RU" b="1" dirty="0"/>
              <a:t>католичество 90% (официальное), другие 10%</a:t>
            </a:r>
          </a:p>
        </p:txBody>
      </p:sp>
      <p:pic>
        <p:nvPicPr>
          <p:cNvPr id="7" name="Рисунок 6" descr="0ff371b13b8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6951" y="2372972"/>
            <a:ext cx="5124610" cy="3732446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/>
          <p:nvPr/>
        </p:nvCxnSpPr>
        <p:spPr>
          <a:xfrm rot="5400000" flipH="1" flipV="1">
            <a:off x="0" y="0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stCxn id="3" idx="0"/>
            <a:endCxn id="3" idx="0"/>
          </p:cNvCxnSpPr>
          <p:nvPr/>
        </p:nvCxnSpPr>
        <p:spPr>
          <a:xfrm>
            <a:off x="5406439" y="90872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 flipH="1" flipV="1">
            <a:off x="5357818" y="0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71406" y="635795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stCxn id="6" idx="3"/>
            <a:endCxn id="6" idx="3"/>
          </p:cNvCxnSpPr>
          <p:nvPr/>
        </p:nvCxnSpPr>
        <p:spPr>
          <a:xfrm>
            <a:off x="5415787" y="6323934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>
            <a:stCxn id="6" idx="3"/>
          </p:cNvCxnSpPr>
          <p:nvPr/>
        </p:nvCxnSpPr>
        <p:spPr>
          <a:xfrm flipH="1" flipV="1">
            <a:off x="1643042" y="6286520"/>
            <a:ext cx="3772745" cy="374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6" idx="3"/>
          </p:cNvCxnSpPr>
          <p:nvPr/>
        </p:nvCxnSpPr>
        <p:spPr>
          <a:xfrm>
            <a:off x="5415787" y="6323934"/>
            <a:ext cx="13469" cy="391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357158" y="6643710"/>
            <a:ext cx="507209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357158" y="6072206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rot="16200000" flipH="1">
            <a:off x="1500166" y="6143644"/>
            <a:ext cx="214314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140</TotalTime>
  <Words>521</Words>
  <Application>Microsoft Office PowerPoint</Application>
  <PresentationFormat>Экран (4:3)</PresentationFormat>
  <Paragraphs>44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Изящная</vt:lpstr>
      <vt:lpstr>Монако</vt:lpstr>
      <vt:lpstr>Площадь: 2,02км² Население:37т.ч </vt:lpstr>
      <vt:lpstr>В силу географической близости Франция и Монако имеют давнюю историю политических, экономических и культурных взаимоотношений. На протяжении почти всей своей истории Монако находилось в сфере французского влияния. Однако в последние годы вектор привилегированных отношений, связывающих Францию и Монако, изменился в сторону усиления степени реальной независимости княжества.  </vt:lpstr>
      <vt:lpstr>По форме правления Монако — конституционная монархия, с некоторыми вторичными признаками дуализма. Главой государства является князь. Государственное устройство страны регулируется конституцией, введённой в действие 17 декабря 1962 года. Конституция хоть и провозглашает принцип разделения властей, однако власть князя абсолютна (ничем и никем не может быть ограничена).</vt:lpstr>
      <vt:lpstr>Монако — один из мировых центров туризма и лучших курортов Лазурного берега (Ривьеры), пользующийся международной известностью. Страну ежегодно посещает до миллиона туристов. В Монако получили развитие высокодоходные отрасли промышленности — электронная, электротехническая, химическая, фармацевтическая, точное приборостроение, производство строительных материалов, фаянса, керамики и майолики. Важное место занимают торговля, обслуживание туристов и изготовление сувениров. В стране высокий уровень занятости и жизненный уровень. Существует государственная монополия на продажу табачных изделий, деятельность телефонной сети и почтовые услуги.</vt:lpstr>
      <vt:lpstr>Природные условия</vt:lpstr>
      <vt:lpstr>Презентация PowerPoint</vt:lpstr>
      <vt:lpstr>Население</vt:lpstr>
      <vt:lpstr>Презентация PowerPoint</vt:lpstr>
      <vt:lpstr>Сельское хозяйство</vt:lpstr>
      <vt:lpstr>Проблемы страны</vt:lpstr>
      <vt:lpstr>Перспективы развития</vt:lpstr>
      <vt:lpstr>Источники информации</vt:lpstr>
    </vt:vector>
  </TitlesOfParts>
  <Company>CtrlSoft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Монако</dc:title>
  <dc:creator>User</dc:creator>
  <cp:lastModifiedBy>Дима</cp:lastModifiedBy>
  <cp:revision>16</cp:revision>
  <dcterms:created xsi:type="dcterms:W3CDTF">2016-10-18T13:09:10Z</dcterms:created>
  <dcterms:modified xsi:type="dcterms:W3CDTF">2016-12-04T15:28:14Z</dcterms:modified>
</cp:coreProperties>
</file>