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0" r:id="rId5"/>
    <p:sldId id="281" r:id="rId6"/>
    <p:sldId id="282" r:id="rId7"/>
    <p:sldId id="265" r:id="rId8"/>
    <p:sldId id="283" r:id="rId9"/>
    <p:sldId id="269" r:id="rId10"/>
    <p:sldId id="271" r:id="rId11"/>
    <p:sldId id="272" r:id="rId12"/>
    <p:sldId id="284" r:id="rId13"/>
    <p:sldId id="273" r:id="rId14"/>
    <p:sldId id="274" r:id="rId15"/>
    <p:sldId id="275" r:id="rId16"/>
    <p:sldId id="278" r:id="rId17"/>
    <p:sldId id="285" r:id="rId18"/>
    <p:sldId id="286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810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9627D-22D7-41E5-AB96-28351B6AFEC6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876B3-C34C-48C5-8027-204A85E7A6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strade.dk/denmark.php" TargetMode="External"/><Relationship Id="rId3" Type="http://schemas.openxmlformats.org/officeDocument/2006/relationships/hyperlink" Target="http://www.e-ng.ru/geografiya/ekonomiko-geografichiska_xarakteristika.html" TargetMode="External"/><Relationship Id="rId7" Type="http://schemas.openxmlformats.org/officeDocument/2006/relationships/hyperlink" Target="http://www.bankreferatov.ru/referats/E871BAA8B039E03DC325728F0044AEC3/%D0%AD%D0%BA%D0%BE%D0%BB%D0%BE%D0%B3%D0%B8%D1%8F%20%D0%94%D0%B0%D0%BD%D0%B8%D0%B8.doc.html" TargetMode="External"/><Relationship Id="rId2" Type="http://schemas.openxmlformats.org/officeDocument/2006/relationships/hyperlink" Target="http://www.grandars.ru/shkola/bezopasnost-zhiznedeyatelnosti/urbanizaciya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migration.ru/country/view/Denmark.html" TargetMode="External"/><Relationship Id="rId5" Type="http://schemas.openxmlformats.org/officeDocument/2006/relationships/hyperlink" Target="https://ru.wikipedia.org/wiki/&#1044;&#1072;&#1085;&#1080;&#1103;#.D0.9D.D0.B0.D1.81.D0.B5.D0.BB.D0.B5.D0.BD.D0.B8.D0.B5" TargetMode="External"/><Relationship Id="rId4" Type="http://schemas.openxmlformats.org/officeDocument/2006/relationships/hyperlink" Target="http://www.divetravels.ru/Country/?&#1057;&#1090;&#1088;&#1072;&#1085;&#1072;=&#1044;&#1072;&#1085;&#1080;&#1103;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18705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Экономико-географическая характеристика </a:t>
            </a:r>
            <a:r>
              <a:rPr lang="ru-RU" sz="4800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Дании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Промышленность</a:t>
            </a:r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 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4281518" cy="511494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latin typeface="Constantia" pitchFamily="18" charset="0"/>
              </a:rPr>
              <a:t>Особое значение в промышленном профиле Дании занимает выпуск комплектов оборудования для целых предприятий: лакокрасочных, цементных, перерабатывающих молоко, мясо, рыбу и т.д. </a:t>
            </a:r>
          </a:p>
          <a:p>
            <a:pPr marL="0" indent="0">
              <a:buNone/>
            </a:pPr>
            <a:r>
              <a:rPr lang="ru-RU" dirty="0">
                <a:latin typeface="Constantia" pitchFamily="18" charset="0"/>
              </a:rPr>
              <a:t>Большим спросом пользуются построенные в Дании танкеры, сухогрузы, пассажирские и другие суда. </a:t>
            </a:r>
          </a:p>
          <a:p>
            <a:pPr marL="0" indent="0">
              <a:buNone/>
            </a:pPr>
            <a:r>
              <a:rPr lang="ru-RU" dirty="0">
                <a:latin typeface="Constantia" pitchFamily="18" charset="0"/>
              </a:rPr>
              <a:t>Небольшие судоверфи функционируют во многих портовых городах. С ними связаны заводы, </a:t>
            </a:r>
          </a:p>
          <a:p>
            <a:pPr marL="0" indent="0">
              <a:buNone/>
            </a:pPr>
            <a:r>
              <a:rPr lang="ru-RU" dirty="0">
                <a:latin typeface="Constantia" pitchFamily="18" charset="0"/>
              </a:rPr>
              <a:t>выпускающие двигатели, контейнеры, краны и другие виды судового оборудования. 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4170" y="1628800"/>
            <a:ext cx="4147625" cy="30718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499992" y="5000636"/>
            <a:ext cx="4358288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Constantia" pitchFamily="18" charset="0"/>
              </a:rPr>
              <a:t>В настоящее время значительная часть судов всего мира оснащена двигателями, построенными в Дании, либо по датским лицензиям. 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Промышленность</a:t>
            </a:r>
            <a:r>
              <a:rPr lang="ru-RU" sz="48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 </a:t>
            </a:r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285860"/>
            <a:ext cx="4281518" cy="542928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Constantia" pitchFamily="18" charset="0"/>
              </a:rPr>
              <a:t>На </a:t>
            </a:r>
            <a:r>
              <a:rPr lang="ru-RU" dirty="0">
                <a:latin typeface="Constantia" pitchFamily="18" charset="0"/>
              </a:rPr>
              <a:t>втором месте по стоимости выпускаемой продукции и по числу занятых стоит пищевая </a:t>
            </a:r>
            <a:r>
              <a:rPr lang="ru-RU" dirty="0" smtClean="0">
                <a:latin typeface="Constantia" pitchFamily="18" charset="0"/>
              </a:rPr>
              <a:t>промышленность</a:t>
            </a:r>
            <a:r>
              <a:rPr lang="ru-RU" dirty="0">
                <a:latin typeface="Constantia" pitchFamily="18" charset="0"/>
              </a:rPr>
              <a:t>. Она отличается высоким уровнем механизации и широким производственным профилем. Почти 3/4 продукции пищевой промышленности экспортируется. Дания также занимается производством сахара, эта отрасль промышленности тяготеет к районам посева сахарной свеклы, на юго-востоке страны. </a:t>
            </a:r>
          </a:p>
          <a:p>
            <a:endParaRPr lang="ru-RU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988840"/>
            <a:ext cx="4324352" cy="3243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Легкая промышленность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smtClean="0"/>
              <a:t>    В Дании развита разнообразная легкая промышленность: текстильная, химическая, фармацевтическая, производство резины, также перерабатываются импортные семена масличных культур.</a:t>
            </a:r>
          </a:p>
        </p:txBody>
      </p:sp>
      <p:pic>
        <p:nvPicPr>
          <p:cNvPr id="12292" name="Picture 5" descr="GP02G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12976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8870680"/>
      </p:ext>
    </p:extLst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Промышленность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 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214422"/>
            <a:ext cx="4714876" cy="564357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>
                <a:latin typeface="Constantia" pitchFamily="18" charset="0"/>
              </a:rPr>
              <a:t>Относительно недавно в Дании сложилась химическая промышленность, преимущественно </a:t>
            </a:r>
            <a:r>
              <a:rPr lang="ru-RU" dirty="0" smtClean="0">
                <a:latin typeface="Constantia" pitchFamily="18" charset="0"/>
              </a:rPr>
              <a:t>использующая </a:t>
            </a:r>
            <a:r>
              <a:rPr lang="ru-RU" dirty="0">
                <a:latin typeface="Constantia" pitchFamily="18" charset="0"/>
              </a:rPr>
              <a:t>импортное сырье. Производятся в основном продукты органического синтеза, лаки и краска, моющие средства и удобрения. </a:t>
            </a:r>
          </a:p>
          <a:p>
            <a:pPr marL="0" indent="0">
              <a:buNone/>
            </a:pPr>
            <a:r>
              <a:rPr lang="ru-RU" dirty="0">
                <a:latin typeface="Constantia" pitchFamily="18" charset="0"/>
              </a:rPr>
              <a:t>   В Дании хорошо развита стекольно-керамическая промышленность. Особенно широко известен датский фарфор, отличающийся высоким качеством. Излюбленные мотивы росписи фарфоровой посуды - чайки, парусные суда, сельские пейзажи. </a:t>
            </a:r>
          </a:p>
          <a:p>
            <a:pPr marL="0" indent="0">
              <a:buNone/>
            </a:pPr>
            <a:r>
              <a:rPr lang="ru-RU" dirty="0">
                <a:latin typeface="Constantia" pitchFamily="18" charset="0"/>
              </a:rPr>
              <a:t>   Мировую известность заслужила и датская мебель. Основным центром являлся Копенгаген, в последствии эта отрасль стала развиваться и в других городах Ютландии. Мебель здесь делают на небольших фабриках, используя древесину тика, палисандра и других тропических пород. Мебель в большом количестве экспортируется. </a:t>
            </a:r>
          </a:p>
          <a:p>
            <a:endParaRPr lang="ru-RU" dirty="0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14422"/>
            <a:ext cx="3286148" cy="24646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000504"/>
            <a:ext cx="3511871" cy="2505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pPr lvl="1"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214422"/>
            <a:ext cx="4352956" cy="542928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Сельское хозяйство, в котором занято 6% трудоспособного населения, полностью обеспечивает страну продуктами питания, основные направления аграрного сектора: производство мясо-молочных продуктов, зерна, картофеля, сахарной свеклы. С 1970-х годов товарное производство плодово-ягодных и овощных культур в Дании сокращается. Площадь под этими культурами уменьшилась при укрупнении ферм, но эффективность производства выросла. Также широко развито рыболовство.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70" y="1142984"/>
            <a:ext cx="2571768" cy="2571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4071942"/>
            <a:ext cx="3286148" cy="24646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42984"/>
            <a:ext cx="4352956" cy="557216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latin typeface="Constantia" pitchFamily="18" charset="0"/>
              </a:rPr>
              <a:t>Ведущая отрасль сельского хозяйства Дании - животноводство мясомолочное и беконного </a:t>
            </a:r>
            <a:r>
              <a:rPr lang="ru-RU" dirty="0" smtClean="0">
                <a:latin typeface="Constantia" pitchFamily="18" charset="0"/>
              </a:rPr>
              <a:t>направления</a:t>
            </a:r>
            <a:r>
              <a:rPr lang="ru-RU" dirty="0">
                <a:latin typeface="Constantia" pitchFamily="18" charset="0"/>
              </a:rPr>
              <a:t>, дающее 80-90% товарной стоимости с/</a:t>
            </a:r>
            <a:r>
              <a:rPr lang="ru-RU" dirty="0" err="1">
                <a:latin typeface="Constantia" pitchFamily="18" charset="0"/>
              </a:rPr>
              <a:t>х</a:t>
            </a:r>
            <a:r>
              <a:rPr lang="ru-RU" dirty="0">
                <a:latin typeface="Constantia" pitchFamily="18" charset="0"/>
              </a:rPr>
              <a:t> продукции. Одновременно с развитием молочной отрасли хозяйства важное значение приобрело свиноводство. Кормовую базу свиноводства составляют главным образом отходы молочного производства. </a:t>
            </a:r>
            <a:r>
              <a:rPr lang="ru-RU" dirty="0" smtClean="0">
                <a:latin typeface="Constantia" pitchFamily="18" charset="0"/>
              </a:rPr>
              <a:t>Птицеводство </a:t>
            </a:r>
            <a:r>
              <a:rPr lang="ru-RU" dirty="0">
                <a:latin typeface="Constantia" pitchFamily="18" charset="0"/>
              </a:rPr>
              <a:t>в Дании долгое время специализировалось на производстве яиц. </a:t>
            </a:r>
            <a:endParaRPr lang="ru-RU" dirty="0" smtClean="0">
              <a:latin typeface="Constantia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Constantia" pitchFamily="18" charset="0"/>
              </a:rPr>
              <a:t>В </a:t>
            </a:r>
            <a:r>
              <a:rPr lang="ru-RU" dirty="0">
                <a:latin typeface="Constantia" pitchFamily="18" charset="0"/>
              </a:rPr>
              <a:t>последние </a:t>
            </a:r>
            <a:r>
              <a:rPr lang="ru-RU" dirty="0" smtClean="0">
                <a:latin typeface="Constantia" pitchFamily="18" charset="0"/>
              </a:rPr>
              <a:t>годы </a:t>
            </a:r>
            <a:r>
              <a:rPr lang="ru-RU" dirty="0">
                <a:latin typeface="Constantia" pitchFamily="18" charset="0"/>
              </a:rPr>
              <a:t>значительно расширилось бройлерное направление, причем птицу в основном экспортируют. </a:t>
            </a:r>
          </a:p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214423"/>
            <a:ext cx="3982288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2038" y="4143380"/>
            <a:ext cx="3090861" cy="2528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36096" cy="1274786"/>
          </a:xfrm>
        </p:spPr>
        <p:txBody>
          <a:bodyPr>
            <a:noAutofit/>
          </a:bodyPr>
          <a:lstStyle/>
          <a:p>
            <a:pPr lvl="1"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504" y="1340768"/>
            <a:ext cx="5904656" cy="54975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/>
              <a:t> </a:t>
            </a:r>
            <a:r>
              <a:rPr lang="ru-RU" sz="1800" b="1" dirty="0" smtClean="0"/>
              <a:t>Дания </a:t>
            </a:r>
            <a:r>
              <a:rPr lang="ru-RU" sz="1800" b="1" dirty="0"/>
              <a:t>является стратегическим транспортным узлом. </a:t>
            </a:r>
            <a:endParaRPr lang="ru-RU" sz="1800" b="1" dirty="0" smtClean="0"/>
          </a:p>
          <a:p>
            <a:r>
              <a:rPr lang="ru-RU" sz="1800" dirty="0"/>
              <a:t>По состоянию на начало 2011 года в Дании 74 171 км автомобильных дорог, в том числе 1 130 скоростных автомагистралей; внутренних водных путей-417 км. Главные морские порты: Копенгаген, </a:t>
            </a:r>
            <a:r>
              <a:rPr lang="ru-RU" sz="1800" dirty="0" err="1"/>
              <a:t>Ольборг</a:t>
            </a:r>
            <a:r>
              <a:rPr lang="ru-RU" sz="1800" dirty="0"/>
              <a:t>, </a:t>
            </a:r>
            <a:r>
              <a:rPr lang="ru-RU" sz="1800" dirty="0" err="1"/>
              <a:t>Орхус</a:t>
            </a:r>
            <a:r>
              <a:rPr lang="ru-RU" sz="1800" dirty="0"/>
              <a:t>, </a:t>
            </a:r>
            <a:r>
              <a:rPr lang="ru-RU" sz="1800" dirty="0" err="1"/>
              <a:t>Эсбьерг</a:t>
            </a:r>
            <a:r>
              <a:rPr lang="ru-RU" sz="1800" dirty="0"/>
              <a:t>.</a:t>
            </a:r>
          </a:p>
          <a:p>
            <a:r>
              <a:rPr lang="ru-RU" sz="1800" dirty="0"/>
              <a:t>Большая часть железнодорожной сети страны обслуживается государственной компанией </a:t>
            </a:r>
            <a:r>
              <a:rPr lang="ru-RU" sz="1800" dirty="0" err="1"/>
              <a:t>Danske</a:t>
            </a:r>
            <a:r>
              <a:rPr lang="ru-RU" sz="1800" dirty="0"/>
              <a:t> </a:t>
            </a:r>
            <a:r>
              <a:rPr lang="ru-RU" sz="1800" dirty="0" err="1"/>
              <a:t>Statsbaner</a:t>
            </a:r>
            <a:r>
              <a:rPr lang="ru-RU" sz="1800" dirty="0"/>
              <a:t>, есть также частные железнодорожные перевозчики. В Копенгагене и пригородах действует система </a:t>
            </a:r>
            <a:r>
              <a:rPr lang="ru-RU" sz="1800" dirty="0" err="1"/>
              <a:t>пригородно</a:t>
            </a:r>
            <a:r>
              <a:rPr lang="ru-RU" sz="1800" dirty="0"/>
              <a:t>-городских поездов S-</a:t>
            </a:r>
            <a:r>
              <a:rPr lang="ru-RU" sz="1800" dirty="0" err="1"/>
              <a:t>tog</a:t>
            </a:r>
            <a:r>
              <a:rPr lang="ru-RU" sz="1800" dirty="0"/>
              <a:t>, в столице также работает единственный в стране метрополитен.</a:t>
            </a:r>
          </a:p>
          <a:p>
            <a:r>
              <a:rPr lang="ru-RU" sz="1800" dirty="0"/>
              <a:t>В Дании расположены 28 аэропортов, 10 из которых осуществляют регулярные пассажирские перевозки. Крупнейший аэропорт — </a:t>
            </a:r>
            <a:r>
              <a:rPr lang="ru-RU" sz="1800" dirty="0" err="1"/>
              <a:t>Каструп</a:t>
            </a:r>
            <a:r>
              <a:rPr lang="ru-RU" sz="1800" dirty="0"/>
              <a:t> (Копенгаген)</a:t>
            </a:r>
            <a:endParaRPr lang="ru-RU" sz="1800" b="1" dirty="0">
              <a:latin typeface="Constantia" pitchFamily="18" charset="0"/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8138" y="476672"/>
            <a:ext cx="1872208" cy="14848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7" descr="Danmark_Map_400x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002" y="2420888"/>
            <a:ext cx="281617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11983" y="616530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Автодороги</a:t>
            </a:r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63272" cy="1417638"/>
          </a:xfrm>
        </p:spPr>
        <p:txBody>
          <a:bodyPr>
            <a:normAutofit fontScale="90000"/>
          </a:bodyPr>
          <a:lstStyle/>
          <a:p>
            <a:pPr lvl="0"/>
            <a: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и перспективы развития </a:t>
            </a:r>
            <a:r>
              <a:rPr lang="ru-RU" sz="4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406189"/>
            <a:ext cx="5842992" cy="2736304"/>
          </a:xfrm>
        </p:spPr>
        <p:txBody>
          <a:bodyPr>
            <a:normAutofit/>
          </a:bodyPr>
          <a:lstStyle/>
          <a:p>
            <a:r>
              <a:rPr lang="ru-RU" sz="2000" dirty="0"/>
              <a:t>Слабые стороны экономики: большие налоги. Снижающаяся конкурентоспособность из-за высоких зарплат и сильной кроны.</a:t>
            </a:r>
          </a:p>
          <a:p>
            <a:r>
              <a:rPr lang="ru-RU" sz="2000" dirty="0"/>
              <a:t>Эта бесконечность с проблемами окружающей среды является одним из главных факторов, благодаря которым Дания стала одной из ведущих стран в мире в области охраны окружающей среды.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48" y="1556792"/>
            <a:ext cx="2849893" cy="21374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7" y="4099502"/>
            <a:ext cx="86636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Международные </a:t>
            </a:r>
            <a:r>
              <a:rPr lang="ru-RU" dirty="0"/>
              <a:t>проблемы, международные споры: спор по поводу континентального шельфа </a:t>
            </a:r>
            <a:r>
              <a:rPr lang="ru-RU" dirty="0" err="1"/>
              <a:t>Роколл</a:t>
            </a:r>
            <a:r>
              <a:rPr lang="ru-RU" dirty="0"/>
              <a:t> с Исландией, Ирландией и Великобританией (Ирландия и Великобритания заключили соглашение о границах в области </a:t>
            </a:r>
            <a:r>
              <a:rPr lang="ru-RU" dirty="0" err="1"/>
              <a:t>Роколл</a:t>
            </a:r>
            <a:r>
              <a:rPr lang="ru-RU" dirty="0"/>
              <a:t>); спор с Исландией о средней линии рыболовства между Исландией и Фарерскими островами; спор с Исландией, Великобританией и Ирландией о континентальном шельфе Фарерских островов вне двухсотмильной зоны.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1838593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 о развитии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42792" cy="2548880"/>
          </a:xfrm>
        </p:spPr>
        <p:txBody>
          <a:bodyPr>
            <a:normAutofit/>
          </a:bodyPr>
          <a:lstStyle/>
          <a:p>
            <a:r>
              <a:rPr lang="ru-RU" sz="2000" dirty="0"/>
              <a:t>В списке наиболее инновационных стран, согласно «</a:t>
            </a:r>
            <a:r>
              <a:rPr lang="ru-RU" sz="2000" dirty="0" err="1"/>
              <a:t>Global</a:t>
            </a:r>
            <a:r>
              <a:rPr lang="ru-RU" sz="2000" dirty="0"/>
              <a:t> </a:t>
            </a:r>
            <a:r>
              <a:rPr lang="ru-RU" sz="2000" dirty="0" err="1"/>
              <a:t>Innovation</a:t>
            </a:r>
            <a:r>
              <a:rPr lang="ru-RU" sz="2000" dirty="0"/>
              <a:t> </a:t>
            </a:r>
            <a:r>
              <a:rPr lang="ru-RU" sz="2000" dirty="0" err="1"/>
              <a:t>Index</a:t>
            </a:r>
            <a:r>
              <a:rPr lang="ru-RU" sz="2000" dirty="0"/>
              <a:t> 2013”, Дания занимает 9-е место в мире после Швейцарии, Швеции, Великобритании, Голландии, США, Финляндии, Гонконга и Сингапура.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100264" cy="2476872"/>
          </a:xfrm>
        </p:spPr>
        <p:txBody>
          <a:bodyPr>
            <a:normAutofit/>
          </a:bodyPr>
          <a:lstStyle/>
          <a:p>
            <a:r>
              <a:rPr lang="ru-RU" sz="2000" dirty="0"/>
              <a:t>Страна добилась больших успехов во внедрении интернет-технологий в повседневную жизнь граждан.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4365104"/>
            <a:ext cx="8496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Согласно докладу ”</a:t>
            </a:r>
            <a:r>
              <a:rPr lang="ru-RU" sz="2000" dirty="0" err="1"/>
              <a:t>World</a:t>
            </a:r>
            <a:r>
              <a:rPr lang="ru-RU" sz="2000" dirty="0"/>
              <a:t> </a:t>
            </a:r>
            <a:r>
              <a:rPr lang="ru-RU" sz="2000" dirty="0" err="1"/>
              <a:t>Happiness</a:t>
            </a:r>
            <a:r>
              <a:rPr lang="ru-RU" sz="2000" dirty="0"/>
              <a:t> </a:t>
            </a:r>
            <a:r>
              <a:rPr lang="en-US" sz="2000" dirty="0"/>
              <a:t>Report</a:t>
            </a:r>
            <a:r>
              <a:rPr lang="ru-RU" sz="2000" dirty="0"/>
              <a:t>», подготовленному специалистами в конце 2013 года, датчане в очередной раз заняли 1-е место, как самая счастливая нация в мире. </a:t>
            </a:r>
          </a:p>
        </p:txBody>
      </p:sp>
    </p:spTree>
    <p:extLst>
      <p:ext uri="{BB962C8B-B14F-4D97-AF65-F5344CB8AC3E}">
        <p14:creationId xmlns:p14="http://schemas.microsoft.com/office/powerpoint/2010/main" val="3663289712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используемых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8435280" cy="500141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lvl="0"/>
            <a:r>
              <a:rPr lang="ru-RU" u="sng" dirty="0">
                <a:hlinkClick r:id="rId2"/>
              </a:rPr>
              <a:t>http://www.grandars.ru/shkola/bezopasnost-zhiznedeyatelnosti/urbanizaciya.html</a:t>
            </a:r>
            <a:endParaRPr lang="ru-RU" dirty="0"/>
          </a:p>
          <a:p>
            <a:pPr lvl="0"/>
            <a:r>
              <a:rPr lang="ru-RU" u="sng" dirty="0">
                <a:hlinkClick r:id="rId3"/>
              </a:rPr>
              <a:t>http://www.e-ng.ru/geografiya/ekonomiko-geografichiska_xarakteristika.html</a:t>
            </a:r>
            <a:endParaRPr lang="ru-RU" dirty="0"/>
          </a:p>
          <a:p>
            <a:pPr lvl="0"/>
            <a:r>
              <a:rPr lang="ru-RU" u="sng" dirty="0">
                <a:hlinkClick r:id="rId4"/>
              </a:rPr>
              <a:t>http://www.divetravels.ru/Country/?Страна=Дания</a:t>
            </a:r>
            <a:endParaRPr lang="ru-RU" dirty="0"/>
          </a:p>
          <a:p>
            <a:pPr lvl="0"/>
            <a:r>
              <a:rPr lang="ru-RU" u="sng" dirty="0">
                <a:hlinkClick r:id="rId5"/>
              </a:rPr>
              <a:t>https://ru.wikipedia.org/wiki/Дания#.D0.9D.D0.B0.D1.81.D0.B5.D0.BB.D0.B5.D0.BD.D0.B8.D0.B5</a:t>
            </a:r>
            <a:endParaRPr lang="ru-RU" dirty="0"/>
          </a:p>
          <a:p>
            <a:pPr lvl="0"/>
            <a:r>
              <a:rPr lang="ru-RU" u="sng" dirty="0">
                <a:hlinkClick r:id="rId6"/>
              </a:rPr>
              <a:t>http://www.migration.ru/country/view/Denmark.html</a:t>
            </a:r>
            <a:endParaRPr lang="ru-RU" dirty="0"/>
          </a:p>
          <a:p>
            <a:pPr lvl="0"/>
            <a:r>
              <a:rPr lang="ru-RU" u="sng" dirty="0">
                <a:hlinkClick r:id="rId7"/>
              </a:rPr>
              <a:t>http://www.bankreferatov.ru/referats/E871BAA8B039E03DC325728F0044AEC3/%D0%AD%D0%BA%D0%BE%D0%BB%D0%BE%D0%B3%D0%B8%D1%8F%20%D0%94%D0%B0%D0%BD%D0%B8%D0%B8.doc.html</a:t>
            </a:r>
            <a:endParaRPr lang="ru-RU" dirty="0"/>
          </a:p>
          <a:p>
            <a:pPr lvl="0"/>
            <a:r>
              <a:rPr lang="ru-RU" u="sng" dirty="0">
                <a:hlinkClick r:id="rId8"/>
              </a:rPr>
              <a:t>http://www.rustrade.dk/denmark.php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5532016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символика</a:t>
            </a:r>
          </a:p>
        </p:txBody>
      </p:sp>
      <p:pic>
        <p:nvPicPr>
          <p:cNvPr id="5" name="Рисунок 4" descr="342px-National_Coat_of_arms_of_Denmark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82342" y="1000108"/>
            <a:ext cx="2814347" cy="4929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500826" y="6072206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Герб Дании</a:t>
            </a:r>
            <a:endParaRPr lang="ru-RU" dirty="0"/>
          </a:p>
        </p:txBody>
      </p:sp>
      <p:pic>
        <p:nvPicPr>
          <p:cNvPr id="9" name="Содержимое 8" descr="500px-Flag_of_Denmark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1571612"/>
            <a:ext cx="3874284" cy="29289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642910" y="4572008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Флаг Дании</a:t>
            </a:r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143000"/>
          </a:xfrm>
        </p:spPr>
        <p:txBody>
          <a:bodyPr>
            <a:normAutofit/>
          </a:bodyPr>
          <a:lstStyle/>
          <a:p>
            <a:pPr lvl="0"/>
            <a:r>
              <a:rPr lang="ru-RU" sz="4000" b="1" dirty="0"/>
              <a:t>Общие сведения о стране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107504" y="980728"/>
            <a:ext cx="8893652" cy="5734420"/>
          </a:xfrm>
        </p:spPr>
        <p:txBody>
          <a:bodyPr>
            <a:normAutofit/>
          </a:bodyPr>
          <a:lstStyle/>
          <a:p>
            <a:r>
              <a:rPr lang="ru-RU" sz="2000" dirty="0"/>
              <a:t>Государство на северо-западе Европейского континента, расположенное на полуострове Ютландия и ряде прилегающих островов. На юге граничит с Германией (длина границы 68 км), с юга омывается водами Балтийского, с запада - Северного моря. Длина береговой линии 3 379 км. Дания простирается с севера на юг на 360 км и с запада на восток - на 480 км. </a:t>
            </a:r>
            <a:r>
              <a:rPr lang="ru-RU" sz="2000" b="1" dirty="0"/>
              <a:t>Общая площадь - 43 069 км</a:t>
            </a:r>
            <a:r>
              <a:rPr lang="ru-RU" sz="2000" b="1" baseline="30000" dirty="0"/>
              <a:t>2</a:t>
            </a:r>
            <a:r>
              <a:rPr lang="ru-RU" sz="2000" baseline="30000" dirty="0"/>
              <a:t> </a:t>
            </a:r>
            <a:r>
              <a:rPr lang="ru-RU" sz="2000" dirty="0"/>
              <a:t>(</a:t>
            </a:r>
            <a:r>
              <a:rPr lang="ru-RU" sz="2000" b="1" dirty="0"/>
              <a:t>площадь суши -42 370 км</a:t>
            </a:r>
            <a:r>
              <a:rPr lang="ru-RU" sz="2000" b="1" baseline="30000" dirty="0"/>
              <a:t>2</a:t>
            </a:r>
            <a:r>
              <a:rPr lang="ru-RU" sz="2000" dirty="0"/>
              <a:t> - с учетом островов Зеландия, </a:t>
            </a:r>
            <a:r>
              <a:rPr lang="ru-RU" sz="2000" dirty="0" err="1"/>
              <a:t>Фюн</a:t>
            </a:r>
            <a:r>
              <a:rPr lang="ru-RU" sz="2000" dirty="0"/>
              <a:t>, </a:t>
            </a:r>
            <a:r>
              <a:rPr lang="ru-RU" sz="2000" dirty="0" err="1"/>
              <a:t>Лолланн</a:t>
            </a:r>
            <a:r>
              <a:rPr lang="ru-RU" sz="2000" dirty="0"/>
              <a:t>, </a:t>
            </a:r>
            <a:r>
              <a:rPr lang="ru-RU" sz="2000" dirty="0" err="1"/>
              <a:t>Фальстер</a:t>
            </a:r>
            <a:r>
              <a:rPr lang="ru-RU" sz="2000" dirty="0"/>
              <a:t> и других более мелких островов). Кроме этого, Дании принадлежат Гренландия и Фарерские острова, которые обладают правом самоуправления. Ландшафт территории в основном равнинный. Холмы и моренные гряды чередуются с низменными равнинными участками. Западные берега - низкие и песчаные; восточные и берега островов очень сильно изрезаны фьордами. В стране много озер. </a:t>
            </a:r>
          </a:p>
          <a:p>
            <a:r>
              <a:rPr lang="ru-RU" sz="2000" dirty="0"/>
              <a:t>Дания — конституционная монархия, главой государства является монарх, который осуществляет законодательную власть совместно с однопалатным парламентом — фолькетингом (179 депутатов).</a:t>
            </a:r>
          </a:p>
          <a:p>
            <a:r>
              <a:rPr lang="ru-RU" sz="2000" b="1" dirty="0"/>
              <a:t>Население — 5,589 млн. человек</a:t>
            </a:r>
            <a:r>
              <a:rPr lang="ru-RU" sz="2000" dirty="0"/>
              <a:t> по состоянию на октябрь 2012 года.</a:t>
            </a:r>
          </a:p>
          <a:p>
            <a:r>
              <a:rPr lang="ru-RU" sz="2000" dirty="0"/>
              <a:t>С 1433 года столицей Дании является </a:t>
            </a:r>
            <a:r>
              <a:rPr lang="ru-RU" sz="2000" b="1" dirty="0"/>
              <a:t>Копенгаген</a:t>
            </a:r>
            <a:r>
              <a:rPr lang="ru-RU" sz="2000" dirty="0"/>
              <a:t>.</a:t>
            </a:r>
          </a:p>
          <a:p>
            <a:endParaRPr lang="ru-RU" b="1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57200"/>
            <a:ext cx="8735888" cy="1371600"/>
          </a:xfrm>
        </p:spPr>
        <p:txBody>
          <a:bodyPr/>
          <a:lstStyle/>
          <a:p>
            <a:pPr eaLnBrk="1" hangingPunct="1"/>
            <a:r>
              <a:rPr lang="ru-RU" sz="4000" b="1" dirty="0" smtClean="0"/>
              <a:t>Политико-</a:t>
            </a:r>
            <a:r>
              <a:rPr lang="ru-RU" sz="4000" b="1" dirty="0" err="1" smtClean="0"/>
              <a:t>географичкское</a:t>
            </a:r>
            <a:r>
              <a:rPr lang="ru-RU" sz="4000" b="1" dirty="0" smtClean="0"/>
              <a:t>   положение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3810000" cy="4044950"/>
          </a:xfrm>
        </p:spPr>
        <p:txBody>
          <a:bodyPr>
            <a:no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400" dirty="0" smtClean="0"/>
              <a:t>Дания </a:t>
            </a:r>
            <a:r>
              <a:rPr lang="ru-RU" sz="2400" dirty="0" smtClean="0"/>
              <a:t>состоит в ООН, НАТО и ЕС, сотрудничает с североевропейскими государствами. Дания является членом многих международных организаций, в том числе ОБСЕ, ОЭСР, Совета Европы, ВТО, Северный Совет.</a:t>
            </a:r>
          </a:p>
        </p:txBody>
      </p:sp>
      <p:pic>
        <p:nvPicPr>
          <p:cNvPr id="5124" name="Picture 4" descr="daniy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981200"/>
            <a:ext cx="4581525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397060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57200"/>
            <a:ext cx="8735888" cy="13716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Экономико-географическое положение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420888"/>
            <a:ext cx="4191000" cy="3276600"/>
          </a:xfrm>
        </p:spPr>
        <p:txBody>
          <a:bodyPr>
            <a:normAutofit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800" dirty="0" smtClean="0"/>
              <a:t>Дания </a:t>
            </a:r>
            <a:r>
              <a:rPr lang="ru-RU" sz="2800" dirty="0" smtClean="0"/>
              <a:t>имеет морские границы с Норвегией и Швецией и сухопутную с Германией. Омывается Балтийским и Северным морями.</a:t>
            </a:r>
          </a:p>
        </p:txBody>
      </p:sp>
      <p:pic>
        <p:nvPicPr>
          <p:cNvPr id="6148" name="Picture 4" descr="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752600"/>
            <a:ext cx="381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28157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условия и ресурсы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63880" cy="5257800"/>
          </a:xfrm>
        </p:spPr>
        <p:txBody>
          <a:bodyPr/>
          <a:lstStyle/>
          <a:p>
            <a:r>
              <a:rPr lang="ru-RU" sz="2000" dirty="0"/>
              <a:t>Климат Дании определяется ее географическим положением. В течение всего года преобладают воздушные потоки из умеренных и тропических широт Атлантики, приносящие большое количество тепла и влаги. Средняя температура самого холодного месяца - февраля держится около 0С, что на 10-12С выше среднеширотной температуры. Средняя температура июля </a:t>
            </a:r>
            <a:r>
              <a:rPr lang="ru-RU" sz="2000" dirty="0" smtClean="0"/>
              <a:t>составляет </a:t>
            </a:r>
            <a:r>
              <a:rPr lang="ru-RU" sz="2000" dirty="0"/>
              <a:t>15-16С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Поверхность страны покрыта сетью коротких рек с небольшими уклонами и медленным спокойным течением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Коренные породы - преимущественно известняки позднего мела и кайнозоя - перекрыты маломощным чехлом плейстоценовых отложений и обнажаются только в Северной Ютландии и на </a:t>
            </a:r>
            <a:r>
              <a:rPr lang="ru-RU" sz="2000" dirty="0" err="1"/>
              <a:t>о.Борнхольм</a:t>
            </a:r>
            <a:r>
              <a:rPr lang="ru-RU" sz="2000" dirty="0"/>
              <a:t>. С этими породами связаны большие запасы подземных вод.</a:t>
            </a:r>
          </a:p>
          <a:p>
            <a:r>
              <a:rPr lang="ru-RU" sz="2000" dirty="0"/>
              <a:t>Главные природные ресурсы: нефть, природный газ</a:t>
            </a:r>
            <a:r>
              <a:rPr lang="ru-RU" sz="2000"/>
              <a:t>, </a:t>
            </a:r>
            <a:r>
              <a:rPr lang="ru-RU" sz="2000" smtClean="0"/>
              <a:t>соль. </a:t>
            </a:r>
            <a:r>
              <a:rPr lang="ru-RU" sz="2000" dirty="0"/>
              <a:t>Пахотные земли занимают 61% территории.</a:t>
            </a:r>
          </a:p>
        </p:txBody>
      </p:sp>
    </p:spTree>
    <p:extLst>
      <p:ext uri="{BB962C8B-B14F-4D97-AF65-F5344CB8AC3E}">
        <p14:creationId xmlns:p14="http://schemas.microsoft.com/office/powerpoint/2010/main" val="217252532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характеристика населения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980728"/>
            <a:ext cx="4933212" cy="5877272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1600" b="1" dirty="0"/>
              <a:t>Численность и размещение</a:t>
            </a:r>
            <a:endParaRPr lang="ru-RU" sz="1600" dirty="0"/>
          </a:p>
          <a:p>
            <a:r>
              <a:rPr lang="ru-RU" sz="1600" dirty="0"/>
              <a:t>Население — 5,589 млн. человек.  </a:t>
            </a:r>
            <a:r>
              <a:rPr lang="ru-RU" sz="1600" dirty="0" smtClean="0"/>
              <a:t>Размещение населения равномерное.</a:t>
            </a:r>
          </a:p>
          <a:p>
            <a:pPr marL="0" lvl="0" indent="0" algn="ctr">
              <a:buNone/>
            </a:pPr>
            <a:r>
              <a:rPr lang="ru-RU" sz="1600" b="1" dirty="0"/>
              <a:t>Воспроизводство</a:t>
            </a:r>
            <a:endParaRPr lang="ru-RU" sz="1600" dirty="0"/>
          </a:p>
          <a:p>
            <a:r>
              <a:rPr lang="ru-RU" sz="1600" dirty="0" smtClean="0"/>
              <a:t>Прирост </a:t>
            </a:r>
            <a:r>
              <a:rPr lang="ru-RU" sz="1600" dirty="0"/>
              <a:t>населения: 0,34 % </a:t>
            </a:r>
            <a:r>
              <a:rPr lang="ru-RU" sz="1600" dirty="0" smtClean="0"/>
              <a:t>(2005).</a:t>
            </a:r>
          </a:p>
          <a:p>
            <a:pPr marL="0" lvl="0" indent="0" algn="ctr">
              <a:buNone/>
            </a:pPr>
            <a:r>
              <a:rPr lang="ru-RU" sz="1600" b="1" dirty="0"/>
              <a:t>Половой, возрастной, национальный и религиозный состав</a:t>
            </a:r>
            <a:endParaRPr lang="ru-RU" sz="1600" dirty="0"/>
          </a:p>
          <a:p>
            <a:pPr lvl="0"/>
            <a:r>
              <a:rPr lang="ru-RU" sz="1600" dirty="0"/>
              <a:t>Новорождённые: 1,06 мужчины на 1 женщину. Младше 15 лет: 1,05 мужчины на 1 женщину. 15-64 лет: 1,02 мужчины на 1 женщину. 65 и более лет: 0,75 мужчины на 1 женщину. Общий показатель: 0,98 мужчины на 1 женщину.</a:t>
            </a:r>
          </a:p>
          <a:p>
            <a:pPr lvl="0"/>
            <a:r>
              <a:rPr lang="ru-RU" sz="1600" dirty="0"/>
              <a:t>0-14 лет: 18,8 % (мужчин 524.250; женщин 497.683).</a:t>
            </a:r>
          </a:p>
          <a:p>
            <a:r>
              <a:rPr lang="ru-RU" sz="1600" dirty="0"/>
              <a:t>15-64 лет: 66,1 % (мужчин 1.811.787; женщин 1.780.907).</a:t>
            </a:r>
          </a:p>
          <a:p>
            <a:r>
              <a:rPr lang="ru-RU" sz="1600" dirty="0"/>
              <a:t>65 и более лет: 15,1 % (мужчин 349.458; женщин 468.250).</a:t>
            </a:r>
          </a:p>
          <a:p>
            <a:r>
              <a:rPr lang="ru-RU" sz="1600" dirty="0"/>
              <a:t>Средняя продолжительность жизни — 78 лет у мужчин, 86 — у женщин.</a:t>
            </a:r>
          </a:p>
          <a:p>
            <a:endParaRPr lang="ru-RU" sz="1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285860"/>
            <a:ext cx="3637638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3"/>
          <p:cNvSpPr>
            <a:spLocks noGrp="1"/>
          </p:cNvSpPr>
          <p:nvPr>
            <p:ph sz="half" idx="1"/>
          </p:nvPr>
        </p:nvSpPr>
        <p:spPr>
          <a:xfrm>
            <a:off x="457200" y="476250"/>
            <a:ext cx="8578850" cy="5649913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Городское, сельское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</a:p>
          <a:p>
            <a:pPr marL="0" lvl="0" indent="0" algn="ctr">
              <a:buNone/>
            </a:pPr>
            <a:endParaRPr lang="ru-RU" sz="2000" dirty="0"/>
          </a:p>
          <a:p>
            <a:r>
              <a:rPr lang="ru-RU" sz="2000" dirty="0"/>
              <a:t>Городское население – 85%, сельское – 15%. </a:t>
            </a:r>
          </a:p>
          <a:p>
            <a:r>
              <a:rPr lang="ru-RU" sz="2000" dirty="0"/>
              <a:t>Крупнейшие города — Копенгаген (1 096 187 чел.), </a:t>
            </a:r>
            <a:r>
              <a:rPr lang="ru-RU" sz="2000" dirty="0" err="1"/>
              <a:t>Орхус</a:t>
            </a:r>
            <a:r>
              <a:rPr lang="ru-RU" sz="2000" dirty="0"/>
              <a:t> (219 003 чел.), Оденсе (145 300 чел.), </a:t>
            </a:r>
            <a:r>
              <a:rPr lang="ru-RU" sz="2000" dirty="0" err="1"/>
              <a:t>Ольборг</a:t>
            </a:r>
            <a:r>
              <a:rPr lang="ru-RU" sz="2000" dirty="0"/>
              <a:t> (120 059 чел.). </a:t>
            </a:r>
          </a:p>
          <a:p>
            <a:pPr marL="0" lvl="0" indent="0" algn="ctr">
              <a:buNone/>
            </a:pPr>
            <a:r>
              <a:rPr lang="ru-RU" sz="2000" b="1" dirty="0"/>
              <a:t>Миграции</a:t>
            </a:r>
            <a:endParaRPr lang="ru-RU" sz="2000" dirty="0"/>
          </a:p>
          <a:p>
            <a:r>
              <a:rPr lang="ru-RU" sz="2000" dirty="0" smtClean="0"/>
              <a:t>По данным официальной статистики в 2003 году иммигранты составляли 6,2 % населения.</a:t>
            </a:r>
          </a:p>
          <a:p>
            <a:pPr marL="0" lvl="0" indent="0" algn="ctr">
              <a:buNone/>
            </a:pPr>
            <a:r>
              <a:rPr lang="ru-RU" sz="2000" b="1" dirty="0"/>
              <a:t>Трудовые ресурсы</a:t>
            </a:r>
            <a:endParaRPr lang="ru-RU" sz="2000" dirty="0"/>
          </a:p>
          <a:p>
            <a:r>
              <a:rPr lang="ru-RU" sz="2000" dirty="0"/>
              <a:t>В 1996 численность занятых в промышленности составляла 485 тыс. человек и фактически мало изменилась. Примерно четверть занятых сконцентрированы в металлургии и машиностроении. В сельском хозяйстве занято 6% трудоспособного населения.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8146962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Отрасли международной специализации хозяйства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281518" cy="53023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i="1" dirty="0" smtClean="0"/>
              <a:t>  Машиностроение </a:t>
            </a:r>
            <a:r>
              <a:rPr lang="ru-RU" i="1" dirty="0"/>
              <a:t>является одной из важнейших экспортных отраслей</a:t>
            </a:r>
            <a:r>
              <a:rPr lang="ru-RU" dirty="0"/>
              <a:t>.</a:t>
            </a:r>
            <a:endParaRPr lang="ru-RU" dirty="0">
              <a:latin typeface="Constantia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Constantia" pitchFamily="18" charset="0"/>
              </a:rPr>
              <a:t>Для </a:t>
            </a:r>
            <a:r>
              <a:rPr lang="ru-RU" dirty="0">
                <a:latin typeface="Constantia" pitchFamily="18" charset="0"/>
              </a:rPr>
              <a:t>Дании характерны сравнительно небольшие размеры предприятий. </a:t>
            </a:r>
          </a:p>
          <a:p>
            <a:pPr marL="0" indent="0">
              <a:buNone/>
            </a:pPr>
            <a:r>
              <a:rPr lang="ru-RU" dirty="0">
                <a:latin typeface="Constantia" pitchFamily="18" charset="0"/>
              </a:rPr>
              <a:t>Размещение их весьма неравномерно. Многие отрасли и предприятия сконцентрированы на востоке, в районе Большого Копенгагена. Страна не имеет значительных запасов энергетического сырья и вынуждена ввозить нефть и каменный уголь. Импортное сырье используют все теплоэлектростанции страны. Запасы гидроэнергии в стране незначительны. Частично электроэнергия передается из Швеции и Норвегии по подводным кабелям. Месторождения бурого угля и природного газа в стране незначительны и имеют местное значение. 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4286279" cy="32147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164</TotalTime>
  <Words>1404</Words>
  <Application>Microsoft Office PowerPoint</Application>
  <PresentationFormat>Экран (4:3)</PresentationFormat>
  <Paragraphs>83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Экономико-географическая характеристика Дании</vt:lpstr>
      <vt:lpstr>Государственная символика</vt:lpstr>
      <vt:lpstr>Общие сведения о стране</vt:lpstr>
      <vt:lpstr>Политико-географичкское   положение</vt:lpstr>
      <vt:lpstr>Экономико-географическое положение</vt:lpstr>
      <vt:lpstr>Природные условия и ресурсы</vt:lpstr>
      <vt:lpstr>Общая характеристика населения</vt:lpstr>
      <vt:lpstr>Презентация PowerPoint</vt:lpstr>
      <vt:lpstr>Отрасли международной специализации хозяйства</vt:lpstr>
      <vt:lpstr>Промышленность </vt:lpstr>
      <vt:lpstr>Промышленность  </vt:lpstr>
      <vt:lpstr>Легкая промышленность</vt:lpstr>
      <vt:lpstr>Промышленность </vt:lpstr>
      <vt:lpstr>Сельское хозяйство</vt:lpstr>
      <vt:lpstr>Сельское хозяйство</vt:lpstr>
      <vt:lpstr>Транспорт</vt:lpstr>
      <vt:lpstr>Проблемы и перспективы развития страны</vt:lpstr>
      <vt:lpstr>Вывод о развитии страны</vt:lpstr>
      <vt:lpstr>Список используемых источников</vt:lpstr>
    </vt:vector>
  </TitlesOfParts>
  <Company>*Питер-Company*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Дания</dc:title>
  <dc:creator>Дмитрий Каленюк</dc:creator>
  <cp:lastModifiedBy>Дима</cp:lastModifiedBy>
  <cp:revision>23</cp:revision>
  <dcterms:created xsi:type="dcterms:W3CDTF">2012-02-29T07:06:43Z</dcterms:created>
  <dcterms:modified xsi:type="dcterms:W3CDTF">2016-12-04T14:53:38Z</dcterms:modified>
</cp:coreProperties>
</file>