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0" r:id="rId6"/>
    <p:sldId id="266" r:id="rId7"/>
    <p:sldId id="261" r:id="rId8"/>
    <p:sldId id="267" r:id="rId9"/>
    <p:sldId id="269" r:id="rId10"/>
    <p:sldId id="265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1050;&#1072;&#1088;&#1090;&#1080;&#1085;&#1082;&#1080;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&#1050;&#1072;&#1088;&#1090;&#1080;&#1085;&#1082;&#1080;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63888" y="2644170"/>
            <a:ext cx="5112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Венгрия </a:t>
            </a:r>
            <a:endParaRPr lang="ru-RU" sz="9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07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00430" y="35716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50190" y="2964143"/>
            <a:ext cx="2942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646534" y="2945562"/>
            <a:ext cx="2862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07154" y="5709739"/>
            <a:ext cx="3228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661814" y="5709739"/>
            <a:ext cx="272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i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14414" y="1285860"/>
            <a:ext cx="75724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3200" b="1" i="1" dirty="0" smtClean="0"/>
              <a:t>Страна относительно бедна полезными ископаемыми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/>
              <a:t>Ошибки экономической стратегии</a:t>
            </a:r>
            <a:endParaRPr lang="ru-RU" sz="3200" dirty="0" smtClean="0"/>
          </a:p>
          <a:p>
            <a:pPr>
              <a:buFont typeface="Wingdings" pitchFamily="2" charset="2"/>
              <a:buChar char="ü"/>
            </a:pPr>
            <a:r>
              <a:rPr lang="ru-RU" sz="3200" b="1" dirty="0" smtClean="0"/>
              <a:t>Зависимость от ЕС</a:t>
            </a:r>
          </a:p>
          <a:p>
            <a:pPr>
              <a:buFont typeface="Wingdings" pitchFamily="2" charset="2"/>
              <a:buChar char="ü"/>
            </a:pPr>
            <a:r>
              <a:rPr lang="ru-RU" sz="3200" b="1" dirty="0" smtClean="0"/>
              <a:t>Нестабильность финансовой системы</a:t>
            </a:r>
            <a:endParaRPr lang="ru-RU" sz="3200" dirty="0" smtClean="0"/>
          </a:p>
          <a:p>
            <a:pPr>
              <a:buFont typeface="Wingdings" pitchFamily="2" charset="2"/>
              <a:buChar char="ü"/>
            </a:pPr>
            <a:r>
              <a:rPr lang="ru-RU" sz="3200" b="1" dirty="0" smtClean="0"/>
              <a:t>Демографическая проблема</a:t>
            </a:r>
            <a:endParaRPr lang="ru-RU" sz="3200" dirty="0" smtClean="0"/>
          </a:p>
          <a:p>
            <a:pPr>
              <a:buFont typeface="Wingdings" pitchFamily="2" charset="2"/>
              <a:buChar char="ü"/>
            </a:pPr>
            <a:r>
              <a:rPr lang="ru-RU" sz="3200" b="1" dirty="0" smtClean="0"/>
              <a:t>Коррупция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117692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7422" y="357166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643050"/>
            <a:ext cx="76066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Венгрия занимает центральное положение в </a:t>
            </a:r>
            <a:r>
              <a:rPr lang="ru-RU" sz="2400" b="1" i="1" dirty="0"/>
              <a:t>Е</a:t>
            </a:r>
            <a:r>
              <a:rPr lang="ru-RU" sz="2400" b="1" i="1" dirty="0" smtClean="0"/>
              <a:t>вропе.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b="1" i="1" dirty="0" smtClean="0"/>
              <a:t>Имеет быстро развивающую экономику, хорошо развитую промышленность, также имеет хорошие условия для развития страны Особую роль в политической и социально-экономической  жизни страны играет её столица Будапешт, в которой сосредоточена значительная часть населения и производится ⅔ промышленной продукции.                 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96429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4612" y="14285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Венгрия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2976" y="785794"/>
            <a:ext cx="41764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Местоположение-государство в Центральной Европе</a:t>
            </a:r>
          </a:p>
          <a:p>
            <a:r>
              <a:rPr lang="ru-RU" sz="2400" b="1" i="1" dirty="0" smtClean="0"/>
              <a:t>Площадь – 93  тыс. кв. км</a:t>
            </a:r>
          </a:p>
          <a:p>
            <a:r>
              <a:rPr lang="ru-RU" sz="2400" b="1" i="1" dirty="0" smtClean="0"/>
              <a:t>Население –10 млн.чел.</a:t>
            </a:r>
          </a:p>
          <a:p>
            <a:r>
              <a:rPr lang="ru-RU" sz="2400" b="1" i="1" dirty="0" smtClean="0"/>
              <a:t>Континентальное государство, не имеющее выход к морю</a:t>
            </a:r>
          </a:p>
          <a:p>
            <a:endParaRPr lang="ru-RU" sz="2400" b="1" i="1" dirty="0" smtClean="0"/>
          </a:p>
        </p:txBody>
      </p:sp>
      <p:pic>
        <p:nvPicPr>
          <p:cNvPr id="6" name="Рисунок 5" descr="http://travels.bowenplace.com/europe_2008/flags/files/flag_hungary_1867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836713"/>
            <a:ext cx="3892992" cy="245059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7" name="Рисунок 6" descr="http://neon-travel.ru/_ph/32/479877510.png">
            <a:hlinkClick r:id="rId2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3643314"/>
            <a:ext cx="6215106" cy="295520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6500826" y="3214686"/>
            <a:ext cx="2428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Флаг Венгрии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51997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5736" y="404664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Современное геополитическое положение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772816"/>
            <a:ext cx="66967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/>
              <a:t>Участник НАТО и ЕС.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/>
              <a:t>Развитое промышленное производство и сельское хозяйство.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/>
              <a:t>В структуре внешней торговли преобладают машины.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/>
              <a:t>Международный профиль: электроника, электротехника, фармацевтика.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/>
              <a:t>Торговые партнёры: Германия, Россия.</a:t>
            </a:r>
          </a:p>
        </p:txBody>
      </p:sp>
    </p:spTree>
    <p:extLst>
      <p:ext uri="{BB962C8B-B14F-4D97-AF65-F5344CB8AC3E}">
        <p14:creationId xmlns:p14="http://schemas.microsoft.com/office/powerpoint/2010/main" val="407231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393690"/>
            <a:ext cx="6929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условия и ресурсы Венгрии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7290" y="1571612"/>
            <a:ext cx="66967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200" b="1" i="1" dirty="0" smtClean="0"/>
              <a:t>Расположение на </a:t>
            </a:r>
            <a:r>
              <a:rPr lang="ru-RU" sz="3200" b="1" i="1" dirty="0" err="1" smtClean="0"/>
              <a:t>Среднедунайской</a:t>
            </a:r>
            <a:r>
              <a:rPr lang="ru-RU" sz="3200" b="1" i="1" dirty="0" smtClean="0"/>
              <a:t> низменности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i="1" dirty="0" smtClean="0"/>
              <a:t>Придунайское положение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i="1" dirty="0" smtClean="0"/>
              <a:t>Со всех сторон окружена горами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i="1" dirty="0" smtClean="0"/>
              <a:t>Мягкий умеренно- континентальный климат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i="1" dirty="0" smtClean="0"/>
              <a:t>Добывают бокситы, бурый уголь, нефть, газ, железные и медные руды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46680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Среднедунайская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низменность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http://3.404content.com/1/6A/96/863513402295715554/fullsize.jpg">
            <a:hlinkClick r:id="rId2" action="ppaction://hlinkfile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89439"/>
            <a:ext cx="5688632" cy="243956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1979712" y="3440484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Река Дунай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http://weatlas.com/images/excursions/207/slide_naturpark17.jpg">
            <a:hlinkClick r:id="rId2" action="ppaction://hlinkfile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3963704"/>
            <a:ext cx="5688632" cy="263364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73267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728" y="35716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85852" y="1000108"/>
            <a:ext cx="4752528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/>
              <a:t>Большинство жителей Венгрии- венгерцы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/>
              <a:t>Доминирующая религия- </a:t>
            </a:r>
            <a:r>
              <a:rPr lang="ru-RU" sz="2400" b="1" i="1" dirty="0" err="1" smtClean="0"/>
              <a:t>католизм</a:t>
            </a:r>
            <a:endParaRPr lang="ru-RU" sz="2400" b="1" i="1" dirty="0" smtClean="0"/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/>
              <a:t>Возрастная структура:</a:t>
            </a:r>
          </a:p>
          <a:p>
            <a:pPr marL="285750" indent="-285750"/>
            <a:r>
              <a:rPr lang="ru-RU" sz="2400" b="1" i="1" dirty="0" smtClean="0"/>
              <a:t>     0-14-15%</a:t>
            </a:r>
          </a:p>
          <a:p>
            <a:pPr marL="285750" indent="-285750"/>
            <a:r>
              <a:rPr lang="ru-RU" sz="2400" b="1" i="1" dirty="0" smtClean="0"/>
              <a:t>     15-64-70%</a:t>
            </a:r>
          </a:p>
          <a:p>
            <a:pPr marL="285750" indent="-285750"/>
            <a:r>
              <a:rPr lang="ru-RU" sz="2400" b="1" i="1" dirty="0" smtClean="0"/>
              <a:t>     65 лет и старше-15,8%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/>
              <a:t>Коэффициент рождаемости составил 9%, смертности 12%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/>
              <a:t>63% населения- городское</a:t>
            </a:r>
          </a:p>
          <a:p>
            <a:pPr marL="285750" indent="-285750"/>
            <a:r>
              <a:rPr lang="ru-RU" sz="2400" b="1" i="1" dirty="0" smtClean="0"/>
              <a:t>     37%-сельское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b="1" i="1" dirty="0" smtClean="0"/>
              <a:t>Крупнейший город-Будапешт</a:t>
            </a:r>
          </a:p>
          <a:p>
            <a:pPr marL="285750" indent="-285750"/>
            <a:endParaRPr lang="ru-RU" sz="2400" b="1" i="1" dirty="0" smtClean="0"/>
          </a:p>
          <a:p>
            <a:pPr marL="285750" indent="-285750"/>
            <a:endParaRPr lang="ru-RU" sz="2400" b="1" i="1" dirty="0" smtClean="0"/>
          </a:p>
          <a:p>
            <a:pPr marL="285750" indent="-285750">
              <a:buFont typeface="Wingdings" pitchFamily="2" charset="2"/>
              <a:buChar char="ü"/>
            </a:pPr>
            <a:endParaRPr lang="ru-RU" sz="2400" b="1" i="1" dirty="0" smtClean="0"/>
          </a:p>
          <a:p>
            <a:pPr marL="285750" indent="-285750"/>
            <a:endParaRPr lang="ru-RU" sz="2400" b="1" i="1" dirty="0" smtClean="0"/>
          </a:p>
          <a:p>
            <a:pPr marL="285750" indent="-285750">
              <a:buFont typeface="Wingdings" pitchFamily="2" charset="2"/>
              <a:buChar char="ü"/>
            </a:pPr>
            <a:endParaRPr lang="ru-RU" sz="2400" b="1" i="1" dirty="0" smtClean="0"/>
          </a:p>
          <a:p>
            <a:pPr marL="285750" indent="-285750"/>
            <a:endParaRPr lang="ru-RU" sz="2400" b="1" i="1" dirty="0" smtClean="0"/>
          </a:p>
          <a:p>
            <a:pPr marL="285750" indent="-285750">
              <a:buFont typeface="Wingdings" pitchFamily="2" charset="2"/>
              <a:buChar char="ü"/>
            </a:pPr>
            <a:endParaRPr lang="ru-RU" sz="2400" b="1" i="1" dirty="0" smtClean="0"/>
          </a:p>
        </p:txBody>
      </p:sp>
      <p:pic>
        <p:nvPicPr>
          <p:cNvPr id="1026" name="Picture 2" descr="C:\Users\Пользователь\Desktop\3032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1214422"/>
            <a:ext cx="3500430" cy="2597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7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79712" y="404664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1071546"/>
            <a:ext cx="66247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>
                <a:latin typeface="+mj-lt"/>
                <a:cs typeface="Times New Roman" pitchFamily="18" charset="0"/>
              </a:rPr>
              <a:t>Нефть (1,1 млн. т) и природный газ (125,4 млрд. куб м) -скважины в бассейне </a:t>
            </a:r>
            <a:r>
              <a:rPr lang="ru-RU" sz="2800" b="1" i="1" dirty="0" err="1" smtClean="0">
                <a:latin typeface="+mj-lt"/>
                <a:cs typeface="Times New Roman" pitchFamily="18" charset="0"/>
              </a:rPr>
              <a:t>Сегеда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 и районе Зала на юго-западе страны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latin typeface="+mj-lt"/>
                <a:cs typeface="Times New Roman" pitchFamily="18" charset="0"/>
              </a:rPr>
              <a:t>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>
                <a:latin typeface="+mj-lt"/>
                <a:cs typeface="Times New Roman" pitchFamily="18" charset="0"/>
              </a:rPr>
              <a:t>До</a:t>
            </a:r>
            <a:r>
              <a:rPr lang="ru-RU" sz="2800" b="1" i="1" dirty="0" smtClean="0"/>
              <a:t>бываются: Бурый уголь(14 млн.т),бокситы(1,5 млн.т)</a:t>
            </a:r>
            <a:endParaRPr lang="ru-RU" sz="2800" b="1" i="1" dirty="0" smtClean="0">
              <a:solidFill>
                <a:schemeClr val="bg2">
                  <a:lumMod val="25000"/>
                </a:schemeClr>
              </a:solidFill>
              <a:latin typeface="+mj-lt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2800" b="1" i="1" dirty="0" smtClean="0">
                <a:latin typeface="+mj-lt"/>
                <a:cs typeface="Times New Roman" pitchFamily="18" charset="0"/>
              </a:rPr>
              <a:t>Имеются запасы металлов: железо, галлий, молибден, медь, цинк, золото, марганец</a:t>
            </a:r>
          </a:p>
          <a:p>
            <a:pPr marL="285750" indent="-285750">
              <a:buFont typeface="Wingdings" pitchFamily="2" charset="2"/>
              <a:buChar char="ü"/>
            </a:pPr>
            <a:endParaRPr lang="ru-RU" sz="2800" b="1" i="1" dirty="0" smtClean="0"/>
          </a:p>
          <a:p>
            <a:pPr marL="285750" indent="-285750"/>
            <a:r>
              <a:rPr lang="ru-RU" sz="2800" b="1" i="1" dirty="0" smtClean="0"/>
              <a:t>            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111421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85918" y="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3688" y="479715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714356"/>
            <a:ext cx="72866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/>
            <a:r>
              <a:rPr lang="ru-RU" sz="3200" b="1" i="1" dirty="0" smtClean="0"/>
              <a:t>В структуре сельскохозяйственного производства доли растениеводства   и  животноводства примерно равны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i="1" u="sng" dirty="0" smtClean="0"/>
              <a:t>Растениеводство</a:t>
            </a:r>
            <a:r>
              <a:rPr lang="ru-RU" sz="3200" b="1" i="1" dirty="0" smtClean="0"/>
              <a:t>: выращивают сахарную свеклу, подсолнечник, пшеницу, рожь, кукурузу, картофель, овощи.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3200" b="1" i="1" u="sng" dirty="0" smtClean="0"/>
              <a:t>Животноводство </a:t>
            </a:r>
            <a:r>
              <a:rPr lang="ru-RU" sz="3200" b="1" i="1" dirty="0" smtClean="0"/>
              <a:t>специализируется</a:t>
            </a:r>
            <a:r>
              <a:rPr lang="ru-RU" sz="3200" dirty="0" smtClean="0"/>
              <a:t> </a:t>
            </a:r>
            <a:r>
              <a:rPr lang="ru-RU" sz="3200" b="1" i="1" dirty="0" smtClean="0"/>
              <a:t>на разведении мясного крупного рогатого скота и свиней.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355755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0" y="19978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/>
            <a:endParaRPr lang="ru-RU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99783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/>
            <a:r>
              <a:rPr lang="ru-RU" b="1" i="1" dirty="0" smtClean="0"/>
              <a:t>.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1857356" y="214290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1142984"/>
            <a:ext cx="707236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 smtClean="0">
                <a:cs typeface="Times New Roman" pitchFamily="18" charset="0"/>
              </a:rPr>
              <a:t>Протяжённость автодорог: 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i="1" dirty="0" smtClean="0">
                <a:cs typeface="Times New Roman" pitchFamily="18" charset="0"/>
              </a:rPr>
              <a:t>общего пользования более 30 тыс. км, 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i="1" dirty="0" smtClean="0">
                <a:cs typeface="Times New Roman" pitchFamily="18" charset="0"/>
              </a:rPr>
              <a:t>1,5 тыс. км - внутренних водных путей . </a:t>
            </a:r>
          </a:p>
          <a:p>
            <a:pPr marL="274320" indent="-274320" fontAlgn="auto">
              <a:spcAft>
                <a:spcPts val="0"/>
              </a:spcAft>
              <a:buClr>
                <a:schemeClr val="tx1"/>
              </a:buClr>
              <a:buFont typeface="Wingdings" pitchFamily="2" charset="2"/>
              <a:buChar char="ü"/>
              <a:defRPr/>
            </a:pPr>
            <a:r>
              <a:rPr lang="ru-RU" sz="2800" i="1" dirty="0" smtClean="0">
                <a:cs typeface="Times New Roman" pitchFamily="18" charset="0"/>
              </a:rPr>
              <a:t>8,1 тыс. км –железных дорог,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 smtClean="0">
                <a:cs typeface="Times New Roman" pitchFamily="18" charset="0"/>
              </a:rPr>
              <a:t>Главный речные порты – </a:t>
            </a:r>
            <a:r>
              <a:rPr lang="ru-RU" sz="2800" i="1" dirty="0" smtClean="0">
                <a:cs typeface="Times New Roman" pitchFamily="18" charset="0"/>
              </a:rPr>
              <a:t>Будапешт, </a:t>
            </a:r>
            <a:r>
              <a:rPr lang="ru-RU" sz="2800" i="1" dirty="0" err="1" smtClean="0">
                <a:cs typeface="Times New Roman" pitchFamily="18" charset="0"/>
              </a:rPr>
              <a:t>Дунайуварос</a:t>
            </a:r>
            <a:r>
              <a:rPr lang="ru-RU" sz="2800" i="1" dirty="0" smtClean="0">
                <a:cs typeface="Times New Roman" pitchFamily="18" charset="0"/>
              </a:rPr>
              <a:t> ,</a:t>
            </a:r>
            <a:r>
              <a:rPr lang="ru-RU" sz="2800" i="1" dirty="0" err="1" smtClean="0">
                <a:cs typeface="Times New Roman" pitchFamily="18" charset="0"/>
              </a:rPr>
              <a:t>Гуйор-Гонуо</a:t>
            </a:r>
            <a:r>
              <a:rPr lang="ru-RU" sz="2800" i="1" dirty="0" smtClean="0">
                <a:cs typeface="Times New Roman" pitchFamily="18" charset="0"/>
              </a:rPr>
              <a:t>, </a:t>
            </a:r>
            <a:r>
              <a:rPr lang="ru-RU" sz="2800" i="1" dirty="0" err="1" smtClean="0">
                <a:cs typeface="Times New Roman" pitchFamily="18" charset="0"/>
              </a:rPr>
              <a:t>Байя</a:t>
            </a:r>
            <a:r>
              <a:rPr lang="ru-RU" sz="2800" i="1" dirty="0" smtClean="0">
                <a:cs typeface="Times New Roman" pitchFamily="18" charset="0"/>
              </a:rPr>
              <a:t>, </a:t>
            </a:r>
            <a:r>
              <a:rPr lang="ru-RU" sz="2800" i="1" dirty="0" err="1" smtClean="0">
                <a:cs typeface="Times New Roman" pitchFamily="18" charset="0"/>
              </a:rPr>
              <a:t>Мохакс</a:t>
            </a:r>
            <a:r>
              <a:rPr lang="ru-RU" sz="2800" i="1" dirty="0" smtClean="0">
                <a:cs typeface="Times New Roman" pitchFamily="18" charset="0"/>
              </a:rPr>
              <a:t>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i="1" dirty="0" smtClean="0">
                <a:cs typeface="Times New Roman" pitchFamily="18" charset="0"/>
              </a:rPr>
              <a:t>Общий грузооборот :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i="1" dirty="0" smtClean="0">
                <a:cs typeface="Times New Roman" pitchFamily="18" charset="0"/>
              </a:rPr>
              <a:t>26,9 млрд. км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                  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11" name="Рисунок 10" descr="Erzsebet_korut_villam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4000504"/>
            <a:ext cx="3786214" cy="26432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79704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36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364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Дима</cp:lastModifiedBy>
  <cp:revision>51</cp:revision>
  <dcterms:created xsi:type="dcterms:W3CDTF">2016-08-21T09:59:07Z</dcterms:created>
  <dcterms:modified xsi:type="dcterms:W3CDTF">2016-12-04T14:35:29Z</dcterms:modified>
</cp:coreProperties>
</file>