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8" r:id="rId1"/>
  </p:sldMasterIdLst>
  <p:sldIdLst>
    <p:sldId id="256" r:id="rId2"/>
    <p:sldId id="257" r:id="rId3"/>
    <p:sldId id="267" r:id="rId4"/>
    <p:sldId id="258" r:id="rId5"/>
    <p:sldId id="262" r:id="rId6"/>
    <p:sldId id="268" r:id="rId7"/>
    <p:sldId id="269" r:id="rId8"/>
    <p:sldId id="259" r:id="rId9"/>
    <p:sldId id="260" r:id="rId10"/>
    <p:sldId id="263" r:id="rId11"/>
    <p:sldId id="265" r:id="rId12"/>
    <p:sldId id="264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47" autoAdjust="0"/>
    <p:restoredTop sz="94660"/>
  </p:normalViewPr>
  <p:slideViewPr>
    <p:cSldViewPr>
      <p:cViewPr varScale="1">
        <p:scale>
          <a:sx n="84" d="100"/>
          <a:sy n="84" d="100"/>
        </p:scale>
        <p:origin x="-150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1219200" y="3886200"/>
            <a:ext cx="6858000" cy="990600"/>
          </a:xfrm>
        </p:spPr>
        <p:txBody>
          <a:bodyPr anchor="t" anchorCtr="0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19200" y="5124450"/>
            <a:ext cx="6858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>
            <a:lvl1pPr>
              <a:defRPr sz="1400"/>
            </a:lvl1pPr>
          </a:lstStyle>
          <a:p>
            <a:fld id="{5B106E36-FD25-4E2D-B0AA-010F637433A0}" type="datetimeFigureOut">
              <a:rPr lang="ru-RU" smtClean="0"/>
              <a:pPr/>
              <a:t>24.04.2016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1216152" y="6355080"/>
            <a:ext cx="1219200" cy="365760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904875" y="3648075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3" name="Прямоугольник 32"/>
          <p:cNvSpPr/>
          <p:nvPr/>
        </p:nvSpPr>
        <p:spPr>
          <a:xfrm>
            <a:off x="914400" y="5048250"/>
            <a:ext cx="7315200" cy="685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Прямоугольник 21"/>
          <p:cNvSpPr/>
          <p:nvPr/>
        </p:nvSpPr>
        <p:spPr>
          <a:xfrm>
            <a:off x="904875" y="3648075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Прямоугольник 31"/>
          <p:cNvSpPr/>
          <p:nvPr/>
        </p:nvSpPr>
        <p:spPr>
          <a:xfrm>
            <a:off x="914400" y="5048250"/>
            <a:ext cx="228600" cy="6858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  <p:transition spd="slow">
    <p:cover dir="r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cover dir="r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Равнобедренный треугольник 7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5400000">
            <a:off x="3629607" y="3201952"/>
            <a:ext cx="585216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  <p:transition spd="slow">
    <p:cover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  <p:transition spd="slow">
    <p:cover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9200" y="2971800"/>
            <a:ext cx="6858000" cy="1066800"/>
          </a:xfrm>
        </p:spPr>
        <p:txBody>
          <a:bodyPr anchor="t" anchorCtr="0"/>
          <a:lstStyle>
            <a:lvl1pPr algn="r">
              <a:buNone/>
              <a:defRPr sz="3200" b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295400" y="4267200"/>
            <a:ext cx="6781800" cy="1143000"/>
          </a:xfrm>
        </p:spPr>
        <p:txBody>
          <a:bodyPr anchor="t" anchorCtr="0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24.04.2016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069848" y="6355080"/>
            <a:ext cx="1520952" cy="365760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914400" y="2819400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914400" y="2819400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cover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24.04.2016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632198" y="1216152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  <p:transition spd="slow">
    <p:cover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85875"/>
            <a:ext cx="4040188" cy="685800"/>
          </a:xfrm>
          <a:noFill/>
          <a:ln>
            <a:noFill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8200" y="1295400"/>
            <a:ext cx="4041775" cy="685800"/>
          </a:xfrm>
          <a:noFill/>
          <a:ln>
            <a:noFill/>
          </a:ln>
        </p:spPr>
        <p:txBody>
          <a:bodyPr lIns="91440" anchor="b" anchorCtr="0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24.04.2016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648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  <p:transition spd="slow">
    <p:cover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24.04.2016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  <p:transition spd="slow">
    <p:cover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24.04.2016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  <p:transition spd="slow">
    <p:cover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24600" y="304800"/>
            <a:ext cx="2514600" cy="838200"/>
          </a:xfrm>
        </p:spPr>
        <p:txBody>
          <a:bodyPr anchor="b" anchorCtr="0">
            <a:noAutofit/>
          </a:bodyPr>
          <a:lstStyle>
            <a:lvl1pPr algn="l">
              <a:buNone/>
              <a:defRPr sz="20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324600" y="1219200"/>
            <a:ext cx="2514600" cy="4843463"/>
          </a:xfrm>
        </p:spPr>
        <p:txBody>
          <a:bodyPr/>
          <a:lstStyle>
            <a:lvl1pPr marL="0" indent="0">
              <a:lnSpc>
                <a:spcPts val="22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24.04.2016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 rot="5400000">
            <a:off x="3160645" y="3324225"/>
            <a:ext cx="603504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Равнобедренный треугольник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Содержимое 11"/>
          <p:cNvSpPr>
            <a:spLocks noGrp="1"/>
          </p:cNvSpPr>
          <p:nvPr>
            <p:ph sz="quarter" idx="1"/>
          </p:nvPr>
        </p:nvSpPr>
        <p:spPr>
          <a:xfrm>
            <a:off x="304800" y="304800"/>
            <a:ext cx="57150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  <p:transition spd="slow">
    <p:cover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0856"/>
            <a:ext cx="8229600" cy="674688"/>
          </a:xfrm>
          <a:ln>
            <a:solidFill>
              <a:schemeClr val="accent1"/>
            </a:solidFill>
          </a:ln>
        </p:spPr>
        <p:txBody>
          <a:bodyPr lIns="274320" anchor="ctr"/>
          <a:lstStyle>
            <a:lvl1pPr algn="r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1905000"/>
            <a:ext cx="8229600" cy="4270248"/>
          </a:xfrm>
          <a:solidFill>
            <a:schemeClr val="tx1">
              <a:shade val="50000"/>
            </a:schemeClr>
          </a:solidFill>
          <a:ln>
            <a:noFill/>
          </a:ln>
          <a:effectLst/>
        </p:spPr>
        <p:txBody>
          <a:bodyPr/>
          <a:lstStyle>
            <a:lvl1pPr marL="0" indent="0">
              <a:spcBef>
                <a:spcPts val="600"/>
              </a:spcBef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219200"/>
            <a:ext cx="8229600" cy="533400"/>
          </a:xfrm>
        </p:spPr>
        <p:txBody>
          <a:bodyPr anchor="ctr" anchorCtr="0"/>
          <a:lstStyle>
            <a:lvl1pPr marL="0" indent="0" algn="l">
              <a:buFontTx/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24.04.2016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Равнобедренный треугольник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457200" y="500856"/>
            <a:ext cx="182880" cy="68580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cover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90600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219200"/>
            <a:ext cx="8229600" cy="491032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400800" y="6356350"/>
            <a:ext cx="2289048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24.04.2016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2898648" y="6356350"/>
            <a:ext cx="3505200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612648" y="6356350"/>
            <a:ext cx="19812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8" name="Прямая соединительная линия 2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Прямая соединительная линия 28"/>
          <p:cNvSpPr>
            <a:spLocks noChangeShapeType="1"/>
          </p:cNvSpPr>
          <p:nvPr/>
        </p:nvSpPr>
        <p:spPr bwMode="auto">
          <a:xfrm>
            <a:off x="457200" y="1143000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Равнобедренный треугольник 9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ransition spd="slow">
    <p:cover dir="r"/>
  </p:transition>
  <p:txStyles>
    <p:titleStyle>
      <a:lvl1pPr algn="l" rtl="0" eaLnBrk="1" latinLnBrk="0" hangingPunct="1">
        <a:spcBef>
          <a:spcPct val="0"/>
        </a:spcBef>
        <a:buNone/>
        <a:defRPr kumimoji="0" sz="32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6000"/>
        <a:buFont typeface="Wingdings 3"/>
        <a:buChar char="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ts val="500"/>
        </a:spcBef>
        <a:buClr>
          <a:schemeClr val="accent2"/>
        </a:buClr>
        <a:buSzPct val="76000"/>
        <a:buFont typeface="Wingdings 3"/>
        <a:buChar char=""/>
        <a:defRPr kumimoji="0" sz="23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500"/>
        </a:spcBef>
        <a:buClr>
          <a:schemeClr val="bg1">
            <a:shade val="50000"/>
          </a:schemeClr>
        </a:buClr>
        <a:buSzPct val="76000"/>
        <a:buFont typeface="Wingdings 3"/>
        <a:buChar char="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400"/>
        </a:spcBef>
        <a:buClr>
          <a:schemeClr val="accent2">
            <a:shade val="75000"/>
          </a:schemeClr>
        </a:buClr>
        <a:buSzPct val="70000"/>
        <a:buFont typeface="Wingdings"/>
        <a:buChar char="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00"/>
        </a:spcBef>
        <a:buClr>
          <a:schemeClr val="accent2"/>
        </a:buClr>
        <a:buSzPct val="70000"/>
        <a:buFont typeface="Wingdings"/>
        <a:buChar char="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75656" y="116632"/>
            <a:ext cx="6048672" cy="1177115"/>
          </a:xfrm>
        </p:spPr>
        <p:txBody>
          <a:bodyPr>
            <a:normAutofit fontScale="90000"/>
          </a:bodyPr>
          <a:lstStyle/>
          <a:p>
            <a:pPr algn="ctr"/>
            <a:r>
              <a:rPr lang="ru-RU" sz="73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ПАРАЗИТИЗМ</a:t>
            </a:r>
            <a:endParaRPr lang="ru-RU" dirty="0"/>
          </a:p>
        </p:txBody>
      </p:sp>
    </p:spTree>
  </p:cSld>
  <p:clrMapOvr>
    <a:masterClrMapping/>
  </p:clrMapOvr>
  <p:transition spd="slow">
    <p:cover dir="r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188640"/>
            <a:ext cx="7143126" cy="990600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Паразитизм среди 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растений</a:t>
            </a:r>
            <a:endParaRPr lang="ru-RU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95536" y="1340768"/>
            <a:ext cx="8568952" cy="4668538"/>
          </a:xfrm>
        </p:spPr>
        <p:txBody>
          <a:bodyPr>
            <a:normAutofit fontScale="85000" lnSpcReduction="20000"/>
          </a:bodyPr>
          <a:lstStyle/>
          <a:p>
            <a:r>
              <a:rPr lang="ru-RU" dirty="0" smtClean="0"/>
              <a:t>Известны многочисленные паразитические грибы, бактерии, вирусы, паразитические цветковые растения, немногие водоросли. </a:t>
            </a:r>
          </a:p>
          <a:p>
            <a:r>
              <a:rPr lang="ru-RU" dirty="0" smtClean="0"/>
              <a:t>Неизвестны паразиты среди мхов, папоротникообразных и голосеменных растений. </a:t>
            </a:r>
          </a:p>
          <a:p>
            <a:r>
              <a:rPr lang="ru-RU" dirty="0" smtClean="0"/>
              <a:t>Хозяевами растений-паразитов могут быть не только растения, но и животные и человек (на последних паразитируют главным образом бактерии и некоторые грибы). </a:t>
            </a:r>
          </a:p>
          <a:p>
            <a:r>
              <a:rPr lang="ru-RU" dirty="0" smtClean="0"/>
              <a:t>У человека паразитические бактерии вызывают туберкулёз, дифтерию, ангину, дизентерию, чуму, холеру, общий сепсис и др.; грибы поражают главным образом наружные покровы (кожу, волосы), возможно также — лёгкие, глаза и другие органы. На насекомых паразитируют так называемые </a:t>
            </a:r>
            <a:r>
              <a:rPr lang="ru-RU" dirty="0" err="1" smtClean="0"/>
              <a:t>энтомофторовые</a:t>
            </a:r>
            <a:r>
              <a:rPr lang="ru-RU" dirty="0" smtClean="0"/>
              <a:t> грибы, вызывающие нередко массовую гибель насекомых, например комнатных мух в конце лета; заболевание птиц вызывают </a:t>
            </a:r>
            <a:r>
              <a:rPr lang="ru-RU" dirty="0" err="1" smtClean="0"/>
              <a:t>мукоровые</a:t>
            </a:r>
            <a:r>
              <a:rPr lang="ru-RU" dirty="0" smtClean="0"/>
              <a:t> грибы и аспергиллы, вызывающие микозы дыхательных путей.</a:t>
            </a:r>
            <a:endParaRPr lang="ru-RU" dirty="0"/>
          </a:p>
        </p:txBody>
      </p:sp>
    </p:spTree>
  </p:cSld>
  <p:clrMapOvr>
    <a:masterClrMapping/>
  </p:clrMapOvr>
  <p:transition spd="slow">
    <p:cover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01907" y="119372"/>
            <a:ext cx="3173949" cy="68634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/>
              <a:t>Среди цветковых растений известны свыше 500 видов настоящих паразитов и около 2000 полупаразитов. К полным паразитам среди растений относятся, например, раффлезия и заразиха . Эти растения и подобные им не в силах самостоятельно добывать себе все питательные вещества необходимые для роста и развития, живут они главным образом за счет хозяина. Полупаразиты же получают от хозяев-растений лишь воду. Хорошим примером полупаразита является омела.</a:t>
            </a:r>
            <a:endParaRPr lang="ru-RU" sz="2000" b="1" dirty="0"/>
          </a:p>
        </p:txBody>
      </p:sp>
      <p:pic>
        <p:nvPicPr>
          <p:cNvPr id="2" name="Picture 2" descr="C:\Users\Дмитрий\Desktop\0008-008-Parazity-rastenij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419872" y="1268760"/>
            <a:ext cx="5736029" cy="432048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cover dir="r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4348" y="0"/>
            <a:ext cx="7818092" cy="990600"/>
          </a:xfrm>
        </p:spPr>
        <p:txBody>
          <a:bodyPr>
            <a:normAutofit/>
          </a:bodyPr>
          <a:lstStyle/>
          <a:p>
            <a:pPr algn="ctr"/>
            <a:r>
              <a:rPr lang="ru-RU" b="1" dirty="0" smtClean="0"/>
              <a:t>Влияние паразита на </a:t>
            </a:r>
            <a:r>
              <a:rPr lang="ru-RU" b="1" dirty="0" smtClean="0"/>
              <a:t>хозяина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23528" y="987414"/>
            <a:ext cx="8496944" cy="5857892"/>
          </a:xfrm>
        </p:spPr>
        <p:txBody>
          <a:bodyPr>
            <a:normAutofit/>
          </a:bodyPr>
          <a:lstStyle/>
          <a:p>
            <a:r>
              <a:rPr lang="ru-RU" dirty="0" smtClean="0"/>
              <a:t>Факультативные паразиты поражают часто лишь ослабленные растения или их части, находящиеся в недеятельном состоянии (например, плоды и овощи при хранении), и вызывают быстрое отмирание пораженных частей. Так, грибы — вредители овощей в хранилищах — проникают в субстрат через поверхностные ранки. Мицелий гриба поселяется сначала на мёртвых тканях, где и разрастается; затем гифы его выделяют токсины и ферменты. Токсины убивают живые клетки, а ферменты </a:t>
            </a:r>
            <a:r>
              <a:rPr lang="ru-RU" dirty="0" err="1" smtClean="0"/>
              <a:t>мацерируют</a:t>
            </a:r>
            <a:r>
              <a:rPr lang="ru-RU" dirty="0" smtClean="0"/>
              <a:t> ткани. Таким образом гифы гриба не соприкасаются с живыми клетками питающего растения, растут только среди мёртвых клеток, питаясь их веществами.</a:t>
            </a:r>
            <a:endParaRPr lang="ru-RU" dirty="0"/>
          </a:p>
        </p:txBody>
      </p:sp>
    </p:spTree>
  </p:cSld>
  <p:clrMapOvr>
    <a:masterClrMapping/>
  </p:clrMapOvr>
  <p:transition spd="slow">
    <p:cover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251520" y="357166"/>
            <a:ext cx="8640960" cy="6024162"/>
          </a:xfrm>
          <a:ln>
            <a:solidFill>
              <a:schemeClr val="accent1"/>
            </a:solidFill>
          </a:ln>
        </p:spPr>
        <p:txBody>
          <a:bodyPr>
            <a:normAutofit/>
          </a:bodyPr>
          <a:lstStyle/>
          <a:p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Паразитизм</a:t>
            </a:r>
            <a:r>
              <a:rPr lang="ru-RU" dirty="0" smtClean="0"/>
              <a:t> - форма взаимоотношений между организмами (растениями, животными, микроорганизмами), относящимися к разным видам, из которых один (паразит) использует другого (хозяина) в качестве среды обитания и источника пищи, возлагая при этом (частично или полностью) на хозяина регуляцию своих отношений с внешней средой.</a:t>
            </a:r>
          </a:p>
          <a:p>
            <a:r>
              <a:rPr lang="ru-RU" dirty="0" smtClean="0"/>
              <a:t>Между паразитом и хозяином устанавливаются более или менее глубокие метаболические связи. Многие паразиты являются антигенами, вызывая образование в организме хозяина антител, что, в свою очередь, приводит к реакциям иммунитета.</a:t>
            </a:r>
            <a:endParaRPr lang="ru-RU" dirty="0"/>
          </a:p>
        </p:txBody>
      </p:sp>
    </p:spTree>
  </p:cSld>
  <p:clrMapOvr>
    <a:masterClrMapping/>
  </p:clrMapOvr>
  <p:transition spd="slow">
    <p:cover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84909212.jpg"/>
          <p:cNvPicPr>
            <a:picLocks noGrp="1" noChangeAspect="1"/>
          </p:cNvPicPr>
          <p:nvPr>
            <p:ph sz="quarter" idx="1"/>
          </p:nvPr>
        </p:nvPicPr>
        <p:blipFill>
          <a:blip r:embed="rId2"/>
          <a:stretch>
            <a:fillRect/>
          </a:stretch>
        </p:blipFill>
        <p:spPr>
          <a:xfrm>
            <a:off x="251520" y="188640"/>
            <a:ext cx="8589404" cy="6442053"/>
          </a:xfrm>
        </p:spPr>
      </p:pic>
    </p:spTree>
  </p:cSld>
  <p:clrMapOvr>
    <a:masterClrMapping/>
  </p:clrMapOvr>
  <p:transition spd="slow">
    <p:cover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-30997"/>
            <a:ext cx="7848872" cy="1071546"/>
          </a:xfrm>
          <a:noFill/>
        </p:spPr>
        <p:txBody>
          <a:bodyPr>
            <a:normAutofit/>
          </a:bodyPr>
          <a:lstStyle/>
          <a:p>
            <a:pPr algn="ctr"/>
            <a:r>
              <a:rPr lang="ru-RU" b="1" dirty="0" smtClean="0"/>
              <a:t>По месту обитания, паразиты </a:t>
            </a:r>
            <a:r>
              <a:rPr lang="ru-RU" b="1" dirty="0" smtClean="0"/>
              <a:t>бывают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95536" y="1071546"/>
            <a:ext cx="8568952" cy="5429288"/>
          </a:xfrm>
        </p:spPr>
        <p:txBody>
          <a:bodyPr>
            <a:normAutofit fontScale="85000" lnSpcReduction="10000"/>
          </a:bodyPr>
          <a:lstStyle/>
          <a:p>
            <a:r>
              <a:rPr lang="ru-RU" b="1" dirty="0" smtClean="0"/>
              <a:t>Эктопаразиты</a:t>
            </a:r>
            <a:r>
              <a:rPr lang="ru-RU" dirty="0" smtClean="0"/>
              <a:t> – питаются телом хозяина, находясь на его поверхности: паразиты – животные (блохи, вши, клещи, черви-сосальщики…) и растения (тля, раффлезия, мучнистая роса).</a:t>
            </a:r>
          </a:p>
          <a:p>
            <a:r>
              <a:rPr lang="ru-RU" b="1" dirty="0" smtClean="0"/>
              <a:t>Эндопаразиты</a:t>
            </a:r>
            <a:r>
              <a:rPr lang="ru-RU" dirty="0" smtClean="0"/>
              <a:t> – внутренние паразиты, имеющие наиболее совершенные приспособления, позволяющие существовать внутри хозяина. Эндопаразиты в кишечнике млекопитающих находя для себя благоприятную среду обитания, причем они характеризуются высочайшей плодовитостью: самка аскариды ежедневно откладывает около 200 тыс. яиц. Защищенность от внешних врагов, обилие легкоусвояемой пищи приводят к редукции отдельных органов у внутренних паразитов. Так, ленточные черви, всасывающие переваренную пищу через свои покровы, отличаются отсутствием пищеварительной системы и упрощением нервной.</a:t>
            </a:r>
          </a:p>
          <a:p>
            <a:r>
              <a:rPr lang="ru-RU" b="1" dirty="0" smtClean="0"/>
              <a:t>Характерная особенность паразитов: </a:t>
            </a:r>
            <a:r>
              <a:rPr lang="ru-RU" b="1" i="1" dirty="0" smtClean="0"/>
              <a:t>редукция у них одних органов </a:t>
            </a:r>
            <a:r>
              <a:rPr lang="ru-RU" dirty="0" smtClean="0"/>
              <a:t>(пищеварительной системы, органов чувств, конечностей) и </a:t>
            </a:r>
            <a:r>
              <a:rPr lang="ru-RU" b="1" i="1" dirty="0" smtClean="0"/>
              <a:t>усложнение других </a:t>
            </a:r>
            <a:r>
              <a:rPr lang="ru-RU" dirty="0" smtClean="0"/>
              <a:t>(половой системы, органов прикрепления).</a:t>
            </a:r>
            <a:endParaRPr lang="ru-RU" dirty="0"/>
          </a:p>
        </p:txBody>
      </p:sp>
    </p:spTree>
  </p:cSld>
  <p:clrMapOvr>
    <a:masterClrMapping/>
  </p:clrMapOvr>
  <p:transition spd="slow">
    <p:cover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285720" y="357166"/>
            <a:ext cx="8606760" cy="5799794"/>
          </a:xfrm>
        </p:spPr>
        <p:txBody>
          <a:bodyPr>
            <a:normAutofit fontScale="92500" lnSpcReduction="20000"/>
          </a:bodyPr>
          <a:lstStyle/>
          <a:p>
            <a:r>
              <a:rPr lang="ru-RU" dirty="0" smtClean="0"/>
              <a:t>При </a:t>
            </a:r>
            <a:r>
              <a:rPr lang="ru-RU" dirty="0" err="1" smtClean="0"/>
              <a:t>эктопаразитизме</a:t>
            </a:r>
            <a:r>
              <a:rPr lang="ru-RU" dirty="0" smtClean="0"/>
              <a:t> паразиты поселяются на поверхности тела хозяев: животных и растений (вши, блохи, </a:t>
            </a:r>
            <a:r>
              <a:rPr lang="ru-RU" dirty="0" err="1" smtClean="0"/>
              <a:t>власоеды</a:t>
            </a:r>
            <a:r>
              <a:rPr lang="ru-RU" dirty="0" smtClean="0"/>
              <a:t>, перьевые клещи, тли и другие сосущие насекомые). Переходом к внутреннему Паразитизм являются случаи поселения паразитов в коже и открывающихся наружу полостях тела. При </a:t>
            </a:r>
            <a:r>
              <a:rPr lang="ru-RU" dirty="0" err="1" smtClean="0"/>
              <a:t>эндопаразитизме</a:t>
            </a:r>
            <a:r>
              <a:rPr lang="ru-RU" dirty="0" smtClean="0"/>
              <a:t> различают </a:t>
            </a:r>
            <a:r>
              <a:rPr lang="ru-RU" b="1" dirty="0" smtClean="0"/>
              <a:t>полостной Паразитизм</a:t>
            </a:r>
            <a:r>
              <a:rPr lang="ru-RU" dirty="0" smtClean="0"/>
              <a:t> (паразиты обитают в полостях органов, например в полости кишечника) и </a:t>
            </a:r>
            <a:r>
              <a:rPr lang="ru-RU" b="1" dirty="0" smtClean="0"/>
              <a:t>тканевой Паразитизм </a:t>
            </a:r>
            <a:r>
              <a:rPr lang="ru-RU" dirty="0" smtClean="0"/>
              <a:t>(паразиты обитают в тканях тела, например личинки трихинелл — в толще скелетных мышц; нематоды, живущие в тканях картофеля, томатов, табака и др. растений). При тканевом Паразитизм паразиты могут проникать внутрь отдельных клеток (возбудители малярии — в эритроциты крови человека, кокцидии — в клетки эпителия кишечника). Продолжительность паразитирования временных паразитов варьирует от десятков секунд (сосание крови человека самкой комара) до нескольких дней или месяцев (иксодовые клещи, личинки оводов).</a:t>
            </a:r>
            <a:endParaRPr lang="ru-RU" dirty="0"/>
          </a:p>
        </p:txBody>
      </p:sp>
    </p:spTree>
  </p:cSld>
  <p:clrMapOvr>
    <a:masterClrMapping/>
  </p:clrMapOvr>
  <p:transition spd="slow">
    <p:cover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studenchik.ru/baza1/1095241933712.files/image00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273354"/>
            <a:ext cx="7056784" cy="63028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cover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13184" y="116632"/>
            <a:ext cx="8229600" cy="990600"/>
          </a:xfrm>
        </p:spPr>
        <p:txBody>
          <a:bodyPr/>
          <a:lstStyle/>
          <a:p>
            <a:pPr algn="ctr"/>
            <a:r>
              <a:rPr lang="ru-RU" b="1" dirty="0" smtClean="0"/>
              <a:t>Приспособления </a:t>
            </a:r>
            <a:r>
              <a:rPr lang="ru-RU" b="1" dirty="0" smtClean="0"/>
              <a:t>к паразитизму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77888" y="1340769"/>
            <a:ext cx="8229600" cy="1872208"/>
          </a:xfrm>
        </p:spPr>
        <p:txBody>
          <a:bodyPr/>
          <a:lstStyle/>
          <a:p>
            <a:r>
              <a:rPr lang="ru-RU" dirty="0" smtClean="0"/>
              <a:t>Появляются органы прикрепления к телу хозяина</a:t>
            </a:r>
          </a:p>
          <a:p>
            <a:r>
              <a:rPr lang="ru-RU" dirty="0" smtClean="0"/>
              <a:t>Изменяется форма тела</a:t>
            </a:r>
          </a:p>
          <a:p>
            <a:r>
              <a:rPr lang="ru-RU" dirty="0" smtClean="0"/>
              <a:t>Количество потомков становится огромным</a:t>
            </a:r>
            <a:endParaRPr lang="ru-RU" dirty="0"/>
          </a:p>
        </p:txBody>
      </p:sp>
      <p:pic>
        <p:nvPicPr>
          <p:cNvPr id="2050" name="Picture 2" descr="http://mypresentation.ru/documents/421826b4b5c657013e1cdb7a46f91137/img1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3212977"/>
            <a:ext cx="4320480" cy="33123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://rpp.nashaucheba.ru/pars_docs/refs/36/35517/img7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92688" y="3212977"/>
            <a:ext cx="4416491" cy="3312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cover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00166" y="0"/>
            <a:ext cx="6500858" cy="1204890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Паразитизм среди 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животных</a:t>
            </a:r>
            <a:endParaRPr lang="ru-RU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28596" y="1357298"/>
            <a:ext cx="8463884" cy="4937760"/>
          </a:xfrm>
        </p:spPr>
        <p:txBody>
          <a:bodyPr>
            <a:normAutofit/>
          </a:bodyPr>
          <a:lstStyle/>
          <a:p>
            <a:r>
              <a:rPr lang="ru-RU" dirty="0" smtClean="0"/>
              <a:t>Паразитические виды встречаются среди большинства групп животных, за исключением иглокожих и </a:t>
            </a:r>
            <a:r>
              <a:rPr lang="ru-RU" dirty="0" err="1" smtClean="0"/>
              <a:t>плеченогих</a:t>
            </a:r>
            <a:r>
              <a:rPr lang="ru-RU" dirty="0" smtClean="0"/>
              <a:t>. Среди хордовых </a:t>
            </a:r>
            <a:r>
              <a:rPr lang="ru-RU" dirty="0" err="1" smtClean="0"/>
              <a:t>полупаразитический</a:t>
            </a:r>
            <a:r>
              <a:rPr lang="ru-RU" dirty="0" smtClean="0"/>
              <a:t> образ жизни ведут миноги и </a:t>
            </a:r>
            <a:r>
              <a:rPr lang="ru-RU" dirty="0" err="1" smtClean="0"/>
              <a:t>миксины</a:t>
            </a:r>
            <a:r>
              <a:rPr lang="ru-RU" dirty="0" smtClean="0"/>
              <a:t>, а также некоторые летучие мыши — кровососы. Имеются отряды и классы, представленные только паразитами (из простейших — споровики; из плоских червей — трематоды, ленточные черви; из круглых — скребни; из насекомых — блохи, вши).</a:t>
            </a:r>
            <a:endParaRPr lang="ru-RU" dirty="0"/>
          </a:p>
        </p:txBody>
      </p:sp>
    </p:spTree>
  </p:cSld>
  <p:clrMapOvr>
    <a:masterClrMapping/>
  </p:clrMapOvr>
  <p:transition spd="slow">
    <p:cover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28596" y="571480"/>
            <a:ext cx="8391876" cy="5305792"/>
          </a:xfrm>
        </p:spPr>
        <p:txBody>
          <a:bodyPr>
            <a:normAutofit lnSpcReduction="10000"/>
          </a:bodyPr>
          <a:lstStyle/>
          <a:p>
            <a:r>
              <a:rPr lang="ru-RU" dirty="0" smtClean="0"/>
              <a:t>Степень вредоносности паразита для хозяина различна. Обычно Паразитизм ведёт к заболеванию хозяина; иногда присутствие в теле хозяина патогенного паразита не приводит к заболеванию, но хозяин становится источником распространения паразита (такой Паразитизм называется </a:t>
            </a:r>
            <a:r>
              <a:rPr lang="ru-RU" b="1" dirty="0" err="1" smtClean="0"/>
              <a:t>паразитоносительством</a:t>
            </a:r>
            <a:r>
              <a:rPr lang="ru-RU" dirty="0" smtClean="0"/>
              <a:t>).</a:t>
            </a:r>
          </a:p>
          <a:p>
            <a:r>
              <a:rPr lang="ru-RU" dirty="0"/>
              <a:t>Хозяевами паразитов могут быть различные виды животных и растений. Нередко хозяин бывает заражен одновременно несколькими видами паразитов, которые вступают в определённые взаимодействия не только с хозяином, но и между собой. Вся совокупность паразитов одного хозяина составляет </a:t>
            </a:r>
            <a:r>
              <a:rPr lang="ru-RU" b="1" dirty="0"/>
              <a:t>паразитоценоз</a:t>
            </a:r>
            <a:r>
              <a:rPr lang="ru-RU" dirty="0"/>
              <a:t>.</a:t>
            </a:r>
            <a:endParaRPr lang="ru-RU" dirty="0"/>
          </a:p>
        </p:txBody>
      </p:sp>
    </p:spTree>
  </p:cSld>
  <p:clrMapOvr>
    <a:masterClrMapping/>
  </p:clrMapOvr>
  <p:transition spd="slow">
    <p:cover dir="r"/>
  </p:transition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Начальная">
  <a:themeElements>
    <a:clrScheme name="Начальная">
      <a:dk1>
        <a:sysClr val="windowText" lastClr="000000"/>
      </a:dk1>
      <a:lt1>
        <a:sysClr val="window" lastClr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B292CA"/>
      </a:hlink>
      <a:folHlink>
        <a:srgbClr val="6B5680"/>
      </a:folHlink>
    </a:clrScheme>
    <a:fontScheme name="Начальная">
      <a:majorFont>
        <a:latin typeface="Bookman Old Style"/>
        <a:ea typeface=""/>
        <a:cs typeface=""/>
        <a:font script="Grek" typeface="Cambria"/>
        <a:font script="Cyrl" typeface="Cambria"/>
        <a:font script="Jpan" typeface="HG明朝E"/>
        <a:font script="Hang" typeface="돋움"/>
        <a:font script="Hans" typeface="宋体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Gill Sans MT"/>
        <a:ea typeface=""/>
        <a:cs typeface=""/>
        <a:font script="Grek" typeface="Calibri"/>
        <a:font script="Cyrl" typeface="Calibri"/>
        <a:font script="Jpan" typeface="ＭＳ Ｐゴシック"/>
        <a:font script="Hang" typeface="맑은 고딕"/>
        <a:font script="Hans" typeface="华文新魏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Начальная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</a:schemeClr>
            </a:gs>
            <a:gs pos="30000">
              <a:schemeClr val="phClr">
                <a:shade val="90000"/>
                <a:satMod val="110000"/>
              </a:schemeClr>
            </a:gs>
            <a:gs pos="45000">
              <a:schemeClr val="phClr">
                <a:shade val="100000"/>
                <a:satMod val="118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0000"/>
                <a:satMod val="110000"/>
              </a:schemeClr>
            </a:gs>
            <a:gs pos="100000">
              <a:schemeClr val="phClr">
                <a:shade val="63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30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balanced" dir="t">
              <a:rot lat="0" lon="0" rev="0"/>
            </a:lightRig>
          </a:scene3d>
          <a:sp3d prstMaterial="matte">
            <a:bevelT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50000"/>
              </a:srgbClr>
            </a:outerShdw>
          </a:effectLst>
          <a:scene3d>
            <a:camera prst="orthographicFront" fov="0">
              <a:rot lat="0" lon="0" rev="0"/>
            </a:camera>
            <a:lightRig rig="soft" dir="t">
              <a:rot lat="0" lon="0" rev="2700000"/>
            </a:lightRig>
          </a:scene3d>
          <a:sp3d prstMaterial="matte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Origin</Template>
  <TotalTime>90</TotalTime>
  <Words>851</Words>
  <Application>Microsoft Office PowerPoint</Application>
  <PresentationFormat>Экран (4:3)</PresentationFormat>
  <Paragraphs>24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Начальная</vt:lpstr>
      <vt:lpstr>ПАРАЗИТИЗМ</vt:lpstr>
      <vt:lpstr>Презентация PowerPoint</vt:lpstr>
      <vt:lpstr>Презентация PowerPoint</vt:lpstr>
      <vt:lpstr>По месту обитания, паразиты бывают</vt:lpstr>
      <vt:lpstr>Презентация PowerPoint</vt:lpstr>
      <vt:lpstr>Презентация PowerPoint</vt:lpstr>
      <vt:lpstr>Приспособления к паразитизму</vt:lpstr>
      <vt:lpstr>Паразитизм среди животных</vt:lpstr>
      <vt:lpstr>Презентация PowerPoint</vt:lpstr>
      <vt:lpstr>Паразитизм среди растений</vt:lpstr>
      <vt:lpstr>Презентация PowerPoint</vt:lpstr>
      <vt:lpstr>Влияние паразита на хозяина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ПАРАЗИТИЗМ </dc:title>
  <cp:lastModifiedBy>Елена</cp:lastModifiedBy>
  <cp:revision>11</cp:revision>
  <dcterms:modified xsi:type="dcterms:W3CDTF">2016-04-24T16:31:51Z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PowerLiteLastOptimized">
    <vt:lpwstr>634533</vt:lpwstr>
  </property>
  <property fmtid="{D5CDD505-2E9C-101B-9397-08002B2CF9AE}" pid="3" name="NXPowerLiteSettings">
    <vt:lpwstr>F6000400038000</vt:lpwstr>
  </property>
  <property fmtid="{D5CDD505-2E9C-101B-9397-08002B2CF9AE}" pid="4" name="NXPowerLiteVersion">
    <vt:lpwstr>D4.3.1</vt:lpwstr>
  </property>
</Properties>
</file>