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1" r:id="rId3"/>
    <p:sldId id="262" r:id="rId4"/>
    <p:sldId id="257" r:id="rId5"/>
    <p:sldId id="258" r:id="rId6"/>
    <p:sldId id="259" r:id="rId7"/>
    <p:sldId id="260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63" r:id="rId2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1" d="100"/>
          <a:sy n="101" d="100"/>
        </p:scale>
        <p:origin x="-180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K:\ProPowerPoint\География 2\Geografiya-2.jp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1475656" y="1484784"/>
            <a:ext cx="6408712" cy="1470025"/>
          </a:xfrm>
          <a:solidFill>
            <a:schemeClr val="lt1"/>
          </a:solidFill>
          <a:ln w="3810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none"/>
        </p:style>
        <p:txBody>
          <a:bodyPr>
            <a:normAutofit/>
          </a:bodyPr>
          <a:lstStyle>
            <a:lvl1pPr>
              <a:defRPr sz="4800" b="1" baseline="0">
                <a:solidFill>
                  <a:schemeClr val="tx2">
                    <a:lumMod val="75000"/>
                  </a:schemeClr>
                </a:solidFill>
              </a:defRPr>
            </a:lvl1pPr>
          </a:lstStyle>
          <a:p>
            <a:r>
              <a:rPr lang="ru-RU" dirty="0" smtClean="0"/>
              <a:t>Название презентации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79512" y="5661248"/>
            <a:ext cx="5559775" cy="864096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57061270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5313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38478917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microsoft.com/office/2007/relationships/hdphoto" Target="../media/hdphoto1.wdp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K:\ProPowerPoint\География 2\Geografiya-2-Slide.jpg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47664" y="116632"/>
            <a:ext cx="7200800" cy="792088"/>
          </a:xfrm>
          <a:prstGeom prst="rect">
            <a:avLst/>
          </a:prstGeom>
          <a:solidFill>
            <a:schemeClr val="accent1"/>
          </a:solidFill>
          <a:ln w="19050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none"/>
        </p:style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8112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316675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ransition>
    <p:dissolve/>
  </p:transition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b="1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endParaRPr lang="ru-RU" b="1" dirty="0"/>
          </a:p>
        </p:txBody>
      </p:sp>
      <p:pic>
        <p:nvPicPr>
          <p:cNvPr id="4" name="Рисунок 3" descr="26968-1280x800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4000496" y="1071546"/>
            <a:ext cx="4643470" cy="138499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66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Segoe Script" pitchFamily="34" charset="0"/>
              </a:rPr>
              <a:t>Испания</a:t>
            </a:r>
          </a:p>
          <a:p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255151683"/>
      </p:ext>
    </p:extLst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Monotype Corsiva" pitchFamily="66" charset="0"/>
              </a:rPr>
              <a:t>Население</a:t>
            </a:r>
            <a:endParaRPr lang="ru-RU" dirty="0">
              <a:latin typeface="Monotype Corsiva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1600200"/>
            <a:ext cx="8501122" cy="4853136"/>
          </a:xfrm>
        </p:spPr>
        <p:txBody>
          <a:bodyPr>
            <a:normAutofit fontScale="92500" lnSpcReduction="20000"/>
          </a:bodyPr>
          <a:lstStyle/>
          <a:p>
            <a:r>
              <a:rPr lang="ru-RU" dirty="0" smtClean="0">
                <a:latin typeface="Monotype Corsiva" pitchFamily="66" charset="0"/>
              </a:rPr>
              <a:t>население Испании составляют около 47, 1 млн. человек</a:t>
            </a:r>
          </a:p>
          <a:p>
            <a:r>
              <a:rPr lang="ru-RU" dirty="0" smtClean="0">
                <a:latin typeface="Monotype Corsiva" pitchFamily="66" charset="0"/>
              </a:rPr>
              <a:t>средняя плотность - 79 жителей на кв.км, т.е. это один из самых низких показателей в Европейском Союзе</a:t>
            </a:r>
          </a:p>
          <a:p>
            <a:r>
              <a:rPr lang="ru-RU" dirty="0" smtClean="0">
                <a:latin typeface="Monotype Corsiva" pitchFamily="66" charset="0"/>
              </a:rPr>
              <a:t>население распределено неравномерно по регионам</a:t>
            </a:r>
          </a:p>
          <a:p>
            <a:r>
              <a:rPr lang="ru-RU" dirty="0" smtClean="0">
                <a:latin typeface="Monotype Corsiva" pitchFamily="66" charset="0"/>
              </a:rPr>
              <a:t>в среднем на каждые 100 новорожденных девочек приходится 105 мальчиков, общая численность женщин в несколько раз превышает число мужчин</a:t>
            </a:r>
          </a:p>
          <a:p>
            <a:r>
              <a:rPr lang="ru-RU" dirty="0" smtClean="0">
                <a:latin typeface="Monotype Corsiva" pitchFamily="66" charset="0"/>
              </a:rPr>
              <a:t>показатель ежегодного прироста населения является одним из самых низких в мире в силу постоянно уменьшающегося уровня рождаемости</a:t>
            </a:r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Возрастной состав населения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молодёжь до 14 лет — 14,6%;</a:t>
            </a:r>
          </a:p>
          <a:p>
            <a:r>
              <a:rPr lang="ru-RU" dirty="0" smtClean="0"/>
              <a:t>в возрасте 15—64 года — 68,2%;</a:t>
            </a:r>
          </a:p>
          <a:p>
            <a:r>
              <a:rPr lang="ru-RU" dirty="0" smtClean="0"/>
              <a:t>65 лет и старше — 17,2%. </a:t>
            </a:r>
            <a:endParaRPr lang="ru-RU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900" decel="100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900" decel="100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57290" y="116632"/>
            <a:ext cx="7391174" cy="954914"/>
          </a:xfrm>
        </p:spPr>
        <p:txBody>
          <a:bodyPr>
            <a:normAutofit/>
          </a:bodyPr>
          <a:lstStyle/>
          <a:p>
            <a:r>
              <a:rPr lang="ru-RU" dirty="0" smtClean="0">
                <a:latin typeface="Monotype Corsiva" pitchFamily="66" charset="0"/>
              </a:rPr>
              <a:t>Национальный состав</a:t>
            </a:r>
            <a:endParaRPr lang="ru-RU" dirty="0">
              <a:latin typeface="Monotype Corsiva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429264"/>
            <a:ext cx="8229600" cy="1024072"/>
          </a:xfrm>
        </p:spPr>
        <p:txBody>
          <a:bodyPr>
            <a:normAutofit/>
          </a:bodyPr>
          <a:lstStyle/>
          <a:p>
            <a:endParaRPr lang="ru-RU" dirty="0" smtClean="0"/>
          </a:p>
          <a:p>
            <a:endParaRPr lang="ru-RU" dirty="0"/>
          </a:p>
        </p:txBody>
      </p:sp>
      <p:sp>
        <p:nvSpPr>
          <p:cNvPr id="16" name="TextBox 15"/>
          <p:cNvSpPr txBox="1"/>
          <p:nvPr/>
        </p:nvSpPr>
        <p:spPr>
          <a:xfrm>
            <a:off x="214282" y="1500174"/>
            <a:ext cx="2857520" cy="64633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3600" dirty="0" smtClean="0">
                <a:latin typeface="Monotype Corsiva" pitchFamily="66" charset="0"/>
              </a:rPr>
              <a:t>Испанцы-73%</a:t>
            </a:r>
            <a:endParaRPr lang="ru-RU" sz="3600" dirty="0">
              <a:latin typeface="Monotype Corsiva" pitchFamily="66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714480" y="2285992"/>
            <a:ext cx="2571768" cy="1200329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3600" dirty="0" smtClean="0">
                <a:latin typeface="Monotype Corsiva" pitchFamily="66" charset="0"/>
              </a:rPr>
              <a:t>Каталонцы-16%</a:t>
            </a:r>
            <a:endParaRPr lang="ru-RU" sz="3600" dirty="0">
              <a:latin typeface="Monotype Corsiva" pitchFamily="66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714876" y="2285992"/>
            <a:ext cx="2500330" cy="1200329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3600" dirty="0" smtClean="0">
                <a:latin typeface="Monotype Corsiva" pitchFamily="66" charset="0"/>
              </a:rPr>
              <a:t>Галисийцы-8%</a:t>
            </a:r>
            <a:endParaRPr lang="ru-RU" sz="3600" dirty="0">
              <a:latin typeface="Monotype Corsiva" pitchFamily="66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072198" y="1428736"/>
            <a:ext cx="2857520" cy="64633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3600" dirty="0" smtClean="0">
                <a:latin typeface="Monotype Corsiva" pitchFamily="66" charset="0"/>
              </a:rPr>
              <a:t>Баски-2%</a:t>
            </a:r>
            <a:endParaRPr lang="ru-RU" sz="3600" dirty="0">
              <a:latin typeface="Monotype Corsiva" pitchFamily="66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928662" y="3786190"/>
            <a:ext cx="7500990" cy="769441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Monotype Corsiva" pitchFamily="66" charset="0"/>
              </a:rPr>
              <a:t>Религиозный состав</a:t>
            </a:r>
            <a:endParaRPr lang="ru-RU" sz="4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Monotype Corsiva" pitchFamily="66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1071538" y="5429264"/>
            <a:ext cx="7215238" cy="830997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40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Monotype Corsiva" pitchFamily="66" charset="0"/>
              </a:rPr>
              <a:t>католики (94%), англиканцы, баптисты, евангелисты, мормоны, свидетели Иеговы, мусульмане</a:t>
            </a:r>
            <a:endParaRPr lang="ru-RU" sz="2400" dirty="0">
              <a:ln w="10160">
                <a:solidFill>
                  <a:schemeClr val="accent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  <a:latin typeface="Monotype Corsiva" pitchFamily="66" charset="0"/>
            </a:endParaRPr>
          </a:p>
        </p:txBody>
      </p:sp>
      <p:cxnSp>
        <p:nvCxnSpPr>
          <p:cNvPr id="23" name="Прямая со стрелкой 22"/>
          <p:cNvCxnSpPr>
            <a:stCxn id="20" idx="2"/>
            <a:endCxn id="21" idx="0"/>
          </p:cNvCxnSpPr>
          <p:nvPr/>
        </p:nvCxnSpPr>
        <p:spPr>
          <a:xfrm rot="5400000">
            <a:off x="4242341" y="4992447"/>
            <a:ext cx="873633" cy="15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1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1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2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000"/>
                                        <p:tgtEl>
                                          <p:spTgt spid="2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20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uild="allAtOnce" animBg="1"/>
      <p:bldP spid="17" grpId="0" build="allAtOnce" animBg="1"/>
      <p:bldP spid="18" grpId="0" build="allAtOnce" animBg="1"/>
      <p:bldP spid="19" grpId="0" build="allAtOnce" animBg="1"/>
      <p:bldP spid="20" grpId="0" build="allAtOnce" animBg="1"/>
      <p:bldP spid="21" grpId="0" build="allAtOnce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Monotype Corsiva" pitchFamily="66" charset="0"/>
              </a:rPr>
              <a:t>Урбанизация</a:t>
            </a:r>
            <a:endParaRPr lang="ru-RU" dirty="0">
              <a:latin typeface="Monotype Corsiva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>
                <a:latin typeface="Monotype Corsiva" pitchFamily="66" charset="0"/>
              </a:rPr>
              <a:t>население городов составляет 76% от общего числа жителей Испании</a:t>
            </a:r>
          </a:p>
          <a:p>
            <a:r>
              <a:rPr lang="ru-RU" dirty="0" err="1" smtClean="0">
                <a:latin typeface="Monotype Corsiva" pitchFamily="66" charset="0"/>
              </a:rPr>
              <a:t>высокоурбанизированная</a:t>
            </a:r>
            <a:r>
              <a:rPr lang="ru-RU" dirty="0" smtClean="0">
                <a:latin typeface="Monotype Corsiva" pitchFamily="66" charset="0"/>
              </a:rPr>
              <a:t> страна</a:t>
            </a:r>
          </a:p>
          <a:p>
            <a:endParaRPr lang="ru-RU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Monotype Corsiva" pitchFamily="66" charset="0"/>
              </a:rPr>
              <a:t>Крупнейшие города</a:t>
            </a:r>
            <a:endParaRPr lang="ru-RU" dirty="0">
              <a:latin typeface="Monotype Corsiva" pitchFamily="66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90063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0024"/>
                <a:gridCol w="2643206"/>
                <a:gridCol w="2928958"/>
                <a:gridCol w="2257412"/>
              </a:tblGrid>
              <a:tr h="612579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Monotype Corsiva" pitchFamily="66" charset="0"/>
                        </a:rPr>
                        <a:t>№</a:t>
                      </a:r>
                      <a:endParaRPr lang="ru-RU" dirty="0">
                        <a:latin typeface="Monotype Corsiva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Monotype Corsiva" pitchFamily="66" charset="0"/>
                        </a:rPr>
                        <a:t>Город</a:t>
                      </a:r>
                      <a:endParaRPr lang="ru-RU" dirty="0">
                        <a:latin typeface="Monotype Corsiva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Monotype Corsiva" pitchFamily="66" charset="0"/>
                        </a:rPr>
                        <a:t>Регион</a:t>
                      </a:r>
                      <a:endParaRPr lang="ru-RU" dirty="0">
                        <a:latin typeface="Monotype Corsiva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Monotype Corsiva" pitchFamily="66" charset="0"/>
                        </a:rPr>
                        <a:t>Население</a:t>
                      </a:r>
                      <a:endParaRPr lang="ru-RU" dirty="0">
                        <a:latin typeface="Monotype Corsiva" pitchFamily="66" charset="0"/>
                      </a:endParaRPr>
                    </a:p>
                  </a:txBody>
                  <a:tcPr/>
                </a:tc>
              </a:tr>
              <a:tr h="612579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Monotype Corsiva" pitchFamily="66" charset="0"/>
                        </a:rPr>
                        <a:t>1</a:t>
                      </a:r>
                      <a:endParaRPr lang="ru-RU" dirty="0">
                        <a:latin typeface="Monotype Corsiva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Monotype Corsiva" pitchFamily="66" charset="0"/>
                        </a:rPr>
                        <a:t>Мадрид</a:t>
                      </a:r>
                      <a:endParaRPr lang="ru-RU" dirty="0">
                        <a:latin typeface="Monotype Corsiva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Monotype Corsiva" pitchFamily="66" charset="0"/>
                        </a:rPr>
                        <a:t>Мадрид</a:t>
                      </a:r>
                      <a:endParaRPr lang="ru-RU" dirty="0">
                        <a:latin typeface="Monotype Corsiva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b="0" i="0" kern="1200" dirty="0" smtClean="0">
                          <a:solidFill>
                            <a:schemeClr val="dk1"/>
                          </a:solidFill>
                          <a:latin typeface="Monotype Corsiva" pitchFamily="66" charset="0"/>
                          <a:ea typeface="+mn-ea"/>
                          <a:cs typeface="+mn-cs"/>
                        </a:rPr>
                        <a:t>3 233 527</a:t>
                      </a:r>
                      <a:endParaRPr lang="ru-RU" dirty="0">
                        <a:latin typeface="Monotype Corsiva" pitchFamily="66" charset="0"/>
                      </a:endParaRPr>
                    </a:p>
                  </a:txBody>
                  <a:tcPr/>
                </a:tc>
              </a:tr>
              <a:tr h="612579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Monotype Corsiva" pitchFamily="66" charset="0"/>
                        </a:rPr>
                        <a:t>2</a:t>
                      </a:r>
                      <a:endParaRPr lang="ru-RU" dirty="0">
                        <a:latin typeface="Monotype Corsiva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Monotype Corsiva" pitchFamily="66" charset="0"/>
                        </a:rPr>
                        <a:t>Барселона</a:t>
                      </a:r>
                      <a:endParaRPr lang="ru-RU" dirty="0">
                        <a:latin typeface="Monotype Corsiva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Monotype Corsiva" pitchFamily="66" charset="0"/>
                        </a:rPr>
                        <a:t>Каталония</a:t>
                      </a:r>
                      <a:endParaRPr lang="ru-RU" dirty="0">
                        <a:latin typeface="Monotype Corsiva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b="0" i="0" kern="1200" dirty="0" smtClean="0">
                          <a:solidFill>
                            <a:schemeClr val="dk1"/>
                          </a:solidFill>
                          <a:latin typeface="Monotype Corsiva" pitchFamily="66" charset="0"/>
                          <a:ea typeface="+mn-ea"/>
                          <a:cs typeface="+mn-cs"/>
                        </a:rPr>
                        <a:t>1 620 943</a:t>
                      </a:r>
                      <a:endParaRPr lang="ru-RU" dirty="0">
                        <a:latin typeface="Monotype Corsiva" pitchFamily="66" charset="0"/>
                      </a:endParaRPr>
                    </a:p>
                  </a:txBody>
                  <a:tcPr/>
                </a:tc>
              </a:tr>
              <a:tr h="612579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Monotype Corsiva" pitchFamily="66" charset="0"/>
                        </a:rPr>
                        <a:t>3</a:t>
                      </a:r>
                      <a:endParaRPr lang="ru-RU" dirty="0">
                        <a:latin typeface="Monotype Corsiva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Monotype Corsiva" pitchFamily="66" charset="0"/>
                        </a:rPr>
                        <a:t>Валенсия</a:t>
                      </a:r>
                      <a:endParaRPr lang="ru-RU" dirty="0">
                        <a:latin typeface="Monotype Corsiva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Monotype Corsiva" pitchFamily="66" charset="0"/>
                        </a:rPr>
                        <a:t>Валенсия</a:t>
                      </a:r>
                      <a:endParaRPr lang="ru-RU" dirty="0">
                        <a:latin typeface="Monotype Corsiva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b="0" i="0" kern="1200" dirty="0" smtClean="0">
                          <a:solidFill>
                            <a:schemeClr val="dk1"/>
                          </a:solidFill>
                          <a:latin typeface="Monotype Corsiva" pitchFamily="66" charset="0"/>
                          <a:ea typeface="+mn-ea"/>
                          <a:cs typeface="+mn-cs"/>
                        </a:rPr>
                        <a:t>797 028</a:t>
                      </a:r>
                      <a:endParaRPr lang="ru-RU" dirty="0">
                        <a:latin typeface="Monotype Corsiva" pitchFamily="66" charset="0"/>
                      </a:endParaRPr>
                    </a:p>
                  </a:txBody>
                  <a:tcPr/>
                </a:tc>
              </a:tr>
              <a:tr h="612579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Monotype Corsiva" pitchFamily="66" charset="0"/>
                        </a:rPr>
                        <a:t>4</a:t>
                      </a:r>
                      <a:endParaRPr lang="ru-RU" dirty="0">
                        <a:latin typeface="Monotype Corsiva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Monotype Corsiva" pitchFamily="66" charset="0"/>
                        </a:rPr>
                        <a:t>Севилья</a:t>
                      </a:r>
                      <a:endParaRPr lang="ru-RU" dirty="0">
                        <a:latin typeface="Monotype Corsiva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Monotype Corsiva" pitchFamily="66" charset="0"/>
                        </a:rPr>
                        <a:t>Андалусия</a:t>
                      </a:r>
                      <a:endParaRPr lang="ru-RU" dirty="0">
                        <a:latin typeface="Monotype Corsiva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b="0" i="0" kern="1200" dirty="0" smtClean="0">
                          <a:solidFill>
                            <a:schemeClr val="dk1"/>
                          </a:solidFill>
                          <a:latin typeface="Monotype Corsiva" pitchFamily="66" charset="0"/>
                          <a:ea typeface="+mn-ea"/>
                          <a:cs typeface="+mn-cs"/>
                        </a:rPr>
                        <a:t>702 355</a:t>
                      </a:r>
                      <a:endParaRPr lang="ru-RU" dirty="0">
                        <a:latin typeface="Monotype Corsiva" pitchFamily="66" charset="0"/>
                      </a:endParaRPr>
                    </a:p>
                  </a:txBody>
                  <a:tcPr/>
                </a:tc>
              </a:tr>
              <a:tr h="612579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Monotype Corsiva" pitchFamily="66" charset="0"/>
                        </a:rPr>
                        <a:t>5</a:t>
                      </a:r>
                      <a:endParaRPr lang="ru-RU" dirty="0">
                        <a:latin typeface="Monotype Corsiva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Monotype Corsiva" pitchFamily="66" charset="0"/>
                        </a:rPr>
                        <a:t>Сарагоса</a:t>
                      </a:r>
                      <a:endParaRPr lang="ru-RU" dirty="0">
                        <a:latin typeface="Monotype Corsiva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Monotype Corsiva" pitchFamily="66" charset="0"/>
                        </a:rPr>
                        <a:t>Арагон</a:t>
                      </a:r>
                      <a:endParaRPr lang="ru-RU" dirty="0">
                        <a:latin typeface="Monotype Corsiva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b="0" i="0" kern="1200" dirty="0" smtClean="0">
                          <a:solidFill>
                            <a:schemeClr val="dk1"/>
                          </a:solidFill>
                          <a:latin typeface="Monotype Corsiva" pitchFamily="66" charset="0"/>
                          <a:ea typeface="+mn-ea"/>
                          <a:cs typeface="+mn-cs"/>
                        </a:rPr>
                        <a:t>679 624</a:t>
                      </a:r>
                      <a:endParaRPr lang="ru-RU" dirty="0">
                        <a:latin typeface="Monotype Corsiva" pitchFamily="66" charset="0"/>
                      </a:endParaRPr>
                    </a:p>
                  </a:txBody>
                  <a:tcPr/>
                </a:tc>
              </a:tr>
              <a:tr h="612579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Monotype Corsiva" pitchFamily="66" charset="0"/>
                        </a:rPr>
                        <a:t>6</a:t>
                      </a:r>
                      <a:endParaRPr lang="ru-RU" dirty="0">
                        <a:latin typeface="Monotype Corsiva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Monotype Corsiva" pitchFamily="66" charset="0"/>
                        </a:rPr>
                        <a:t>Малага</a:t>
                      </a:r>
                      <a:endParaRPr lang="ru-RU" dirty="0">
                        <a:latin typeface="Monotype Corsiva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Monotype Corsiva" pitchFamily="66" charset="0"/>
                        </a:rPr>
                        <a:t>Андалусия</a:t>
                      </a:r>
                      <a:endParaRPr lang="ru-RU" dirty="0">
                        <a:latin typeface="Monotype Corsiva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b="0" i="0" kern="1200" dirty="0" smtClean="0">
                          <a:solidFill>
                            <a:schemeClr val="dk1"/>
                          </a:solidFill>
                          <a:latin typeface="Monotype Corsiva" pitchFamily="66" charset="0"/>
                          <a:ea typeface="+mn-ea"/>
                          <a:cs typeface="+mn-cs"/>
                        </a:rPr>
                        <a:t>567 433</a:t>
                      </a:r>
                      <a:endParaRPr lang="ru-RU" dirty="0">
                        <a:latin typeface="Monotype Corsiva" pitchFamily="66" charset="0"/>
                      </a:endParaRPr>
                    </a:p>
                  </a:txBody>
                  <a:tcPr/>
                </a:tc>
              </a:tr>
              <a:tr h="612579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Monotype Corsiva" pitchFamily="66" charset="0"/>
                        </a:rPr>
                        <a:t>7</a:t>
                      </a:r>
                      <a:endParaRPr lang="ru-RU" dirty="0">
                        <a:latin typeface="Monotype Corsiva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err="1" smtClean="0">
                          <a:latin typeface="Monotype Corsiva" pitchFamily="66" charset="0"/>
                        </a:rPr>
                        <a:t>Мурсия</a:t>
                      </a:r>
                      <a:endParaRPr lang="ru-RU" dirty="0">
                        <a:latin typeface="Monotype Corsiva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err="1" smtClean="0">
                          <a:latin typeface="Monotype Corsiva" pitchFamily="66" charset="0"/>
                        </a:rPr>
                        <a:t>Мурсия</a:t>
                      </a:r>
                      <a:endParaRPr lang="ru-RU" dirty="0">
                        <a:latin typeface="Monotype Corsiva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b="0" i="0" kern="1200" dirty="0" smtClean="0">
                          <a:solidFill>
                            <a:schemeClr val="dk1"/>
                          </a:solidFill>
                          <a:latin typeface="Monotype Corsiva" pitchFamily="66" charset="0"/>
                          <a:ea typeface="+mn-ea"/>
                          <a:cs typeface="+mn-cs"/>
                        </a:rPr>
                        <a:t>441 354</a:t>
                      </a:r>
                      <a:endParaRPr lang="ru-RU" dirty="0">
                        <a:latin typeface="Monotype Corsiva" pitchFamily="66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9997954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5" name="TextBox 4"/>
          <p:cNvSpPr txBox="1"/>
          <p:nvPr/>
        </p:nvSpPr>
        <p:spPr>
          <a:xfrm>
            <a:off x="500034" y="785794"/>
            <a:ext cx="342902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Monotype Corsiva" pitchFamily="66" charset="0"/>
              </a:rPr>
              <a:t>Барселона</a:t>
            </a:r>
            <a:endParaRPr lang="ru-RU" sz="4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Monotype Corsiva" pitchFamily="66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ispania val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5" name="TextBox 4"/>
          <p:cNvSpPr txBox="1"/>
          <p:nvPr/>
        </p:nvSpPr>
        <p:spPr>
          <a:xfrm>
            <a:off x="6429388" y="285728"/>
            <a:ext cx="271461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Monotype Corsiva" pitchFamily="66" charset="0"/>
              </a:rPr>
              <a:t>Валенсия</a:t>
            </a:r>
            <a:endParaRPr lang="ru-RU" sz="40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Monotype Corsiva" pitchFamily="66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Sevilla_101642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5" name="TextBox 4"/>
          <p:cNvSpPr txBox="1"/>
          <p:nvPr/>
        </p:nvSpPr>
        <p:spPr>
          <a:xfrm>
            <a:off x="5500694" y="6000768"/>
            <a:ext cx="271464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Monotype Corsiva" pitchFamily="66" charset="0"/>
              </a:rPr>
              <a:t>Севилья</a:t>
            </a:r>
            <a:endParaRPr lang="ru-RU" sz="4000" b="1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  <a:latin typeface="Monotype Corsiva" pitchFamily="66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31304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5" name="TextBox 4"/>
          <p:cNvSpPr txBox="1"/>
          <p:nvPr/>
        </p:nvSpPr>
        <p:spPr>
          <a:xfrm>
            <a:off x="928662" y="5929330"/>
            <a:ext cx="3571900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r>
              <a:rPr lang="ru-RU" sz="40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Monotype Corsiva" pitchFamily="66" charset="0"/>
              </a:rPr>
              <a:t>Сарагоса</a:t>
            </a:r>
            <a:endParaRPr lang="ru-RU" sz="4000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latin typeface="Monotype Corsiva" pitchFamily="66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Monotype Corsiva" pitchFamily="66" charset="0"/>
              </a:rPr>
              <a:t>Миграции</a:t>
            </a:r>
            <a:endParaRPr lang="ru-RU" dirty="0">
              <a:latin typeface="Monotype Corsiva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>
                <a:latin typeface="Monotype Corsiva" pitchFamily="66" charset="0"/>
              </a:rPr>
              <a:t>Большинство иммигрантов последней волны поселилось в городах таких областей как Каталония(27,6 %);Мадрид (16,9 %); </a:t>
            </a:r>
            <a:br>
              <a:rPr lang="ru-RU" dirty="0" smtClean="0">
                <a:latin typeface="Monotype Corsiva" pitchFamily="66" charset="0"/>
              </a:rPr>
            </a:br>
            <a:r>
              <a:rPr lang="ru-RU" dirty="0" smtClean="0">
                <a:latin typeface="Monotype Corsiva" pitchFamily="66" charset="0"/>
              </a:rPr>
              <a:t>Андалусия (12,9 %) и Валенсия (10,4 %)</a:t>
            </a:r>
            <a:endParaRPr lang="ru-RU" dirty="0">
              <a:latin typeface="Monotype Corsiva" pitchFamily="66" charset="0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0" y="3786190"/>
          <a:ext cx="9144000" cy="32089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72000"/>
                <a:gridCol w="4572000"/>
              </a:tblGrid>
              <a:tr h="557216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«+»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«-»</a:t>
                      </a:r>
                      <a:endParaRPr lang="ru-RU" dirty="0"/>
                    </a:p>
                  </a:txBody>
                  <a:tcPr/>
                </a:tc>
              </a:tr>
              <a:tr h="2228866">
                <a:tc>
                  <a:txBody>
                    <a:bodyPr/>
                    <a:lstStyle/>
                    <a:p>
                      <a:r>
                        <a:rPr lang="ru-RU" sz="2400" b="1" i="0" kern="1200" dirty="0" smtClean="0">
                          <a:solidFill>
                            <a:schemeClr val="dk1"/>
                          </a:solidFill>
                          <a:latin typeface="Monotype Corsiva" pitchFamily="66" charset="0"/>
                          <a:ea typeface="+mn-ea"/>
                          <a:cs typeface="+mn-cs"/>
                        </a:rPr>
                        <a:t>Прекрасный климат</a:t>
                      </a:r>
                      <a:r>
                        <a:rPr lang="ru-RU" sz="2400" b="0" i="0" kern="1200" dirty="0" smtClean="0">
                          <a:solidFill>
                            <a:schemeClr val="dk1"/>
                          </a:solidFill>
                          <a:latin typeface="Monotype Corsiva" pitchFamily="66" charset="0"/>
                          <a:ea typeface="+mn-ea"/>
                          <a:cs typeface="+mn-cs"/>
                        </a:rPr>
                        <a:t>, сравнительно хорошая экология</a:t>
                      </a:r>
                    </a:p>
                    <a:p>
                      <a:r>
                        <a:rPr lang="ru-RU" sz="2400" b="1" i="0" kern="1200" dirty="0" smtClean="0">
                          <a:solidFill>
                            <a:schemeClr val="dk1"/>
                          </a:solidFill>
                          <a:latin typeface="Monotype Corsiva" pitchFamily="66" charset="0"/>
                          <a:ea typeface="+mn-ea"/>
                          <a:cs typeface="+mn-cs"/>
                        </a:rPr>
                        <a:t>Что касается безопасности</a:t>
                      </a:r>
                      <a:r>
                        <a:rPr lang="ru-RU" sz="2400" b="0" i="0" kern="1200" dirty="0" smtClean="0">
                          <a:solidFill>
                            <a:schemeClr val="dk1"/>
                          </a:solidFill>
                          <a:latin typeface="Monotype Corsiva" pitchFamily="66" charset="0"/>
                          <a:ea typeface="+mn-ea"/>
                          <a:cs typeface="+mn-cs"/>
                        </a:rPr>
                        <a:t>, то Испания — одна из самых спокойных стран</a:t>
                      </a:r>
                    </a:p>
                    <a:p>
                      <a:r>
                        <a:rPr lang="ru-RU" sz="2400" b="1" i="0" kern="1200" dirty="0" smtClean="0">
                          <a:solidFill>
                            <a:schemeClr val="dk1"/>
                          </a:solidFill>
                          <a:latin typeface="Monotype Corsiva" pitchFamily="66" charset="0"/>
                          <a:ea typeface="+mn-ea"/>
                          <a:cs typeface="+mn-cs"/>
                        </a:rPr>
                        <a:t>Обилие фруктов и овощей, морепродуктов</a:t>
                      </a:r>
                      <a:endParaRPr lang="ru-RU" sz="2400" dirty="0">
                        <a:latin typeface="Monotype Corsiva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i="0" kern="1200" dirty="0" smtClean="0">
                          <a:solidFill>
                            <a:schemeClr val="dk1"/>
                          </a:solidFill>
                          <a:latin typeface="Monotype Corsiva" pitchFamily="66" charset="0"/>
                          <a:ea typeface="+mn-ea"/>
                          <a:cs typeface="+mn-cs"/>
                        </a:rPr>
                        <a:t>Медицинское обслуживание</a:t>
                      </a:r>
                      <a:r>
                        <a:rPr lang="ru-RU" sz="2400" b="0" i="0" kern="1200" dirty="0" smtClean="0">
                          <a:solidFill>
                            <a:schemeClr val="dk1"/>
                          </a:solidFill>
                          <a:latin typeface="Monotype Corsiva" pitchFamily="66" charset="0"/>
                          <a:ea typeface="+mn-ea"/>
                          <a:cs typeface="+mn-cs"/>
                        </a:rPr>
                        <a:t> не на самом высоком уровне</a:t>
                      </a:r>
                    </a:p>
                    <a:p>
                      <a:r>
                        <a:rPr lang="ru-RU" sz="2400" b="1" i="0" kern="1200" dirty="0" smtClean="0">
                          <a:solidFill>
                            <a:schemeClr val="dk1"/>
                          </a:solidFill>
                          <a:latin typeface="Monotype Corsiva" pitchFamily="66" charset="0"/>
                          <a:ea typeface="+mn-ea"/>
                          <a:cs typeface="+mn-cs"/>
                        </a:rPr>
                        <a:t>Дорогой бензин, электричество, коммунальные платежи</a:t>
                      </a:r>
                      <a:endParaRPr lang="ru-RU" sz="2400" dirty="0">
                        <a:latin typeface="Monotype Corsiva" pitchFamily="66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K:\ProPowerPoint\География 2\Geografiya-2_Print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-17078"/>
            <a:ext cx="9166771" cy="68750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63688" y="116632"/>
            <a:ext cx="7200800" cy="792088"/>
          </a:xfrm>
        </p:spPr>
        <p:txBody>
          <a:bodyPr/>
          <a:lstStyle/>
          <a:p>
            <a:r>
              <a:rPr lang="ru-RU" dirty="0" smtClean="0">
                <a:latin typeface="Monotype Corsiva" pitchFamily="66" charset="0"/>
              </a:rPr>
              <a:t>Содержание</a:t>
            </a:r>
            <a:endParaRPr lang="ru-RU" dirty="0">
              <a:latin typeface="Monotype Corsiva" pitchFamily="66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63688" y="1600200"/>
            <a:ext cx="7128792" cy="4853136"/>
          </a:xfrm>
        </p:spPr>
        <p:txBody>
          <a:bodyPr>
            <a:normAutofit/>
          </a:bodyPr>
          <a:lstStyle/>
          <a:p>
            <a:r>
              <a:rPr lang="ru-RU" dirty="0" smtClean="0">
                <a:latin typeface="Monotype Corsiva" pitchFamily="66" charset="0"/>
              </a:rPr>
              <a:t>1. Общие сведения</a:t>
            </a:r>
          </a:p>
          <a:p>
            <a:r>
              <a:rPr lang="ru-RU" dirty="0" smtClean="0">
                <a:latin typeface="Monotype Corsiva" pitchFamily="66" charset="0"/>
              </a:rPr>
              <a:t>2. Географическое положение страны</a:t>
            </a:r>
          </a:p>
          <a:p>
            <a:r>
              <a:rPr lang="ru-RU" dirty="0" smtClean="0">
                <a:latin typeface="Monotype Corsiva" pitchFamily="66" charset="0"/>
              </a:rPr>
              <a:t>3. Природные условия и ресурсы</a:t>
            </a:r>
          </a:p>
          <a:p>
            <a:r>
              <a:rPr lang="ru-RU" dirty="0" smtClean="0">
                <a:latin typeface="Monotype Corsiva" pitchFamily="66" charset="0"/>
              </a:rPr>
              <a:t>4. Общая характеристика населения</a:t>
            </a:r>
          </a:p>
          <a:p>
            <a:r>
              <a:rPr lang="ru-RU" dirty="0" smtClean="0">
                <a:latin typeface="Monotype Corsiva" pitchFamily="66" charset="0"/>
              </a:rPr>
              <a:t>5. Отрасли международной специализации</a:t>
            </a:r>
          </a:p>
          <a:p>
            <a:r>
              <a:rPr lang="ru-RU" dirty="0" smtClean="0">
                <a:latin typeface="Monotype Corsiva" pitchFamily="66" charset="0"/>
              </a:rPr>
              <a:t>6. Проблемы и перспективы развития</a:t>
            </a:r>
          </a:p>
          <a:p>
            <a:r>
              <a:rPr lang="ru-RU" dirty="0" smtClean="0">
                <a:latin typeface="Monotype Corsiva" pitchFamily="66" charset="0"/>
              </a:rPr>
              <a:t>7. Вывод о развитии страны</a:t>
            </a:r>
          </a:p>
          <a:p>
            <a:r>
              <a:rPr lang="ru-RU" dirty="0" smtClean="0">
                <a:latin typeface="Monotype Corsiva" pitchFamily="66" charset="0"/>
              </a:rPr>
              <a:t>8. Список литературы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92856194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Monotype Corsiva" pitchFamily="66" charset="0"/>
              </a:rPr>
              <a:t>Промышленность</a:t>
            </a:r>
            <a:endParaRPr lang="ru-RU" dirty="0">
              <a:latin typeface="Monotype Corsiva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dirty="0" smtClean="0">
                <a:latin typeface="Monotype Corsiva" pitchFamily="66" charset="0"/>
              </a:rPr>
              <a:t>Промышленность Испании является ведущей отраслью экономики страны. Удельный вес промышленности во внутреннем валовом продукте в 1997 году составлял 25%. По этому показателю Испания занимает седьмое место в мире.</a:t>
            </a:r>
          </a:p>
          <a:p>
            <a:r>
              <a:rPr lang="ru-RU" dirty="0" smtClean="0">
                <a:latin typeface="Monotype Corsiva" pitchFamily="66" charset="0"/>
              </a:rPr>
              <a:t>Добывают нефть, природный газ, каменный уголь, железную и марганцевую руды, цветные металлы, ртуть (первое место в мире)</a:t>
            </a:r>
          </a:p>
          <a:p>
            <a:r>
              <a:rPr lang="ru-RU" dirty="0" smtClean="0">
                <a:latin typeface="Monotype Corsiva" pitchFamily="66" charset="0"/>
              </a:rPr>
              <a:t>Есть предприятия черной и цветной металлургии, машиностроения, нефтеперерабатывающей, нефтехимической, химической, текстильной, пищевой отраслей промышленности.</a:t>
            </a:r>
          </a:p>
          <a:p>
            <a:endParaRPr lang="ru-RU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9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9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Monotype Corsiva" pitchFamily="66" charset="0"/>
              </a:rPr>
              <a:t>Сельское хозяйство</a:t>
            </a:r>
            <a:endParaRPr lang="ru-RU" dirty="0">
              <a:latin typeface="Monotype Corsiva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>
                <a:latin typeface="Monotype Corsiva" pitchFamily="66" charset="0"/>
              </a:rPr>
              <a:t>Этот сектор экономики является очень важным</a:t>
            </a:r>
          </a:p>
          <a:p>
            <a:r>
              <a:rPr lang="ru-RU" dirty="0" smtClean="0">
                <a:latin typeface="Monotype Corsiva" pitchFamily="66" charset="0"/>
              </a:rPr>
              <a:t>Выращивают зерновые (на пшеницу приходится 50% площади посевов), хлопчатник, сахарный тростник, сахарную свеклу, виноград</a:t>
            </a:r>
          </a:p>
          <a:p>
            <a:r>
              <a:rPr lang="ru-RU" dirty="0" smtClean="0">
                <a:latin typeface="Monotype Corsiva" pitchFamily="66" charset="0"/>
              </a:rPr>
              <a:t>Разводят крупный рогатый скот, свиней, овец, коз, лошадей, </a:t>
            </a:r>
            <a:r>
              <a:rPr lang="ru-RU" dirty="0" err="1" smtClean="0">
                <a:latin typeface="Monotype Corsiva" pitchFamily="66" charset="0"/>
              </a:rPr>
              <a:t>ослов</a:t>
            </a:r>
            <a:endParaRPr lang="ru-RU" dirty="0" smtClean="0">
              <a:latin typeface="Monotype Corsiva" pitchFamily="66" charset="0"/>
            </a:endParaRPr>
          </a:p>
          <a:p>
            <a:r>
              <a:rPr lang="ru-RU" dirty="0" smtClean="0">
                <a:latin typeface="Monotype Corsiva" pitchFamily="66" charset="0"/>
              </a:rPr>
              <a:t>Морское рыболовство</a:t>
            </a:r>
            <a:endParaRPr lang="ru-RU" dirty="0">
              <a:latin typeface="Monotype Corsiva" pitchFamily="66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Monotype Corsiva" pitchFamily="66" charset="0"/>
              </a:rPr>
              <a:t>Транспорт</a:t>
            </a:r>
            <a:endParaRPr lang="ru-RU" dirty="0">
              <a:latin typeface="Monotype Corsiva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sz="3600" dirty="0" smtClean="0">
                <a:latin typeface="Monotype Corsiva" pitchFamily="66" charset="0"/>
              </a:rPr>
              <a:t>Длина железных дорог - около 13 тыс. км, автодорог - 332 тыс. км.</a:t>
            </a:r>
          </a:p>
          <a:p>
            <a:r>
              <a:rPr lang="ru-RU" sz="3600" dirty="0" smtClean="0">
                <a:latin typeface="Monotype Corsiva" pitchFamily="66" charset="0"/>
              </a:rPr>
              <a:t>Тоннаж морского торгового флота - 6 млн. брутто-регистровых тонн</a:t>
            </a:r>
          </a:p>
          <a:p>
            <a:r>
              <a:rPr lang="ru-RU" sz="3600" dirty="0" smtClean="0">
                <a:latin typeface="Monotype Corsiva" pitchFamily="66" charset="0"/>
              </a:rPr>
              <a:t>Главные морские порты - Картахена, Барселона, Бильбао, </a:t>
            </a:r>
            <a:r>
              <a:rPr lang="ru-RU" sz="3600" dirty="0" err="1" smtClean="0">
                <a:latin typeface="Monotype Corsiva" pitchFamily="66" charset="0"/>
              </a:rPr>
              <a:t>Санта-Крус-де-Тенерифе</a:t>
            </a:r>
            <a:r>
              <a:rPr lang="ru-RU" sz="3600" dirty="0" smtClean="0">
                <a:latin typeface="Monotype Corsiva" pitchFamily="66" charset="0"/>
              </a:rPr>
              <a:t>, </a:t>
            </a:r>
            <a:r>
              <a:rPr lang="ru-RU" sz="3600" dirty="0" err="1" smtClean="0">
                <a:latin typeface="Monotype Corsiva" pitchFamily="66" charset="0"/>
              </a:rPr>
              <a:t>Таррагона</a:t>
            </a:r>
            <a:endParaRPr lang="ru-RU" sz="3600" dirty="0" smtClean="0">
              <a:latin typeface="Monotype Corsiva" pitchFamily="66" charset="0"/>
            </a:endParaRPr>
          </a:p>
          <a:p>
            <a:r>
              <a:rPr lang="ru-RU" sz="3600" dirty="0" smtClean="0">
                <a:latin typeface="Monotype Corsiva" pitchFamily="66" charset="0"/>
              </a:rPr>
              <a:t>Существует густая сеть внутренних и международных авиалиний</a:t>
            </a:r>
            <a:endParaRPr lang="ru-RU" dirty="0">
              <a:latin typeface="Monotype Corsiva" pitchFamily="66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8" presetClass="entr" presetSubtype="0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8" presetClass="entr" presetSubtype="0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8" presetClass="entr" presetSubtype="0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71604" y="214290"/>
            <a:ext cx="7200800" cy="792088"/>
          </a:xfrm>
        </p:spPr>
        <p:txBody>
          <a:bodyPr/>
          <a:lstStyle/>
          <a:p>
            <a:r>
              <a:rPr lang="ru-RU" dirty="0" smtClean="0">
                <a:latin typeface="Monotype Corsiva" pitchFamily="66" charset="0"/>
              </a:rPr>
              <a:t>Проблемы страны</a:t>
            </a:r>
            <a:endParaRPr lang="ru-RU" dirty="0">
              <a:latin typeface="Monotype Corsiva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2328866"/>
          </a:xfrm>
        </p:spPr>
        <p:txBody>
          <a:bodyPr>
            <a:normAutofit fontScale="92500" lnSpcReduction="20000"/>
          </a:bodyPr>
          <a:lstStyle/>
          <a:p>
            <a:r>
              <a:rPr lang="ru-RU" dirty="0" smtClean="0">
                <a:latin typeface="Monotype Corsiva" pitchFamily="66" charset="0"/>
              </a:rPr>
              <a:t>Отсталость сельского хозяйства</a:t>
            </a:r>
          </a:p>
          <a:p>
            <a:r>
              <a:rPr lang="ru-RU" dirty="0" smtClean="0">
                <a:latin typeface="Monotype Corsiva" pitchFamily="66" charset="0"/>
              </a:rPr>
              <a:t>Большинство полезных ископаемых на территории страны имеют весьма скромные размеры и довольно сильно исчерпаны</a:t>
            </a:r>
          </a:p>
          <a:p>
            <a:r>
              <a:rPr lang="ru-RU" dirty="0" smtClean="0">
                <a:latin typeface="Monotype Corsiva" pitchFamily="66" charset="0"/>
              </a:rPr>
              <a:t>Уровень безработицы в Испании выше 25%</a:t>
            </a:r>
          </a:p>
          <a:p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1214414" y="3857628"/>
            <a:ext cx="7143800" cy="76944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4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</a:rPr>
              <a:t>Перспективы развития</a:t>
            </a:r>
            <a:endParaRPr lang="ru-RU" sz="4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Monotype Corsiva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00034" y="4786322"/>
            <a:ext cx="8858312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smtClean="0">
                <a:latin typeface="Monotype Corsiva" pitchFamily="66" charset="0"/>
              </a:rPr>
              <a:t>Уровень </a:t>
            </a:r>
            <a:r>
              <a:rPr lang="ru-RU" sz="2800" dirty="0" smtClean="0">
                <a:latin typeface="Monotype Corsiva" pitchFamily="66" charset="0"/>
              </a:rPr>
              <a:t>безработицы, по расчетам специалистов, снизится в 2015 – до 23,8% от общего количества трудоспособного населения</a:t>
            </a:r>
          </a:p>
          <a:p>
            <a:pPr>
              <a:buFont typeface="Arial" pitchFamily="34" charset="0"/>
              <a:buChar char="•"/>
            </a:pPr>
            <a:endParaRPr lang="ru-RU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 animBg="1"/>
      <p:bldP spid="5" grpId="0" build="allAtOnce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Monotype Corsiva" pitchFamily="66" charset="0"/>
              </a:rPr>
              <a:t>Вывод</a:t>
            </a:r>
            <a:endParaRPr lang="ru-RU" dirty="0">
              <a:latin typeface="Monotype Corsiva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ru-RU" sz="3300" dirty="0" smtClean="0">
                <a:latin typeface="Monotype Corsiva" pitchFamily="66" charset="0"/>
              </a:rPr>
              <a:t>Во-первых, выгодное географическое положение страны способствует её экономическому развитию</a:t>
            </a:r>
          </a:p>
          <a:p>
            <a:r>
              <a:rPr lang="ru-RU" sz="3300" dirty="0" smtClean="0">
                <a:latin typeface="Monotype Corsiva" pitchFamily="66" charset="0"/>
              </a:rPr>
              <a:t>Во-вторых, государственное устройство Испании облегчает пути его кооперации с пограничными странами</a:t>
            </a:r>
          </a:p>
          <a:p>
            <a:r>
              <a:rPr lang="ru-RU" sz="3300" dirty="0" smtClean="0">
                <a:latin typeface="Monotype Corsiva" pitchFamily="66" charset="0"/>
              </a:rPr>
              <a:t>В-третьих, стоит отметить, что существуют как благоприятные, так и неблагоприятные факторы экономического роста страны. Тем не менее, действие последних факторов значительно перекрывается эффектом воздействия положительных факторов</a:t>
            </a:r>
          </a:p>
          <a:p>
            <a:r>
              <a:rPr lang="ru-RU" sz="3300" dirty="0" smtClean="0">
                <a:latin typeface="Monotype Corsiva" pitchFamily="66" charset="0"/>
              </a:rPr>
              <a:t>Таким образом, можно говорить об успешном развитии страны.</a:t>
            </a:r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mph" presetSubtype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7" dur="indefinite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8" dur="indefinite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mph" presetSubtype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12" dur="indefinite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3" dur="indefinite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4" dur="indefinite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mph" presetSubtype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18" dur="indefinite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9" dur="indefinite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0" dur="indefinite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to="1.5" calcmode="lin" valueType="num">
                                      <p:cBhvr override="childStyle">
                                        <p:cTn id="24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K:\ProPowerPoint\География 2\Geografiya-2_Print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-17078"/>
            <a:ext cx="9166771" cy="68750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63688" y="116632"/>
            <a:ext cx="7200800" cy="792088"/>
          </a:xfrm>
        </p:spPr>
        <p:txBody>
          <a:bodyPr/>
          <a:lstStyle/>
          <a:p>
            <a:r>
              <a:rPr lang="ru-RU" dirty="0" smtClean="0">
                <a:latin typeface="Monotype Corsiva" pitchFamily="66" charset="0"/>
              </a:rPr>
              <a:t>Список литературы</a:t>
            </a:r>
            <a:endParaRPr lang="ru-RU" dirty="0">
              <a:latin typeface="Monotype Corsiva" pitchFamily="66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63688" y="1600200"/>
            <a:ext cx="7380312" cy="485313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https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://ru.wikipedia.org/wiki/%D0%98%D1%81%D0%BF%D0%B0%D0%BD%D0%B8%D1%8F#.D0.9D.D0.B0.D1.81.D0.B5.D0.BB.D0.B5.D0.BD.D0.B8.D0.B5</a:t>
            </a:r>
          </a:p>
          <a:p>
            <a:pPr marL="0" indent="0"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2. http://www.gecont.ru/articles/econ/spain.htm</a:t>
            </a:r>
          </a:p>
          <a:p>
            <a:pPr marL="0" indent="0"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3. http://www.geogtime.ru/goas-9-1.html</a:t>
            </a:r>
          </a:p>
          <a:p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92856194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K:\ProPowerPoint\География 2\Geografiya-2_Print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-17078"/>
            <a:ext cx="9166771" cy="68750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63688" y="116632"/>
            <a:ext cx="7200800" cy="792088"/>
          </a:xfrm>
        </p:spPr>
        <p:txBody>
          <a:bodyPr/>
          <a:lstStyle/>
          <a:p>
            <a:r>
              <a:rPr lang="ru-RU" dirty="0" smtClean="0"/>
              <a:t>Общие сведения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63688" y="1600200"/>
            <a:ext cx="7128792" cy="4853136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5" name="Рисунок 15" descr="23785-1280x800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Горизонтальный свиток 5"/>
          <p:cNvSpPr/>
          <p:nvPr/>
        </p:nvSpPr>
        <p:spPr>
          <a:xfrm>
            <a:off x="0" y="4071942"/>
            <a:ext cx="9144000" cy="2786058"/>
          </a:xfrm>
          <a:prstGeom prst="horizontalScroll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b="1" i="1" dirty="0" smtClean="0">
              <a:solidFill>
                <a:schemeClr val="bg1"/>
              </a:solidFill>
              <a:latin typeface="+mj-l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i="1" dirty="0" smtClean="0">
                <a:solidFill>
                  <a:schemeClr val="bg1"/>
                </a:solidFill>
                <a:latin typeface="Monotype Corsiva" pitchFamily="66" charset="0"/>
              </a:rPr>
              <a:t>— </a:t>
            </a:r>
            <a:r>
              <a:rPr lang="ru-RU" sz="2000" b="1" i="1" dirty="0">
                <a:solidFill>
                  <a:schemeClr val="bg1"/>
                </a:solidFill>
                <a:latin typeface="Monotype Corsiva" pitchFamily="66" charset="0"/>
              </a:rPr>
              <a:t>государство на юго-западе Европы. Занимает большую часть Пиренейского полуострова.</a:t>
            </a:r>
            <a:r>
              <a:rPr lang="ru-RU" sz="2000" b="1" i="1" dirty="0">
                <a:latin typeface="Monotype Corsiva" pitchFamily="66" charset="0"/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i="1" dirty="0">
                <a:latin typeface="Monotype Corsiva" pitchFamily="66" charset="0"/>
              </a:rPr>
              <a:t>Граничит с:</a:t>
            </a:r>
            <a:endParaRPr lang="ru-RU" sz="2000" dirty="0">
              <a:latin typeface="Monotype Corsiva" pitchFamily="66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i="1" dirty="0">
                <a:latin typeface="Monotype Corsiva" pitchFamily="66" charset="0"/>
              </a:rPr>
              <a:t>Португалией на западе Пиренейского полуострова;</a:t>
            </a:r>
            <a:endParaRPr lang="ru-RU" sz="2000" dirty="0">
              <a:latin typeface="Monotype Corsiva" pitchFamily="66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i="1" dirty="0">
                <a:latin typeface="Monotype Corsiva" pitchFamily="66" charset="0"/>
              </a:rPr>
              <a:t>Британским владением Гибралтар на юге Иберийского полуострова;</a:t>
            </a:r>
            <a:endParaRPr lang="ru-RU" sz="2000" dirty="0">
              <a:latin typeface="Monotype Corsiva" pitchFamily="66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i="1" dirty="0">
                <a:latin typeface="Monotype Corsiva" pitchFamily="66" charset="0"/>
              </a:rPr>
              <a:t>Марокко в северной Африке;</a:t>
            </a:r>
            <a:endParaRPr lang="ru-RU" sz="2000" dirty="0">
              <a:latin typeface="Monotype Corsiva" pitchFamily="66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i="1" dirty="0">
                <a:latin typeface="Monotype Corsiva" pitchFamily="66" charset="0"/>
              </a:rPr>
              <a:t>Францией и Андоррой на севере. </a:t>
            </a:r>
            <a:endParaRPr lang="ru-RU" sz="2000" dirty="0">
              <a:latin typeface="Monotype Corsiva" pitchFamily="66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000" b="1" i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428728" y="428604"/>
            <a:ext cx="6500858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40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Monotype Corsiva" pitchFamily="66" charset="0"/>
              </a:rPr>
              <a:t>Испания</a:t>
            </a:r>
            <a:endParaRPr lang="ru-RU" sz="4000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latin typeface="Monotype Corsiva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92856194"/>
      </p:ext>
    </p:extLst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 animBg="1"/>
      <p:bldP spid="7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http://dt-msk.ru/_service/147001/display/img_version/2302931/img_name/21541_147001_04e04df2f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5072074"/>
            <a:ext cx="9144000" cy="1785926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dirty="0" smtClean="0"/>
              <a:t>    </a:t>
            </a:r>
            <a:r>
              <a:rPr lang="ru-RU" dirty="0" smtClean="0">
                <a:latin typeface="Monotype Corsiva" pitchFamily="66" charset="0"/>
              </a:rPr>
              <a:t>Страна имеет</a:t>
            </a:r>
            <a:r>
              <a:rPr lang="en-US" dirty="0" smtClean="0">
                <a:latin typeface="Monotype Corsiva" pitchFamily="66" charset="0"/>
              </a:rPr>
              <a:t> </a:t>
            </a:r>
            <a:r>
              <a:rPr lang="ru-RU" dirty="0" smtClean="0">
                <a:latin typeface="Monotype Corsiva" pitchFamily="66" charset="0"/>
              </a:rPr>
              <a:t>общую</a:t>
            </a:r>
            <a:r>
              <a:rPr lang="en-US" dirty="0" smtClean="0">
                <a:latin typeface="Monotype Corsiva" pitchFamily="66" charset="0"/>
              </a:rPr>
              <a:t> </a:t>
            </a:r>
            <a:r>
              <a:rPr lang="ru-RU" dirty="0" smtClean="0">
                <a:latin typeface="Monotype Corsiva" pitchFamily="66" charset="0"/>
              </a:rPr>
              <a:t>площадь</a:t>
            </a:r>
            <a:r>
              <a:rPr lang="en-US" dirty="0" smtClean="0">
                <a:latin typeface="Monotype Corsiva" pitchFamily="66" charset="0"/>
              </a:rPr>
              <a:t> 504 782 </a:t>
            </a:r>
            <a:r>
              <a:rPr lang="ru-RU" dirty="0" smtClean="0">
                <a:latin typeface="Monotype Corsiva" pitchFamily="66" charset="0"/>
              </a:rPr>
              <a:t>км</a:t>
            </a:r>
            <a:r>
              <a:rPr lang="en-US" dirty="0" smtClean="0">
                <a:latin typeface="Monotype Corsiva" pitchFamily="66" charset="0"/>
              </a:rPr>
              <a:t>² (</a:t>
            </a:r>
            <a:r>
              <a:rPr lang="ru-RU" dirty="0" smtClean="0">
                <a:latin typeface="Monotype Corsiva" pitchFamily="66" charset="0"/>
              </a:rPr>
              <a:t>вместе</a:t>
            </a:r>
            <a:r>
              <a:rPr lang="en-US" dirty="0" smtClean="0">
                <a:latin typeface="Monotype Corsiva" pitchFamily="66" charset="0"/>
              </a:rPr>
              <a:t> </a:t>
            </a:r>
            <a:r>
              <a:rPr lang="ru-RU" dirty="0" smtClean="0">
                <a:latin typeface="Monotype Corsiva" pitchFamily="66" charset="0"/>
              </a:rPr>
              <a:t>с</a:t>
            </a:r>
            <a:r>
              <a:rPr lang="en-US" dirty="0" smtClean="0">
                <a:latin typeface="Monotype Corsiva" pitchFamily="66" charset="0"/>
              </a:rPr>
              <a:t> </a:t>
            </a:r>
            <a:r>
              <a:rPr lang="ru-RU" dirty="0" smtClean="0">
                <a:latin typeface="Monotype Corsiva" pitchFamily="66" charset="0"/>
              </a:rPr>
              <a:t>небольшими</a:t>
            </a:r>
            <a:r>
              <a:rPr lang="en-US" dirty="0" smtClean="0">
                <a:latin typeface="Monotype Corsiva" pitchFamily="66" charset="0"/>
              </a:rPr>
              <a:t> </a:t>
            </a:r>
            <a:r>
              <a:rPr lang="ru-RU" dirty="0" smtClean="0">
                <a:latin typeface="Monotype Corsiva" pitchFamily="66" charset="0"/>
              </a:rPr>
              <a:t>суверенными</a:t>
            </a:r>
            <a:r>
              <a:rPr lang="en-US" dirty="0" smtClean="0">
                <a:latin typeface="Monotype Corsiva" pitchFamily="66" charset="0"/>
              </a:rPr>
              <a:t> </a:t>
            </a:r>
            <a:r>
              <a:rPr lang="ru-RU" dirty="0" smtClean="0">
                <a:latin typeface="Monotype Corsiva" pitchFamily="66" charset="0"/>
              </a:rPr>
              <a:t>территориями</a:t>
            </a:r>
            <a:r>
              <a:rPr lang="en-US" dirty="0" smtClean="0">
                <a:latin typeface="Monotype Corsiva" pitchFamily="66" charset="0"/>
              </a:rPr>
              <a:t> </a:t>
            </a:r>
            <a:r>
              <a:rPr lang="ru-RU" dirty="0" smtClean="0">
                <a:latin typeface="Monotype Corsiva" pitchFamily="66" charset="0"/>
              </a:rPr>
              <a:t>на</a:t>
            </a:r>
            <a:r>
              <a:rPr lang="en-US" dirty="0" smtClean="0">
                <a:latin typeface="Monotype Corsiva" pitchFamily="66" charset="0"/>
              </a:rPr>
              <a:t> </a:t>
            </a:r>
            <a:r>
              <a:rPr lang="ru-RU" dirty="0" smtClean="0">
                <a:latin typeface="Monotype Corsiva" pitchFamily="66" charset="0"/>
              </a:rPr>
              <a:t>африканском</a:t>
            </a:r>
            <a:r>
              <a:rPr lang="en-US" dirty="0" smtClean="0">
                <a:latin typeface="Monotype Corsiva" pitchFamily="66" charset="0"/>
              </a:rPr>
              <a:t> </a:t>
            </a:r>
            <a:r>
              <a:rPr lang="ru-RU" dirty="0" smtClean="0">
                <a:latin typeface="Monotype Corsiva" pitchFamily="66" charset="0"/>
              </a:rPr>
              <a:t>побережье</a:t>
            </a:r>
            <a:r>
              <a:rPr lang="en-US" dirty="0" smtClean="0">
                <a:latin typeface="Monotype Corsiva" pitchFamily="66" charset="0"/>
              </a:rPr>
              <a:t>, </a:t>
            </a:r>
            <a:r>
              <a:rPr lang="ru-RU" dirty="0" smtClean="0">
                <a:latin typeface="Monotype Corsiva" pitchFamily="66" charset="0"/>
              </a:rPr>
              <a:t>городами</a:t>
            </a:r>
            <a:r>
              <a:rPr lang="en-US" dirty="0" smtClean="0">
                <a:latin typeface="Monotype Corsiva" pitchFamily="66" charset="0"/>
              </a:rPr>
              <a:t> </a:t>
            </a:r>
            <a:r>
              <a:rPr lang="ru-RU" dirty="0" err="1" smtClean="0">
                <a:latin typeface="Monotype Corsiva" pitchFamily="66" charset="0"/>
              </a:rPr>
              <a:t>Сеута</a:t>
            </a:r>
            <a:r>
              <a:rPr lang="en-US" dirty="0" smtClean="0">
                <a:latin typeface="Monotype Corsiva" pitchFamily="66" charset="0"/>
              </a:rPr>
              <a:t> </a:t>
            </a:r>
            <a:r>
              <a:rPr lang="ru-RU" dirty="0" smtClean="0">
                <a:latin typeface="Monotype Corsiva" pitchFamily="66" charset="0"/>
              </a:rPr>
              <a:t>и</a:t>
            </a:r>
            <a:r>
              <a:rPr lang="en-US" dirty="0" smtClean="0">
                <a:latin typeface="Monotype Corsiva" pitchFamily="66" charset="0"/>
              </a:rPr>
              <a:t> </a:t>
            </a:r>
            <a:r>
              <a:rPr lang="ru-RU" dirty="0" err="1" smtClean="0">
                <a:latin typeface="Monotype Corsiva" pitchFamily="66" charset="0"/>
              </a:rPr>
              <a:t>Мелилья</a:t>
            </a:r>
            <a:r>
              <a:rPr lang="en-US" dirty="0" smtClean="0">
                <a:latin typeface="Monotype Corsiva" pitchFamily="66" charset="0"/>
              </a:rPr>
              <a:t>), </a:t>
            </a:r>
            <a:r>
              <a:rPr lang="ru-RU" dirty="0" smtClean="0">
                <a:latin typeface="Monotype Corsiva" pitchFamily="66" charset="0"/>
              </a:rPr>
              <a:t>являясь</a:t>
            </a:r>
            <a:r>
              <a:rPr lang="en-US" dirty="0" smtClean="0">
                <a:latin typeface="Monotype Corsiva" pitchFamily="66" charset="0"/>
              </a:rPr>
              <a:t> </a:t>
            </a:r>
            <a:r>
              <a:rPr lang="ru-RU" dirty="0" smtClean="0">
                <a:latin typeface="Monotype Corsiva" pitchFamily="66" charset="0"/>
              </a:rPr>
              <a:t>четвёртой</a:t>
            </a:r>
            <a:r>
              <a:rPr lang="en-US" dirty="0" smtClean="0">
                <a:latin typeface="Monotype Corsiva" pitchFamily="66" charset="0"/>
              </a:rPr>
              <a:t> </a:t>
            </a:r>
            <a:r>
              <a:rPr lang="ru-RU" dirty="0" smtClean="0">
                <a:latin typeface="Monotype Corsiva" pitchFamily="66" charset="0"/>
              </a:rPr>
              <a:t>по</a:t>
            </a:r>
            <a:r>
              <a:rPr lang="en-US" dirty="0" smtClean="0">
                <a:latin typeface="Monotype Corsiva" pitchFamily="66" charset="0"/>
              </a:rPr>
              <a:t> </a:t>
            </a:r>
            <a:r>
              <a:rPr lang="ru-RU" dirty="0" smtClean="0">
                <a:latin typeface="Monotype Corsiva" pitchFamily="66" charset="0"/>
              </a:rPr>
              <a:t>величине</a:t>
            </a:r>
            <a:r>
              <a:rPr lang="en-US" dirty="0" smtClean="0">
                <a:latin typeface="Monotype Corsiva" pitchFamily="66" charset="0"/>
              </a:rPr>
              <a:t> </a:t>
            </a:r>
            <a:r>
              <a:rPr lang="ru-RU" dirty="0" smtClean="0">
                <a:latin typeface="Monotype Corsiva" pitchFamily="66" charset="0"/>
              </a:rPr>
              <a:t>страной</a:t>
            </a:r>
            <a:r>
              <a:rPr lang="en-US" dirty="0" smtClean="0">
                <a:latin typeface="Monotype Corsiva" pitchFamily="66" charset="0"/>
              </a:rPr>
              <a:t> </a:t>
            </a:r>
            <a:r>
              <a:rPr lang="ru-RU" dirty="0" smtClean="0">
                <a:latin typeface="Monotype Corsiva" pitchFamily="66" charset="0"/>
              </a:rPr>
              <a:t>в</a:t>
            </a:r>
            <a:r>
              <a:rPr lang="en-US" dirty="0" smtClean="0">
                <a:latin typeface="Monotype Corsiva" pitchFamily="66" charset="0"/>
              </a:rPr>
              <a:t> </a:t>
            </a:r>
            <a:r>
              <a:rPr lang="ru-RU" dirty="0" smtClean="0">
                <a:latin typeface="Monotype Corsiva" pitchFamily="66" charset="0"/>
              </a:rPr>
              <a:t>Европе</a:t>
            </a:r>
            <a:r>
              <a:rPr lang="en-US" dirty="0" smtClean="0">
                <a:latin typeface="Monotype Corsiva" pitchFamily="66" charset="0"/>
              </a:rPr>
              <a:t>.</a:t>
            </a:r>
            <a:endParaRPr lang="ru-RU" dirty="0" smtClean="0">
              <a:latin typeface="Monotype Corsiva" pitchFamily="66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92856194"/>
      </p:ext>
    </p:extLst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Monotype Corsiva" pitchFamily="66" charset="0"/>
              </a:rPr>
              <a:t>Общая характеристика</a:t>
            </a:r>
            <a:endParaRPr lang="ru-RU" dirty="0">
              <a:latin typeface="Monotype Corsiva" pitchFamily="66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ru-RU" dirty="0" smtClean="0">
                <a:latin typeface="Monotype Corsiva" pitchFamily="66" charset="0"/>
              </a:rPr>
              <a:t>Численность</a:t>
            </a:r>
            <a:r>
              <a:rPr lang="en-US" dirty="0" smtClean="0">
                <a:latin typeface="Monotype Corsiva" pitchFamily="66" charset="0"/>
              </a:rPr>
              <a:t> </a:t>
            </a:r>
            <a:r>
              <a:rPr lang="ru-RU" dirty="0" smtClean="0">
                <a:latin typeface="Monotype Corsiva" pitchFamily="66" charset="0"/>
              </a:rPr>
              <a:t>населения</a:t>
            </a:r>
            <a:r>
              <a:rPr lang="en-US" dirty="0" smtClean="0">
                <a:latin typeface="Monotype Corsiva" pitchFamily="66" charset="0"/>
              </a:rPr>
              <a:t>: 2013 </a:t>
            </a:r>
            <a:r>
              <a:rPr lang="ru-RU" dirty="0" smtClean="0">
                <a:latin typeface="Monotype Corsiva" pitchFamily="66" charset="0"/>
              </a:rPr>
              <a:t>г</a:t>
            </a:r>
            <a:r>
              <a:rPr lang="en-US" dirty="0" smtClean="0">
                <a:latin typeface="Monotype Corsiva" pitchFamily="66" charset="0"/>
              </a:rPr>
              <a:t>. </a:t>
            </a:r>
            <a:r>
              <a:rPr lang="ru-RU" dirty="0" smtClean="0">
                <a:latin typeface="Monotype Corsiva" pitchFamily="66" charset="0"/>
              </a:rPr>
              <a:t>— </a:t>
            </a:r>
            <a:r>
              <a:rPr lang="en-US" dirty="0" smtClean="0">
                <a:latin typeface="Monotype Corsiva" pitchFamily="66" charset="0"/>
              </a:rPr>
              <a:t>47,1 </a:t>
            </a:r>
            <a:r>
              <a:rPr lang="ru-RU" dirty="0" err="1" smtClean="0">
                <a:latin typeface="Monotype Corsiva" pitchFamily="66" charset="0"/>
              </a:rPr>
              <a:t>млн</a:t>
            </a:r>
            <a:r>
              <a:rPr lang="en-US" dirty="0" smtClean="0">
                <a:latin typeface="Monotype Corsiva" pitchFamily="66" charset="0"/>
              </a:rPr>
              <a:t> </a:t>
            </a:r>
            <a:r>
              <a:rPr lang="ru-RU" dirty="0" smtClean="0">
                <a:latin typeface="Monotype Corsiva" pitchFamily="66" charset="0"/>
              </a:rPr>
              <a:t>чел</a:t>
            </a:r>
            <a:r>
              <a:rPr lang="en-US" dirty="0" smtClean="0">
                <a:latin typeface="Monotype Corsiva" pitchFamily="66" charset="0"/>
              </a:rPr>
              <a:t>.</a:t>
            </a:r>
            <a:r>
              <a:rPr lang="ru-RU" dirty="0" smtClean="0">
                <a:latin typeface="Monotype Corsiva" pitchFamily="66" charset="0"/>
              </a:rPr>
              <a:t>;</a:t>
            </a:r>
          </a:p>
          <a:p>
            <a:r>
              <a:rPr lang="ru-RU" dirty="0" smtClean="0">
                <a:latin typeface="Monotype Corsiva" pitchFamily="66" charset="0"/>
              </a:rPr>
              <a:t>Городское</a:t>
            </a:r>
            <a:r>
              <a:rPr lang="en-US" dirty="0" smtClean="0">
                <a:latin typeface="Monotype Corsiva" pitchFamily="66" charset="0"/>
              </a:rPr>
              <a:t> </a:t>
            </a:r>
            <a:r>
              <a:rPr lang="ru-RU" dirty="0" smtClean="0">
                <a:latin typeface="Monotype Corsiva" pitchFamily="66" charset="0"/>
              </a:rPr>
              <a:t>население</a:t>
            </a:r>
            <a:r>
              <a:rPr lang="en-US" dirty="0" smtClean="0">
                <a:latin typeface="Monotype Corsiva" pitchFamily="66" charset="0"/>
              </a:rPr>
              <a:t> </a:t>
            </a:r>
            <a:r>
              <a:rPr lang="ru-RU" dirty="0" smtClean="0">
                <a:latin typeface="Monotype Corsiva" pitchFamily="66" charset="0"/>
              </a:rPr>
              <a:t>— </a:t>
            </a:r>
            <a:r>
              <a:rPr lang="en-US" dirty="0" smtClean="0">
                <a:latin typeface="Monotype Corsiva" pitchFamily="66" charset="0"/>
              </a:rPr>
              <a:t>76 %</a:t>
            </a:r>
            <a:r>
              <a:rPr lang="ru-RU" dirty="0" smtClean="0">
                <a:latin typeface="Monotype Corsiva" pitchFamily="66" charset="0"/>
              </a:rPr>
              <a:t>;</a:t>
            </a:r>
          </a:p>
          <a:p>
            <a:r>
              <a:rPr lang="ru-RU" dirty="0" smtClean="0">
                <a:latin typeface="Monotype Corsiva" pitchFamily="66" charset="0"/>
              </a:rPr>
              <a:t>Плотность</a:t>
            </a:r>
            <a:r>
              <a:rPr lang="en-US" dirty="0" smtClean="0">
                <a:latin typeface="Monotype Corsiva" pitchFamily="66" charset="0"/>
              </a:rPr>
              <a:t> </a:t>
            </a:r>
            <a:r>
              <a:rPr lang="ru-RU" dirty="0" smtClean="0">
                <a:latin typeface="Monotype Corsiva" pitchFamily="66" charset="0"/>
              </a:rPr>
              <a:t>населения</a:t>
            </a:r>
            <a:r>
              <a:rPr lang="en-US" dirty="0" smtClean="0">
                <a:latin typeface="Monotype Corsiva" pitchFamily="66" charset="0"/>
              </a:rPr>
              <a:t> </a:t>
            </a:r>
            <a:r>
              <a:rPr lang="ru-RU" dirty="0" smtClean="0">
                <a:latin typeface="Monotype Corsiva" pitchFamily="66" charset="0"/>
              </a:rPr>
              <a:t>— </a:t>
            </a:r>
            <a:r>
              <a:rPr lang="en-US" dirty="0" smtClean="0">
                <a:latin typeface="Monotype Corsiva" pitchFamily="66" charset="0"/>
              </a:rPr>
              <a:t>79,7 </a:t>
            </a:r>
            <a:r>
              <a:rPr lang="ru-RU" dirty="0" smtClean="0">
                <a:latin typeface="Monotype Corsiva" pitchFamily="66" charset="0"/>
              </a:rPr>
              <a:t>чел</a:t>
            </a:r>
            <a:r>
              <a:rPr lang="en-US" dirty="0" smtClean="0">
                <a:latin typeface="Monotype Corsiva" pitchFamily="66" charset="0"/>
              </a:rPr>
              <a:t>./</a:t>
            </a:r>
            <a:r>
              <a:rPr lang="ru-RU" dirty="0" smtClean="0">
                <a:latin typeface="Monotype Corsiva" pitchFamily="66" charset="0"/>
              </a:rPr>
              <a:t>км</a:t>
            </a:r>
            <a:r>
              <a:rPr lang="en-US" dirty="0" smtClean="0">
                <a:latin typeface="Monotype Corsiva" pitchFamily="66" charset="0"/>
              </a:rPr>
              <a:t>²</a:t>
            </a:r>
            <a:r>
              <a:rPr lang="ru-RU" dirty="0" smtClean="0">
                <a:latin typeface="Monotype Corsiva" pitchFamily="66" charset="0"/>
              </a:rPr>
              <a:t>;</a:t>
            </a:r>
          </a:p>
          <a:p>
            <a:r>
              <a:rPr lang="en-US" dirty="0" smtClean="0">
                <a:latin typeface="Monotype Corsiva" pitchFamily="66" charset="0"/>
              </a:rPr>
              <a:t> </a:t>
            </a:r>
            <a:r>
              <a:rPr lang="ru-RU" dirty="0" smtClean="0">
                <a:latin typeface="Monotype Corsiva" pitchFamily="66" charset="0"/>
              </a:rPr>
              <a:t>Официальный</a:t>
            </a:r>
            <a:r>
              <a:rPr lang="en-US" dirty="0" smtClean="0">
                <a:latin typeface="Monotype Corsiva" pitchFamily="66" charset="0"/>
              </a:rPr>
              <a:t> </a:t>
            </a:r>
            <a:r>
              <a:rPr lang="ru-RU" dirty="0" smtClean="0">
                <a:latin typeface="Monotype Corsiva" pitchFamily="66" charset="0"/>
              </a:rPr>
              <a:t>язык</a:t>
            </a:r>
            <a:r>
              <a:rPr lang="en-US" dirty="0" smtClean="0">
                <a:latin typeface="Monotype Corsiva" pitchFamily="66" charset="0"/>
              </a:rPr>
              <a:t> </a:t>
            </a:r>
            <a:r>
              <a:rPr lang="ru-RU" dirty="0" smtClean="0">
                <a:latin typeface="Monotype Corsiva" pitchFamily="66" charset="0"/>
              </a:rPr>
              <a:t>— кастильский</a:t>
            </a:r>
            <a:r>
              <a:rPr lang="en-US" dirty="0" smtClean="0">
                <a:latin typeface="Monotype Corsiva" pitchFamily="66" charset="0"/>
              </a:rPr>
              <a:t>; </a:t>
            </a:r>
            <a:r>
              <a:rPr lang="ru-RU" dirty="0" smtClean="0">
                <a:latin typeface="Monotype Corsiva" pitchFamily="66" charset="0"/>
              </a:rPr>
              <a:t>в</a:t>
            </a:r>
            <a:r>
              <a:rPr lang="en-US" dirty="0" smtClean="0">
                <a:latin typeface="Monotype Corsiva" pitchFamily="66" charset="0"/>
              </a:rPr>
              <a:t> </a:t>
            </a:r>
            <a:r>
              <a:rPr lang="ru-RU" dirty="0" smtClean="0">
                <a:latin typeface="Monotype Corsiva" pitchFamily="66" charset="0"/>
              </a:rPr>
              <a:t>автономных</a:t>
            </a:r>
            <a:r>
              <a:rPr lang="en-US" dirty="0" smtClean="0">
                <a:latin typeface="Monotype Corsiva" pitchFamily="66" charset="0"/>
              </a:rPr>
              <a:t> </a:t>
            </a:r>
            <a:r>
              <a:rPr lang="ru-RU" dirty="0" smtClean="0">
                <a:latin typeface="Monotype Corsiva" pitchFamily="66" charset="0"/>
              </a:rPr>
              <a:t>областях</a:t>
            </a:r>
            <a:r>
              <a:rPr lang="en-US" dirty="0" smtClean="0">
                <a:latin typeface="Monotype Corsiva" pitchFamily="66" charset="0"/>
              </a:rPr>
              <a:t> </a:t>
            </a:r>
            <a:r>
              <a:rPr lang="ru-RU" dirty="0" smtClean="0">
                <a:latin typeface="Monotype Corsiva" pitchFamily="66" charset="0"/>
              </a:rPr>
              <a:t>официальными</a:t>
            </a:r>
            <a:r>
              <a:rPr lang="en-US" dirty="0" smtClean="0">
                <a:latin typeface="Monotype Corsiva" pitchFamily="66" charset="0"/>
              </a:rPr>
              <a:t> </a:t>
            </a:r>
            <a:r>
              <a:rPr lang="ru-RU" dirty="0" smtClean="0">
                <a:latin typeface="Monotype Corsiva" pitchFamily="66" charset="0"/>
              </a:rPr>
              <a:t>наряду</a:t>
            </a:r>
            <a:r>
              <a:rPr lang="en-US" dirty="0" smtClean="0">
                <a:latin typeface="Monotype Corsiva" pitchFamily="66" charset="0"/>
              </a:rPr>
              <a:t> </a:t>
            </a:r>
            <a:r>
              <a:rPr lang="ru-RU" dirty="0" smtClean="0">
                <a:latin typeface="Monotype Corsiva" pitchFamily="66" charset="0"/>
              </a:rPr>
              <a:t>с</a:t>
            </a:r>
            <a:r>
              <a:rPr lang="en-US" dirty="0" smtClean="0">
                <a:latin typeface="Monotype Corsiva" pitchFamily="66" charset="0"/>
              </a:rPr>
              <a:t> </a:t>
            </a:r>
            <a:r>
              <a:rPr lang="ru-RU" dirty="0" smtClean="0">
                <a:latin typeface="Monotype Corsiva" pitchFamily="66" charset="0"/>
              </a:rPr>
              <a:t>кастильским</a:t>
            </a:r>
            <a:r>
              <a:rPr lang="en-US" dirty="0" smtClean="0">
                <a:latin typeface="Monotype Corsiva" pitchFamily="66" charset="0"/>
              </a:rPr>
              <a:t> (</a:t>
            </a:r>
            <a:r>
              <a:rPr lang="ru-RU" dirty="0" smtClean="0">
                <a:latin typeface="Monotype Corsiva" pitchFamily="66" charset="0"/>
              </a:rPr>
              <a:t>испанским</a:t>
            </a:r>
            <a:r>
              <a:rPr lang="en-US" dirty="0" smtClean="0">
                <a:latin typeface="Monotype Corsiva" pitchFamily="66" charset="0"/>
              </a:rPr>
              <a:t>) </a:t>
            </a:r>
            <a:r>
              <a:rPr lang="ru-RU" dirty="0" smtClean="0">
                <a:latin typeface="Monotype Corsiva" pitchFamily="66" charset="0"/>
              </a:rPr>
              <a:t>являются</a:t>
            </a:r>
            <a:r>
              <a:rPr lang="en-US" dirty="0" smtClean="0">
                <a:latin typeface="Monotype Corsiva" pitchFamily="66" charset="0"/>
              </a:rPr>
              <a:t> </a:t>
            </a:r>
            <a:r>
              <a:rPr lang="ru-RU" dirty="0" smtClean="0">
                <a:latin typeface="Monotype Corsiva" pitchFamily="66" charset="0"/>
              </a:rPr>
              <a:t>и</a:t>
            </a:r>
            <a:r>
              <a:rPr lang="en-US" dirty="0" smtClean="0">
                <a:latin typeface="Monotype Corsiva" pitchFamily="66" charset="0"/>
              </a:rPr>
              <a:t> </a:t>
            </a:r>
            <a:r>
              <a:rPr lang="ru-RU" dirty="0" smtClean="0">
                <a:latin typeface="Monotype Corsiva" pitchFamily="66" charset="0"/>
              </a:rPr>
              <a:t>другие</a:t>
            </a:r>
            <a:r>
              <a:rPr lang="en-US" dirty="0" smtClean="0">
                <a:latin typeface="Monotype Corsiva" pitchFamily="66" charset="0"/>
              </a:rPr>
              <a:t> </a:t>
            </a:r>
            <a:r>
              <a:rPr lang="ru-RU" dirty="0" smtClean="0">
                <a:latin typeface="Monotype Corsiva" pitchFamily="66" charset="0"/>
              </a:rPr>
              <a:t>языки</a:t>
            </a:r>
            <a:r>
              <a:rPr lang="en-US" dirty="0" smtClean="0">
                <a:latin typeface="Monotype Corsiva" pitchFamily="66" charset="0"/>
              </a:rPr>
              <a:t> (</a:t>
            </a:r>
            <a:r>
              <a:rPr lang="ru-RU" dirty="0" err="1" smtClean="0">
                <a:latin typeface="Monotype Corsiva" pitchFamily="66" charset="0"/>
              </a:rPr>
              <a:t>каталонско</a:t>
            </a:r>
            <a:r>
              <a:rPr lang="en-US" dirty="0" smtClean="0">
                <a:latin typeface="Monotype Corsiva" pitchFamily="66" charset="0"/>
              </a:rPr>
              <a:t>-</a:t>
            </a:r>
            <a:r>
              <a:rPr lang="ru-RU" dirty="0" err="1" smtClean="0">
                <a:latin typeface="Monotype Corsiva" pitchFamily="66" charset="0"/>
              </a:rPr>
              <a:t>валенсийско</a:t>
            </a:r>
            <a:r>
              <a:rPr lang="en-US" dirty="0" smtClean="0">
                <a:latin typeface="Monotype Corsiva" pitchFamily="66" charset="0"/>
              </a:rPr>
              <a:t>-</a:t>
            </a:r>
            <a:r>
              <a:rPr lang="ru-RU" dirty="0" err="1" smtClean="0">
                <a:latin typeface="Monotype Corsiva" pitchFamily="66" charset="0"/>
              </a:rPr>
              <a:t>балеарский</a:t>
            </a:r>
            <a:r>
              <a:rPr lang="ru-RU" dirty="0" smtClean="0">
                <a:latin typeface="Monotype Corsiva" pitchFamily="66" charset="0"/>
              </a:rPr>
              <a:t>,</a:t>
            </a:r>
            <a:r>
              <a:rPr lang="en-US" dirty="0" smtClean="0">
                <a:latin typeface="Monotype Corsiva" pitchFamily="66" charset="0"/>
              </a:rPr>
              <a:t> </a:t>
            </a:r>
            <a:r>
              <a:rPr lang="ru-RU" dirty="0" smtClean="0">
                <a:latin typeface="Monotype Corsiva" pitchFamily="66" charset="0"/>
              </a:rPr>
              <a:t>баскский</a:t>
            </a:r>
            <a:r>
              <a:rPr lang="en-US" dirty="0" smtClean="0">
                <a:latin typeface="Monotype Corsiva" pitchFamily="66" charset="0"/>
              </a:rPr>
              <a:t>, </a:t>
            </a:r>
            <a:r>
              <a:rPr lang="ru-RU" dirty="0" err="1" smtClean="0">
                <a:latin typeface="Monotype Corsiva" pitchFamily="66" charset="0"/>
              </a:rPr>
              <a:t>галисийский</a:t>
            </a:r>
            <a:r>
              <a:rPr lang="en-US" dirty="0" smtClean="0">
                <a:latin typeface="Monotype Corsiva" pitchFamily="66" charset="0"/>
              </a:rPr>
              <a:t>, </a:t>
            </a:r>
            <a:r>
              <a:rPr lang="ru-RU" dirty="0" err="1" smtClean="0">
                <a:latin typeface="Monotype Corsiva" pitchFamily="66" charset="0"/>
              </a:rPr>
              <a:t>аранский</a:t>
            </a:r>
            <a:r>
              <a:rPr lang="en-US" dirty="0" smtClean="0">
                <a:latin typeface="Monotype Corsiva" pitchFamily="66" charset="0"/>
              </a:rPr>
              <a:t>)</a:t>
            </a:r>
            <a:r>
              <a:rPr lang="ru-RU" dirty="0" smtClean="0">
                <a:latin typeface="Monotype Corsiva" pitchFamily="66" charset="0"/>
              </a:rPr>
              <a:t>;</a:t>
            </a:r>
          </a:p>
          <a:p>
            <a:r>
              <a:rPr lang="ru-RU" dirty="0" smtClean="0">
                <a:latin typeface="Monotype Corsiva" pitchFamily="66" charset="0"/>
              </a:rPr>
              <a:t>За</a:t>
            </a:r>
            <a:r>
              <a:rPr lang="en-US" dirty="0" smtClean="0">
                <a:latin typeface="Monotype Corsiva" pitchFamily="66" charset="0"/>
              </a:rPr>
              <a:t> </a:t>
            </a:r>
            <a:r>
              <a:rPr lang="ru-RU" dirty="0" smtClean="0">
                <a:latin typeface="Monotype Corsiva" pitchFamily="66" charset="0"/>
              </a:rPr>
              <a:t>пределами</a:t>
            </a:r>
            <a:r>
              <a:rPr lang="en-US" dirty="0" smtClean="0">
                <a:latin typeface="Monotype Corsiva" pitchFamily="66" charset="0"/>
              </a:rPr>
              <a:t> </a:t>
            </a:r>
            <a:r>
              <a:rPr lang="ru-RU" dirty="0" smtClean="0">
                <a:latin typeface="Monotype Corsiva" pitchFamily="66" charset="0"/>
              </a:rPr>
              <a:t>страны</a:t>
            </a:r>
            <a:r>
              <a:rPr lang="en-US" dirty="0" smtClean="0">
                <a:latin typeface="Monotype Corsiva" pitchFamily="66" charset="0"/>
              </a:rPr>
              <a:t> </a:t>
            </a:r>
            <a:r>
              <a:rPr lang="ru-RU" dirty="0" smtClean="0">
                <a:latin typeface="Monotype Corsiva" pitchFamily="66" charset="0"/>
              </a:rPr>
              <a:t>проживают</a:t>
            </a:r>
            <a:r>
              <a:rPr lang="en-US" dirty="0" smtClean="0">
                <a:latin typeface="Monotype Corsiva" pitchFamily="66" charset="0"/>
              </a:rPr>
              <a:t> </a:t>
            </a:r>
            <a:r>
              <a:rPr lang="ru-RU" dirty="0" smtClean="0">
                <a:latin typeface="Monotype Corsiva" pitchFamily="66" charset="0"/>
              </a:rPr>
              <a:t>свыше</a:t>
            </a:r>
            <a:r>
              <a:rPr lang="en-US" dirty="0" smtClean="0">
                <a:latin typeface="Monotype Corsiva" pitchFamily="66" charset="0"/>
              </a:rPr>
              <a:t> 2,7 </a:t>
            </a:r>
            <a:r>
              <a:rPr lang="ru-RU" dirty="0" err="1" smtClean="0">
                <a:latin typeface="Monotype Corsiva" pitchFamily="66" charset="0"/>
              </a:rPr>
              <a:t>млн</a:t>
            </a:r>
            <a:r>
              <a:rPr lang="en-US" dirty="0" smtClean="0">
                <a:latin typeface="Monotype Corsiva" pitchFamily="66" charset="0"/>
              </a:rPr>
              <a:t> </a:t>
            </a:r>
            <a:r>
              <a:rPr lang="ru-RU" dirty="0" smtClean="0">
                <a:latin typeface="Monotype Corsiva" pitchFamily="66" charset="0"/>
              </a:rPr>
              <a:t>испанцев</a:t>
            </a:r>
            <a:r>
              <a:rPr lang="en-US" dirty="0" smtClean="0">
                <a:latin typeface="Monotype Corsiva" pitchFamily="66" charset="0"/>
              </a:rPr>
              <a:t>, </a:t>
            </a:r>
            <a:r>
              <a:rPr lang="ru-RU" dirty="0" smtClean="0">
                <a:latin typeface="Monotype Corsiva" pitchFamily="66" charset="0"/>
              </a:rPr>
              <a:t>в</a:t>
            </a:r>
            <a:r>
              <a:rPr lang="en-US" dirty="0" smtClean="0">
                <a:latin typeface="Monotype Corsiva" pitchFamily="66" charset="0"/>
              </a:rPr>
              <a:t> </a:t>
            </a:r>
            <a:r>
              <a:rPr lang="ru-RU" dirty="0" smtClean="0">
                <a:latin typeface="Monotype Corsiva" pitchFamily="66" charset="0"/>
              </a:rPr>
              <a:t>том</a:t>
            </a:r>
            <a:r>
              <a:rPr lang="en-US" dirty="0" smtClean="0">
                <a:latin typeface="Monotype Corsiva" pitchFamily="66" charset="0"/>
              </a:rPr>
              <a:t> </a:t>
            </a:r>
            <a:r>
              <a:rPr lang="ru-RU" dirty="0" smtClean="0">
                <a:latin typeface="Monotype Corsiva" pitchFamily="66" charset="0"/>
              </a:rPr>
              <a:t>числе</a:t>
            </a:r>
            <a:r>
              <a:rPr lang="en-US" dirty="0" smtClean="0">
                <a:latin typeface="Monotype Corsiva" pitchFamily="66" charset="0"/>
              </a:rPr>
              <a:t> </a:t>
            </a:r>
            <a:r>
              <a:rPr lang="ru-RU" dirty="0" smtClean="0">
                <a:latin typeface="Monotype Corsiva" pitchFamily="66" charset="0"/>
              </a:rPr>
              <a:t>в</a:t>
            </a:r>
            <a:r>
              <a:rPr lang="en-US" dirty="0" smtClean="0">
                <a:latin typeface="Monotype Corsiva" pitchFamily="66" charset="0"/>
              </a:rPr>
              <a:t> </a:t>
            </a:r>
            <a:r>
              <a:rPr lang="ru-RU" dirty="0" smtClean="0">
                <a:latin typeface="Monotype Corsiva" pitchFamily="66" charset="0"/>
              </a:rPr>
              <a:t>странах</a:t>
            </a:r>
            <a:r>
              <a:rPr lang="en-US" dirty="0" smtClean="0">
                <a:latin typeface="Monotype Corsiva" pitchFamily="66" charset="0"/>
              </a:rPr>
              <a:t> </a:t>
            </a:r>
            <a:r>
              <a:rPr lang="ru-RU" dirty="0" smtClean="0">
                <a:latin typeface="Monotype Corsiva" pitchFamily="66" charset="0"/>
              </a:rPr>
              <a:t>Северной</a:t>
            </a:r>
            <a:r>
              <a:rPr lang="en-US" dirty="0" smtClean="0">
                <a:latin typeface="Monotype Corsiva" pitchFamily="66" charset="0"/>
              </a:rPr>
              <a:t> </a:t>
            </a:r>
            <a:r>
              <a:rPr lang="ru-RU" dirty="0" smtClean="0">
                <a:latin typeface="Monotype Corsiva" pitchFamily="66" charset="0"/>
              </a:rPr>
              <a:t>и</a:t>
            </a:r>
            <a:r>
              <a:rPr lang="en-US" dirty="0" smtClean="0">
                <a:latin typeface="Monotype Corsiva" pitchFamily="66" charset="0"/>
              </a:rPr>
              <a:t> </a:t>
            </a:r>
            <a:r>
              <a:rPr lang="ru-RU" dirty="0" smtClean="0">
                <a:latin typeface="Monotype Corsiva" pitchFamily="66" charset="0"/>
              </a:rPr>
              <a:t>Южной</a:t>
            </a:r>
            <a:r>
              <a:rPr lang="en-US" dirty="0" smtClean="0">
                <a:latin typeface="Monotype Corsiva" pitchFamily="66" charset="0"/>
              </a:rPr>
              <a:t> </a:t>
            </a:r>
            <a:r>
              <a:rPr lang="ru-RU" dirty="0" smtClean="0">
                <a:latin typeface="Monotype Corsiva" pitchFamily="66" charset="0"/>
              </a:rPr>
              <a:t>Америки</a:t>
            </a:r>
            <a:r>
              <a:rPr lang="en-US" dirty="0" smtClean="0">
                <a:latin typeface="Monotype Corsiva" pitchFamily="66" charset="0"/>
              </a:rPr>
              <a:t> 1,7 </a:t>
            </a:r>
            <a:r>
              <a:rPr lang="ru-RU" dirty="0" err="1" smtClean="0">
                <a:latin typeface="Monotype Corsiva" pitchFamily="66" charset="0"/>
              </a:rPr>
              <a:t>млн</a:t>
            </a:r>
            <a:r>
              <a:rPr lang="en-US" dirty="0" smtClean="0">
                <a:latin typeface="Monotype Corsiva" pitchFamily="66" charset="0"/>
              </a:rPr>
              <a:t>, </a:t>
            </a:r>
            <a:r>
              <a:rPr lang="ru-RU" dirty="0" smtClean="0">
                <a:latin typeface="Monotype Corsiva" pitchFamily="66" charset="0"/>
              </a:rPr>
              <a:t>в</a:t>
            </a:r>
            <a:r>
              <a:rPr lang="en-US" dirty="0" smtClean="0">
                <a:latin typeface="Monotype Corsiva" pitchFamily="66" charset="0"/>
              </a:rPr>
              <a:t> </a:t>
            </a:r>
            <a:r>
              <a:rPr lang="ru-RU" dirty="0" smtClean="0">
                <a:latin typeface="Monotype Corsiva" pitchFamily="66" charset="0"/>
              </a:rPr>
              <a:t>Западной</a:t>
            </a:r>
            <a:r>
              <a:rPr lang="en-US" dirty="0" smtClean="0">
                <a:latin typeface="Monotype Corsiva" pitchFamily="66" charset="0"/>
              </a:rPr>
              <a:t> </a:t>
            </a:r>
            <a:r>
              <a:rPr lang="ru-RU" dirty="0" smtClean="0">
                <a:latin typeface="Monotype Corsiva" pitchFamily="66" charset="0"/>
              </a:rPr>
              <a:t>Европе</a:t>
            </a:r>
            <a:r>
              <a:rPr lang="en-US" dirty="0" smtClean="0">
                <a:latin typeface="Monotype Corsiva" pitchFamily="66" charset="0"/>
              </a:rPr>
              <a:t> </a:t>
            </a:r>
            <a:r>
              <a:rPr lang="ru-RU" dirty="0" smtClean="0">
                <a:latin typeface="Monotype Corsiva" pitchFamily="66" charset="0"/>
              </a:rPr>
              <a:t>свыше</a:t>
            </a:r>
            <a:r>
              <a:rPr lang="en-US" dirty="0" smtClean="0">
                <a:latin typeface="Monotype Corsiva" pitchFamily="66" charset="0"/>
              </a:rPr>
              <a:t> 1 </a:t>
            </a:r>
            <a:r>
              <a:rPr lang="ru-RU" dirty="0" err="1" smtClean="0">
                <a:latin typeface="Monotype Corsiva" pitchFamily="66" charset="0"/>
              </a:rPr>
              <a:t>млн</a:t>
            </a:r>
            <a:r>
              <a:rPr lang="en-US" dirty="0" smtClean="0">
                <a:latin typeface="Monotype Corsiva" pitchFamily="66" charset="0"/>
              </a:rPr>
              <a:t> </a:t>
            </a:r>
            <a:r>
              <a:rPr lang="en-US" dirty="0" smtClean="0"/>
              <a:t>(</a:t>
            </a:r>
            <a:r>
              <a:rPr lang="ru-RU" dirty="0" smtClean="0"/>
              <a:t>главным</a:t>
            </a:r>
            <a:r>
              <a:rPr lang="en-US" dirty="0" smtClean="0"/>
              <a:t> </a:t>
            </a:r>
            <a:r>
              <a:rPr lang="ru-RU" dirty="0" smtClean="0"/>
              <a:t>образом</a:t>
            </a:r>
            <a:r>
              <a:rPr lang="en-US" dirty="0" smtClean="0"/>
              <a:t> </a:t>
            </a:r>
            <a:r>
              <a:rPr lang="ru-RU" dirty="0" smtClean="0"/>
              <a:t>во</a:t>
            </a:r>
            <a:r>
              <a:rPr lang="en-US" dirty="0" smtClean="0"/>
              <a:t> </a:t>
            </a:r>
            <a:r>
              <a:rPr lang="ru-RU" dirty="0" smtClean="0"/>
              <a:t>Франции</a:t>
            </a:r>
            <a:r>
              <a:rPr lang="en-US" dirty="0" smtClean="0"/>
              <a:t> </a:t>
            </a:r>
            <a:r>
              <a:rPr lang="ru-RU" dirty="0" smtClean="0"/>
              <a:t>и</a:t>
            </a:r>
            <a:r>
              <a:rPr lang="en-US" dirty="0" smtClean="0"/>
              <a:t> </a:t>
            </a:r>
            <a:r>
              <a:rPr lang="ru-RU" dirty="0" smtClean="0"/>
              <a:t>Германии</a:t>
            </a:r>
            <a:r>
              <a:rPr lang="en-US" dirty="0" smtClean="0"/>
              <a:t>).</a:t>
            </a:r>
            <a:endParaRPr lang="ru-RU" dirty="0" smtClean="0"/>
          </a:p>
          <a:p>
            <a:pPr>
              <a:buNone/>
            </a:pPr>
            <a:r>
              <a:rPr lang="en-US" dirty="0" smtClean="0"/>
              <a:t/>
            </a:r>
            <a:br>
              <a:rPr lang="en-US" dirty="0" smtClean="0"/>
            </a:br>
            <a:endParaRPr lang="en-US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12961726"/>
      </p:ext>
    </p:extLst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Содержимое 5" descr="2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A5D6F3D0-D2F2-43D4-94A0-1F1F200B1669-4660-000003067BD185E9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75868" y="2571744"/>
            <a:ext cx="4868132" cy="384257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 descr="Madrid-seara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2714620"/>
            <a:ext cx="4822064" cy="3571900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sp>
        <p:nvSpPr>
          <p:cNvPr id="10" name="TextBox 9"/>
          <p:cNvSpPr txBox="1"/>
          <p:nvPr/>
        </p:nvSpPr>
        <p:spPr>
          <a:xfrm>
            <a:off x="857224" y="428604"/>
            <a:ext cx="750099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Monotype Corsiva" pitchFamily="66" charset="0"/>
              </a:rPr>
              <a:t>Столица страны – город Мадрид</a:t>
            </a:r>
            <a:endParaRPr lang="ru-RU" sz="40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Monotype Corsiva" pitchFamily="66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71472" y="1285860"/>
            <a:ext cx="792961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alibri" pitchFamily="34" charset="0"/>
              </a:rPr>
              <a:t>Мадрид можно променять только на небо, да и то если там будет дырочка, в которую можно будет на него смотреть.</a:t>
            </a:r>
          </a:p>
          <a:p>
            <a:endParaRPr lang="ru-RU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Calibri" pitchFamily="34" charset="0"/>
            </a:endParaRPr>
          </a:p>
          <a:p>
            <a:endParaRPr lang="ru-RU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Calibri" pitchFamily="34" charset="0"/>
            </a:endParaRPr>
          </a:p>
          <a:p>
            <a:pPr algn="r"/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alibri" pitchFamily="34" charset="0"/>
              </a:rPr>
              <a:t>Мадридская пословица</a:t>
            </a:r>
          </a:p>
          <a:p>
            <a:endParaRPr lang="ru-RU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allAtOnce"/>
      <p:bldP spid="11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428736"/>
            <a:ext cx="8229600" cy="5024600"/>
          </a:xfrm>
        </p:spPr>
        <p:txBody>
          <a:bodyPr>
            <a:normAutofit/>
          </a:bodyPr>
          <a:lstStyle/>
          <a:p>
            <a:r>
              <a:rPr lang="ru-RU" dirty="0" smtClean="0">
                <a:latin typeface="Monotype Corsiva" pitchFamily="66" charset="0"/>
              </a:rPr>
              <a:t>большое</a:t>
            </a:r>
            <a:r>
              <a:rPr lang="en-US" dirty="0" smtClean="0">
                <a:latin typeface="Monotype Corsiva" pitchFamily="66" charset="0"/>
              </a:rPr>
              <a:t> </a:t>
            </a:r>
            <a:r>
              <a:rPr lang="ru-RU" dirty="0" smtClean="0">
                <a:latin typeface="Monotype Corsiva" pitchFamily="66" charset="0"/>
              </a:rPr>
              <a:t>стратегическое</a:t>
            </a:r>
            <a:r>
              <a:rPr lang="en-US" dirty="0" smtClean="0">
                <a:latin typeface="Monotype Corsiva" pitchFamily="66" charset="0"/>
              </a:rPr>
              <a:t> </a:t>
            </a:r>
            <a:r>
              <a:rPr lang="ru-RU" dirty="0" smtClean="0">
                <a:latin typeface="Monotype Corsiva" pitchFamily="66" charset="0"/>
              </a:rPr>
              <a:t>значение</a:t>
            </a:r>
            <a:r>
              <a:rPr lang="en-US" dirty="0" smtClean="0">
                <a:latin typeface="Monotype Corsiva" pitchFamily="66" charset="0"/>
              </a:rPr>
              <a:t>: </a:t>
            </a:r>
            <a:r>
              <a:rPr lang="ru-RU" dirty="0" smtClean="0">
                <a:latin typeface="Monotype Corsiva" pitchFamily="66" charset="0"/>
              </a:rPr>
              <a:t>с</a:t>
            </a:r>
            <a:r>
              <a:rPr lang="en-US" dirty="0" smtClean="0">
                <a:latin typeface="Monotype Corsiva" pitchFamily="66" charset="0"/>
              </a:rPr>
              <a:t> </a:t>
            </a:r>
            <a:r>
              <a:rPr lang="ru-RU" dirty="0" smtClean="0">
                <a:latin typeface="Monotype Corsiva" pitchFamily="66" charset="0"/>
              </a:rPr>
              <a:t>одной</a:t>
            </a:r>
            <a:r>
              <a:rPr lang="en-US" dirty="0" smtClean="0">
                <a:latin typeface="Monotype Corsiva" pitchFamily="66" charset="0"/>
              </a:rPr>
              <a:t> </a:t>
            </a:r>
            <a:r>
              <a:rPr lang="ru-RU" dirty="0" smtClean="0">
                <a:latin typeface="Monotype Corsiva" pitchFamily="66" charset="0"/>
              </a:rPr>
              <a:t>стороны</a:t>
            </a:r>
            <a:r>
              <a:rPr lang="en-US" dirty="0" smtClean="0">
                <a:latin typeface="Monotype Corsiva" pitchFamily="66" charset="0"/>
              </a:rPr>
              <a:t>, </a:t>
            </a:r>
            <a:r>
              <a:rPr lang="ru-RU" dirty="0" smtClean="0">
                <a:latin typeface="Monotype Corsiva" pitchFamily="66" charset="0"/>
              </a:rPr>
              <a:t>выход</a:t>
            </a:r>
            <a:r>
              <a:rPr lang="en-US" dirty="0" smtClean="0">
                <a:latin typeface="Monotype Corsiva" pitchFamily="66" charset="0"/>
              </a:rPr>
              <a:t> </a:t>
            </a:r>
            <a:r>
              <a:rPr lang="ru-RU" dirty="0" smtClean="0">
                <a:latin typeface="Monotype Corsiva" pitchFamily="66" charset="0"/>
              </a:rPr>
              <a:t>в</a:t>
            </a:r>
            <a:r>
              <a:rPr lang="en-US" dirty="0" smtClean="0">
                <a:latin typeface="Monotype Corsiva" pitchFamily="66" charset="0"/>
              </a:rPr>
              <a:t> </a:t>
            </a:r>
            <a:r>
              <a:rPr lang="ru-RU" dirty="0" smtClean="0">
                <a:latin typeface="Monotype Corsiva" pitchFamily="66" charset="0"/>
              </a:rPr>
              <a:t>Средиземное</a:t>
            </a:r>
            <a:r>
              <a:rPr lang="en-US" dirty="0" smtClean="0">
                <a:latin typeface="Monotype Corsiva" pitchFamily="66" charset="0"/>
              </a:rPr>
              <a:t> </a:t>
            </a:r>
            <a:r>
              <a:rPr lang="ru-RU" dirty="0" smtClean="0">
                <a:latin typeface="Monotype Corsiva" pitchFamily="66" charset="0"/>
              </a:rPr>
              <a:t>море</a:t>
            </a:r>
            <a:r>
              <a:rPr lang="en-US" dirty="0" smtClean="0">
                <a:latin typeface="Monotype Corsiva" pitchFamily="66" charset="0"/>
              </a:rPr>
              <a:t>, </a:t>
            </a:r>
            <a:r>
              <a:rPr lang="ru-RU" dirty="0" smtClean="0">
                <a:latin typeface="Monotype Corsiva" pitchFamily="66" charset="0"/>
              </a:rPr>
              <a:t>с</a:t>
            </a:r>
            <a:r>
              <a:rPr lang="en-US" dirty="0" smtClean="0">
                <a:latin typeface="Monotype Corsiva" pitchFamily="66" charset="0"/>
              </a:rPr>
              <a:t> </a:t>
            </a:r>
            <a:r>
              <a:rPr lang="ru-RU" dirty="0" smtClean="0">
                <a:latin typeface="Monotype Corsiva" pitchFamily="66" charset="0"/>
              </a:rPr>
              <a:t>другой</a:t>
            </a:r>
            <a:r>
              <a:rPr lang="en-US" dirty="0" smtClean="0">
                <a:latin typeface="Monotype Corsiva" pitchFamily="66" charset="0"/>
              </a:rPr>
              <a:t> - </a:t>
            </a:r>
            <a:r>
              <a:rPr lang="ru-RU" dirty="0" smtClean="0">
                <a:latin typeface="Monotype Corsiva" pitchFamily="66" charset="0"/>
              </a:rPr>
              <a:t>роль</a:t>
            </a:r>
            <a:r>
              <a:rPr lang="en-US" dirty="0" smtClean="0">
                <a:latin typeface="Monotype Corsiva" pitchFamily="66" charset="0"/>
              </a:rPr>
              <a:t> </a:t>
            </a:r>
            <a:r>
              <a:rPr lang="ru-RU" dirty="0" smtClean="0">
                <a:latin typeface="Monotype Corsiva" pitchFamily="66" charset="0"/>
              </a:rPr>
              <a:t>перекрестка</a:t>
            </a:r>
            <a:r>
              <a:rPr lang="en-US" dirty="0" smtClean="0">
                <a:latin typeface="Monotype Corsiva" pitchFamily="66" charset="0"/>
              </a:rPr>
              <a:t> </a:t>
            </a:r>
            <a:r>
              <a:rPr lang="ru-RU" dirty="0" smtClean="0">
                <a:latin typeface="Monotype Corsiva" pitchFamily="66" charset="0"/>
              </a:rPr>
              <a:t>на</a:t>
            </a:r>
            <a:r>
              <a:rPr lang="en-US" dirty="0" smtClean="0">
                <a:latin typeface="Monotype Corsiva" pitchFamily="66" charset="0"/>
              </a:rPr>
              <a:t> </a:t>
            </a:r>
            <a:r>
              <a:rPr lang="ru-RU" dirty="0" smtClean="0">
                <a:latin typeface="Monotype Corsiva" pitchFamily="66" charset="0"/>
              </a:rPr>
              <a:t>пути</a:t>
            </a:r>
            <a:r>
              <a:rPr lang="en-US" dirty="0" smtClean="0">
                <a:latin typeface="Monotype Corsiva" pitchFamily="66" charset="0"/>
              </a:rPr>
              <a:t> </a:t>
            </a:r>
            <a:r>
              <a:rPr lang="ru-RU" dirty="0" smtClean="0">
                <a:latin typeface="Monotype Corsiva" pitchFamily="66" charset="0"/>
              </a:rPr>
              <a:t>в</a:t>
            </a:r>
            <a:r>
              <a:rPr lang="en-US" dirty="0" smtClean="0">
                <a:latin typeface="Monotype Corsiva" pitchFamily="66" charset="0"/>
              </a:rPr>
              <a:t> </a:t>
            </a:r>
            <a:r>
              <a:rPr lang="ru-RU" dirty="0" smtClean="0">
                <a:latin typeface="Monotype Corsiva" pitchFamily="66" charset="0"/>
              </a:rPr>
              <a:t>Африку</a:t>
            </a:r>
            <a:r>
              <a:rPr lang="en-US" dirty="0" smtClean="0">
                <a:latin typeface="Monotype Corsiva" pitchFamily="66" charset="0"/>
              </a:rPr>
              <a:t> </a:t>
            </a:r>
            <a:r>
              <a:rPr lang="ru-RU" dirty="0" smtClean="0">
                <a:latin typeface="Monotype Corsiva" pitchFamily="66" charset="0"/>
              </a:rPr>
              <a:t>и</a:t>
            </a:r>
            <a:r>
              <a:rPr lang="en-US" dirty="0" smtClean="0">
                <a:latin typeface="Monotype Corsiva" pitchFamily="66" charset="0"/>
              </a:rPr>
              <a:t> </a:t>
            </a:r>
            <a:r>
              <a:rPr lang="ru-RU" dirty="0" smtClean="0">
                <a:latin typeface="Monotype Corsiva" pitchFamily="66" charset="0"/>
              </a:rPr>
              <a:t>Америку;</a:t>
            </a:r>
          </a:p>
          <a:p>
            <a:r>
              <a:rPr lang="ru-RU" dirty="0" smtClean="0">
                <a:latin typeface="Monotype Corsiva" pitchFamily="66" charset="0"/>
              </a:rPr>
              <a:t>средиземноморское</a:t>
            </a:r>
            <a:r>
              <a:rPr lang="en-US" dirty="0" smtClean="0">
                <a:latin typeface="Monotype Corsiva" pitchFamily="66" charset="0"/>
              </a:rPr>
              <a:t> </a:t>
            </a:r>
            <a:r>
              <a:rPr lang="ru-RU" dirty="0" smtClean="0">
                <a:latin typeface="Monotype Corsiva" pitchFamily="66" charset="0"/>
              </a:rPr>
              <a:t>положение;</a:t>
            </a:r>
          </a:p>
          <a:p>
            <a:r>
              <a:rPr lang="ru-RU" dirty="0" smtClean="0">
                <a:latin typeface="Monotype Corsiva" pitchFamily="66" charset="0"/>
              </a:rPr>
              <a:t>близость</a:t>
            </a:r>
            <a:r>
              <a:rPr lang="en-US" dirty="0" smtClean="0">
                <a:latin typeface="Monotype Corsiva" pitchFamily="66" charset="0"/>
              </a:rPr>
              <a:t> </a:t>
            </a:r>
            <a:r>
              <a:rPr lang="ru-RU" dirty="0" smtClean="0">
                <a:latin typeface="Monotype Corsiva" pitchFamily="66" charset="0"/>
              </a:rPr>
              <a:t>нефтегазоносных</a:t>
            </a:r>
            <a:r>
              <a:rPr lang="en-US" dirty="0" smtClean="0">
                <a:latin typeface="Monotype Corsiva" pitchFamily="66" charset="0"/>
              </a:rPr>
              <a:t> </a:t>
            </a:r>
            <a:r>
              <a:rPr lang="ru-RU" dirty="0" smtClean="0">
                <a:latin typeface="Monotype Corsiva" pitchFamily="66" charset="0"/>
              </a:rPr>
              <a:t>районов</a:t>
            </a:r>
            <a:r>
              <a:rPr lang="en-US" dirty="0" smtClean="0">
                <a:latin typeface="Monotype Corsiva" pitchFamily="66" charset="0"/>
              </a:rPr>
              <a:t> </a:t>
            </a:r>
            <a:r>
              <a:rPr lang="ru-RU" dirty="0" smtClean="0">
                <a:latin typeface="Monotype Corsiva" pitchFamily="66" charset="0"/>
              </a:rPr>
              <a:t>Северной</a:t>
            </a:r>
            <a:r>
              <a:rPr lang="en-US" dirty="0" smtClean="0">
                <a:latin typeface="Monotype Corsiva" pitchFamily="66" charset="0"/>
              </a:rPr>
              <a:t> </a:t>
            </a:r>
            <a:r>
              <a:rPr lang="ru-RU" dirty="0" smtClean="0">
                <a:latin typeface="Monotype Corsiva" pitchFamily="66" charset="0"/>
              </a:rPr>
              <a:t>Африки</a:t>
            </a:r>
            <a:r>
              <a:rPr lang="en-US" dirty="0" smtClean="0">
                <a:latin typeface="Monotype Corsiva" pitchFamily="66" charset="0"/>
              </a:rPr>
              <a:t> </a:t>
            </a:r>
            <a:r>
              <a:rPr lang="ru-RU" dirty="0" smtClean="0">
                <a:latin typeface="Monotype Corsiva" pitchFamily="66" charset="0"/>
              </a:rPr>
              <a:t>и</a:t>
            </a:r>
            <a:r>
              <a:rPr lang="en-US" dirty="0" smtClean="0">
                <a:latin typeface="Monotype Corsiva" pitchFamily="66" charset="0"/>
              </a:rPr>
              <a:t> </a:t>
            </a:r>
            <a:r>
              <a:rPr lang="ru-RU" dirty="0" smtClean="0">
                <a:latin typeface="Monotype Corsiva" pitchFamily="66" charset="0"/>
              </a:rPr>
              <a:t>Ближнего</a:t>
            </a:r>
            <a:r>
              <a:rPr lang="en-US" dirty="0" smtClean="0">
                <a:latin typeface="Monotype Corsiva" pitchFamily="66" charset="0"/>
              </a:rPr>
              <a:t> </a:t>
            </a:r>
            <a:r>
              <a:rPr lang="ru-RU" dirty="0" smtClean="0">
                <a:latin typeface="Monotype Corsiva" pitchFamily="66" charset="0"/>
              </a:rPr>
              <a:t>Востока;</a:t>
            </a:r>
          </a:p>
          <a:p>
            <a:r>
              <a:rPr lang="ru-RU" dirty="0" smtClean="0">
                <a:latin typeface="Monotype Corsiva" pitchFamily="66" charset="0"/>
              </a:rPr>
              <a:t>развитие</a:t>
            </a:r>
            <a:r>
              <a:rPr lang="en-US" dirty="0" smtClean="0">
                <a:latin typeface="Monotype Corsiva" pitchFamily="66" charset="0"/>
              </a:rPr>
              <a:t> </a:t>
            </a:r>
            <a:r>
              <a:rPr lang="ru-RU" dirty="0" smtClean="0">
                <a:latin typeface="Monotype Corsiva" pitchFamily="66" charset="0"/>
              </a:rPr>
              <a:t>крупных</a:t>
            </a:r>
            <a:r>
              <a:rPr lang="en-US" dirty="0" smtClean="0">
                <a:latin typeface="Monotype Corsiva" pitchFamily="66" charset="0"/>
              </a:rPr>
              <a:t> </a:t>
            </a:r>
            <a:r>
              <a:rPr lang="ru-RU" dirty="0" smtClean="0">
                <a:latin typeface="Monotype Corsiva" pitchFamily="66" charset="0"/>
              </a:rPr>
              <a:t>приморских</a:t>
            </a:r>
            <a:r>
              <a:rPr lang="en-US" dirty="0" smtClean="0">
                <a:latin typeface="Monotype Corsiva" pitchFamily="66" charset="0"/>
              </a:rPr>
              <a:t> </a:t>
            </a:r>
            <a:r>
              <a:rPr lang="ru-RU" dirty="0" smtClean="0">
                <a:latin typeface="Monotype Corsiva" pitchFamily="66" charset="0"/>
              </a:rPr>
              <a:t>промышленных</a:t>
            </a:r>
            <a:r>
              <a:rPr lang="en-US" dirty="0" smtClean="0">
                <a:latin typeface="Monotype Corsiva" pitchFamily="66" charset="0"/>
              </a:rPr>
              <a:t> </a:t>
            </a:r>
            <a:r>
              <a:rPr lang="ru-RU" dirty="0" smtClean="0">
                <a:latin typeface="Monotype Corsiva" pitchFamily="66" charset="0"/>
              </a:rPr>
              <a:t>комплексов</a:t>
            </a:r>
            <a:r>
              <a:rPr lang="en-US" dirty="0" smtClean="0">
                <a:latin typeface="Monotype Corsiva" pitchFamily="66" charset="0"/>
              </a:rPr>
              <a:t> </a:t>
            </a:r>
            <a:r>
              <a:rPr lang="ru-RU" dirty="0" smtClean="0">
                <a:latin typeface="Monotype Corsiva" pitchFamily="66" charset="0"/>
              </a:rPr>
              <a:t>на</a:t>
            </a:r>
            <a:r>
              <a:rPr lang="en-US" dirty="0" smtClean="0">
                <a:latin typeface="Monotype Corsiva" pitchFamily="66" charset="0"/>
              </a:rPr>
              <a:t> </a:t>
            </a:r>
            <a:r>
              <a:rPr lang="ru-RU" dirty="0" smtClean="0">
                <a:latin typeface="Monotype Corsiva" pitchFamily="66" charset="0"/>
              </a:rPr>
              <a:t>базе</a:t>
            </a:r>
            <a:r>
              <a:rPr lang="en-US" dirty="0" smtClean="0">
                <a:latin typeface="Monotype Corsiva" pitchFamily="66" charset="0"/>
              </a:rPr>
              <a:t> </a:t>
            </a:r>
            <a:r>
              <a:rPr lang="ru-RU" dirty="0" smtClean="0">
                <a:latin typeface="Monotype Corsiva" pitchFamily="66" charset="0"/>
              </a:rPr>
              <a:t>привозного</a:t>
            </a:r>
            <a:r>
              <a:rPr lang="en-US" dirty="0" smtClean="0">
                <a:latin typeface="Monotype Corsiva" pitchFamily="66" charset="0"/>
              </a:rPr>
              <a:t> </a:t>
            </a:r>
            <a:r>
              <a:rPr lang="ru-RU" dirty="0" smtClean="0">
                <a:latin typeface="Monotype Corsiva" pitchFamily="66" charset="0"/>
              </a:rPr>
              <a:t>сырья</a:t>
            </a:r>
            <a:r>
              <a:rPr lang="en-US" dirty="0" smtClean="0">
                <a:latin typeface="Monotype Corsiva" pitchFamily="66" charset="0"/>
              </a:rPr>
              <a:t> </a:t>
            </a:r>
            <a:r>
              <a:rPr lang="ru-RU" dirty="0" smtClean="0">
                <a:latin typeface="Monotype Corsiva" pitchFamily="66" charset="0"/>
              </a:rPr>
              <a:t>и</a:t>
            </a:r>
            <a:r>
              <a:rPr lang="en-US" dirty="0" smtClean="0">
                <a:latin typeface="Monotype Corsiva" pitchFamily="66" charset="0"/>
              </a:rPr>
              <a:t> </a:t>
            </a:r>
            <a:r>
              <a:rPr lang="ru-RU" dirty="0" smtClean="0">
                <a:latin typeface="Monotype Corsiva" pitchFamily="66" charset="0"/>
              </a:rPr>
              <a:t>прежде</a:t>
            </a:r>
            <a:r>
              <a:rPr lang="en-US" dirty="0" smtClean="0">
                <a:latin typeface="Monotype Corsiva" pitchFamily="66" charset="0"/>
              </a:rPr>
              <a:t> </a:t>
            </a:r>
            <a:r>
              <a:rPr lang="ru-RU" dirty="0" smtClean="0">
                <a:latin typeface="Monotype Corsiva" pitchFamily="66" charset="0"/>
              </a:rPr>
              <a:t>всего</a:t>
            </a:r>
            <a:r>
              <a:rPr lang="en-US" dirty="0" smtClean="0">
                <a:latin typeface="Monotype Corsiva" pitchFamily="66" charset="0"/>
              </a:rPr>
              <a:t> </a:t>
            </a:r>
            <a:r>
              <a:rPr lang="ru-RU" dirty="0" smtClean="0">
                <a:latin typeface="Monotype Corsiva" pitchFamily="66" charset="0"/>
              </a:rPr>
              <a:t>нефти.</a:t>
            </a:r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800" decel="100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800" decel="100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800" decel="100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800" decel="100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800" decel="100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800" decel="100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800" decel="100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800" decel="100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800" decel="100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picos-de-europa-national-park-asturias-spain-1280x102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4047978"/>
            <a:ext cx="9144000" cy="2810022"/>
          </a:xfrm>
        </p:spPr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>
              <a:buNone/>
            </a:pPr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  </a:t>
            </a:r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Испания характеризуется исключительным природным многообразием. На Пиренейском полуострове простираются горы, покрытые влажными широколиственными и хвойными лесами, сухие степи, расположенные на плоскогорьях.</a:t>
            </a:r>
          </a:p>
          <a:p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428728" y="428604"/>
            <a:ext cx="628654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Monotype Corsiva" pitchFamily="66" charset="0"/>
              </a:rPr>
              <a:t>Природные условия</a:t>
            </a:r>
            <a:endParaRPr lang="ru-RU" sz="4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Monotype Corsiva" pitchFamily="66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5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Monotype Corsiva" pitchFamily="66" charset="0"/>
              </a:rPr>
              <a:t>Природные ресурсы</a:t>
            </a:r>
            <a:endParaRPr lang="ru-RU" dirty="0">
              <a:latin typeface="Monotype Corsiva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sz="3500" dirty="0" smtClean="0">
                <a:latin typeface="Monotype Corsiva" pitchFamily="66" charset="0"/>
              </a:rPr>
              <a:t>испанские горы богаты рудными полезными ископаемыми. В горах Сьерра-Морена богатейшие в мире месторождения медного колчедана, руд свинца, цинка, марганца. </a:t>
            </a:r>
          </a:p>
          <a:p>
            <a:r>
              <a:rPr lang="ru-RU" sz="3500" dirty="0" smtClean="0">
                <a:latin typeface="Monotype Corsiva" pitchFamily="66" charset="0"/>
              </a:rPr>
              <a:t>по запасам ртути Испания занимает 1-е место в мире. Самое крупное месторождение этого металла – </a:t>
            </a:r>
            <a:r>
              <a:rPr lang="ru-RU" sz="3500" dirty="0" err="1" smtClean="0">
                <a:latin typeface="Monotype Corsiva" pitchFamily="66" charset="0"/>
              </a:rPr>
              <a:t>Алмаден</a:t>
            </a:r>
            <a:r>
              <a:rPr lang="ru-RU" sz="3500" dirty="0" smtClean="0">
                <a:latin typeface="Monotype Corsiva" pitchFamily="66" charset="0"/>
              </a:rPr>
              <a:t>.</a:t>
            </a:r>
          </a:p>
          <a:p>
            <a:r>
              <a:rPr lang="ru-RU" sz="3500" dirty="0" smtClean="0">
                <a:latin typeface="Monotype Corsiva" pitchFamily="66" charset="0"/>
              </a:rPr>
              <a:t>страна обладает также запасами бокситов, золота, серебра, титана, молибдена, урана.</a:t>
            </a:r>
          </a:p>
          <a:p>
            <a:r>
              <a:rPr lang="ru-RU" sz="3500" dirty="0" smtClean="0">
                <a:latin typeface="Monotype Corsiva" pitchFamily="66" charset="0"/>
              </a:rPr>
              <a:t>из строительных материалов много гипса, мрамора, базальтов.</a:t>
            </a:r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4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4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4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Geografik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Geografik</Template>
  <TotalTime>194</TotalTime>
  <Words>888</Words>
  <Application>Microsoft Office PowerPoint</Application>
  <PresentationFormat>Экран (4:3)</PresentationFormat>
  <Paragraphs>138</Paragraphs>
  <Slides>25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6" baseType="lpstr">
      <vt:lpstr>Geografik</vt:lpstr>
      <vt:lpstr>Презентация PowerPoint</vt:lpstr>
      <vt:lpstr>Содержание</vt:lpstr>
      <vt:lpstr>Общие сведения</vt:lpstr>
      <vt:lpstr>Презентация PowerPoint</vt:lpstr>
      <vt:lpstr>Общая характеристика</vt:lpstr>
      <vt:lpstr>Презентация PowerPoint</vt:lpstr>
      <vt:lpstr>Презентация PowerPoint</vt:lpstr>
      <vt:lpstr>Презентация PowerPoint</vt:lpstr>
      <vt:lpstr>Природные ресурсы</vt:lpstr>
      <vt:lpstr>Население</vt:lpstr>
      <vt:lpstr>Возрастной состав населения</vt:lpstr>
      <vt:lpstr>Национальный состав</vt:lpstr>
      <vt:lpstr>Урбанизация</vt:lpstr>
      <vt:lpstr>Крупнейшие города</vt:lpstr>
      <vt:lpstr>Презентация PowerPoint</vt:lpstr>
      <vt:lpstr>Презентация PowerPoint</vt:lpstr>
      <vt:lpstr>Презентация PowerPoint</vt:lpstr>
      <vt:lpstr>Презентация PowerPoint</vt:lpstr>
      <vt:lpstr>Миграции</vt:lpstr>
      <vt:lpstr>Промышленность</vt:lpstr>
      <vt:lpstr>Сельское хозяйство</vt:lpstr>
      <vt:lpstr>Транспорт</vt:lpstr>
      <vt:lpstr>Проблемы страны</vt:lpstr>
      <vt:lpstr>Вывод</vt:lpstr>
      <vt:lpstr>Список литературы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Александра</dc:creator>
  <dc:description>http://propowerpoint.ru - Бесплатные шаблоны для презентаций. Полезные советы и уроки  PowerPoint .</dc:description>
  <cp:lastModifiedBy>Дима</cp:lastModifiedBy>
  <cp:revision>24</cp:revision>
  <dcterms:created xsi:type="dcterms:W3CDTF">2015-10-23T15:44:22Z</dcterms:created>
  <dcterms:modified xsi:type="dcterms:W3CDTF">2016-02-12T15:28:41Z</dcterms:modified>
</cp:coreProperties>
</file>