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9" r:id="rId13"/>
    <p:sldId id="268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68F5324-03A2-4806-B1B6-48A13D33252B}" type="datetimeFigureOut">
              <a:rPr lang="ru-RU" smtClean="0"/>
              <a:t>04.12.2015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17C3329-A62B-4996-88BF-C02D85338755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852936"/>
            <a:ext cx="6400800" cy="576064"/>
          </a:xfrm>
        </p:spPr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81000"/>
            <a:ext cx="8640960" cy="17526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Высшие споровые растения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3" name="Picture 9" descr="http://forum.tepka.ru/biologia10-11/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3212976"/>
            <a:ext cx="3264297" cy="3518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player.myshared.ru/444587/data/images/img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80" y="3284984"/>
            <a:ext cx="2707754" cy="3433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92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968152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Установите последовательность этапов размножения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мха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кукушкина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льна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527048"/>
            <a:ext cx="8784976" cy="4854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А</a:t>
            </a:r>
            <a:r>
              <a:rPr lang="ru-RU" sz="3200" dirty="0"/>
              <a:t>) зигота</a:t>
            </a:r>
          </a:p>
          <a:p>
            <a:pPr marL="0" indent="0">
              <a:buNone/>
            </a:pPr>
            <a:r>
              <a:rPr lang="ru-RU" sz="3200" dirty="0"/>
              <a:t>Б) взрослое растение-гаметофит</a:t>
            </a:r>
          </a:p>
          <a:p>
            <a:pPr marL="0" indent="0">
              <a:buNone/>
            </a:pPr>
            <a:r>
              <a:rPr lang="ru-RU" sz="3200" dirty="0"/>
              <a:t>В) оплодотворение </a:t>
            </a:r>
          </a:p>
          <a:p>
            <a:pPr marL="0" indent="0">
              <a:buNone/>
            </a:pPr>
            <a:r>
              <a:rPr lang="ru-RU" sz="3200" dirty="0"/>
              <a:t>Г) половые клетки</a:t>
            </a:r>
          </a:p>
        </p:txBody>
      </p:sp>
    </p:spTree>
    <p:extLst>
      <p:ext uri="{BB962C8B-B14F-4D97-AF65-F5344CB8AC3E}">
        <p14:creationId xmlns:p14="http://schemas.microsoft.com/office/powerpoint/2010/main" val="36115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VI.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части хвоща обозначены цифрами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45542"/>
            <a:ext cx="4464496" cy="5618306"/>
          </a:xfrm>
        </p:spPr>
      </p:pic>
    </p:spTree>
    <p:extLst>
      <p:ext uri="{BB962C8B-B14F-4D97-AF65-F5344CB8AC3E}">
        <p14:creationId xmlns:p14="http://schemas.microsoft.com/office/powerpoint/2010/main" val="13255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VII.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части плауна обозначены цифрами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8760"/>
            <a:ext cx="7776863" cy="5482689"/>
          </a:xfrm>
        </p:spPr>
      </p:pic>
    </p:spTree>
    <p:extLst>
      <p:ext uri="{BB962C8B-B14F-4D97-AF65-F5344CB8AC3E}">
        <p14:creationId xmlns:p14="http://schemas.microsoft.com/office/powerpoint/2010/main" val="236339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VIII.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этапы цикла развития папоротника обозначены цифрами 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8760"/>
            <a:ext cx="6912768" cy="5463686"/>
          </a:xfrm>
        </p:spPr>
      </p:pic>
    </p:spTree>
    <p:extLst>
      <p:ext uri="{BB962C8B-B14F-4D97-AF65-F5344CB8AC3E}">
        <p14:creationId xmlns:p14="http://schemas.microsoft.com/office/powerpoint/2010/main" val="424143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4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104016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82272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/>
              <a:t>1</a:t>
            </a:r>
            <a:r>
              <a:rPr lang="ru-RU" sz="2800" b="1" dirty="0"/>
              <a:t>.</a:t>
            </a:r>
            <a:r>
              <a:rPr lang="ru-RU" sz="2800" dirty="0"/>
              <a:t> </a:t>
            </a:r>
            <a:r>
              <a:rPr lang="ru-RU" sz="3200" dirty="0"/>
              <a:t>Торфяным мхом называют</a:t>
            </a:r>
          </a:p>
          <a:p>
            <a:pPr marL="0" lvl="0" indent="0">
              <a:buNone/>
            </a:pPr>
            <a:r>
              <a:rPr lang="en-US" sz="3200" dirty="0" smtClean="0"/>
              <a:t>1) </a:t>
            </a:r>
            <a:r>
              <a:rPr lang="ru-RU" sz="3200" dirty="0" smtClean="0"/>
              <a:t>кукушкин </a:t>
            </a:r>
            <a:r>
              <a:rPr lang="ru-RU" sz="3200" dirty="0"/>
              <a:t>лен	</a:t>
            </a:r>
            <a:r>
              <a:rPr lang="en-US" sz="3200" dirty="0" smtClean="0"/>
              <a:t>   </a:t>
            </a:r>
            <a:r>
              <a:rPr lang="ru-RU" sz="3200" dirty="0" smtClean="0"/>
              <a:t>3</a:t>
            </a:r>
            <a:r>
              <a:rPr lang="ru-RU" sz="3200" dirty="0"/>
              <a:t>) щитовник мужской</a:t>
            </a:r>
          </a:p>
          <a:p>
            <a:pPr marL="0" lvl="0" indent="0">
              <a:buNone/>
            </a:pPr>
            <a:r>
              <a:rPr lang="en-US" sz="3200" dirty="0" smtClean="0"/>
              <a:t>2) </a:t>
            </a:r>
            <a:r>
              <a:rPr lang="ru-RU" sz="3200" dirty="0" smtClean="0"/>
              <a:t>сфагнум</a:t>
            </a:r>
            <a:r>
              <a:rPr lang="ru-RU" sz="3200" dirty="0"/>
              <a:t>	</a:t>
            </a:r>
            <a:r>
              <a:rPr lang="en-US" sz="3200" dirty="0" smtClean="0"/>
              <a:t>            </a:t>
            </a:r>
            <a:r>
              <a:rPr lang="ru-RU" sz="3200" dirty="0" smtClean="0"/>
              <a:t>4</a:t>
            </a:r>
            <a:r>
              <a:rPr lang="ru-RU" sz="3200" dirty="0"/>
              <a:t>) печеночный мох</a:t>
            </a:r>
          </a:p>
          <a:p>
            <a:pPr marL="0" indent="0">
              <a:buNone/>
            </a:pPr>
            <a:endParaRPr lang="en-US" sz="3200" b="1" dirty="0" smtClean="0"/>
          </a:p>
          <a:p>
            <a:pPr marL="0" indent="0">
              <a:buNone/>
            </a:pPr>
            <a:r>
              <a:rPr lang="ru-RU" sz="3200" b="1" dirty="0" smtClean="0"/>
              <a:t>2</a:t>
            </a:r>
            <a:r>
              <a:rPr lang="ru-RU" sz="3200" b="1" dirty="0"/>
              <a:t>.</a:t>
            </a:r>
            <a:r>
              <a:rPr lang="ru-RU" sz="3200" dirty="0"/>
              <a:t> Мхи прикрепляются к почве с </a:t>
            </a:r>
            <a:r>
              <a:rPr lang="ru-RU" sz="3200" dirty="0" smtClean="0"/>
              <a:t>помощью</a:t>
            </a:r>
            <a:r>
              <a:rPr lang="en-US" sz="3200" dirty="0" smtClean="0"/>
              <a:t> 1) </a:t>
            </a:r>
            <a:r>
              <a:rPr lang="ru-RU" sz="3200" dirty="0" smtClean="0">
                <a:solidFill>
                  <a:schemeClr val="tx1"/>
                </a:solidFill>
              </a:rPr>
              <a:t>придаточных </a:t>
            </a:r>
            <a:r>
              <a:rPr lang="ru-RU" sz="3200" dirty="0">
                <a:solidFill>
                  <a:schemeClr val="tx1"/>
                </a:solidFill>
              </a:rPr>
              <a:t>корней	</a:t>
            </a:r>
            <a:r>
              <a:rPr lang="en-US" sz="3200" dirty="0" smtClean="0">
                <a:solidFill>
                  <a:schemeClr val="tx1"/>
                </a:solidFill>
              </a:rPr>
              <a:t>  </a:t>
            </a:r>
            <a:r>
              <a:rPr lang="ru-RU" sz="3200" dirty="0" smtClean="0">
                <a:solidFill>
                  <a:schemeClr val="tx1"/>
                </a:solidFill>
              </a:rPr>
              <a:t>3</a:t>
            </a:r>
            <a:r>
              <a:rPr lang="ru-RU" sz="3200" dirty="0">
                <a:solidFill>
                  <a:schemeClr val="tx1"/>
                </a:solidFill>
              </a:rPr>
              <a:t>) </a:t>
            </a:r>
            <a:r>
              <a:rPr lang="ru-RU" sz="3200" dirty="0" smtClean="0">
                <a:solidFill>
                  <a:schemeClr val="tx1"/>
                </a:solidFill>
              </a:rPr>
              <a:t>ризоидов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2) </a:t>
            </a:r>
            <a:r>
              <a:rPr lang="ru-RU" sz="3200" dirty="0" smtClean="0">
                <a:solidFill>
                  <a:schemeClr val="tx1"/>
                </a:solidFill>
              </a:rPr>
              <a:t>листьев</a:t>
            </a:r>
            <a:r>
              <a:rPr lang="ru-RU" sz="3200" dirty="0">
                <a:solidFill>
                  <a:schemeClr val="tx1"/>
                </a:solidFill>
              </a:rPr>
              <a:t>	</a:t>
            </a:r>
            <a:r>
              <a:rPr lang="en-US" sz="3200" dirty="0" smtClean="0">
                <a:solidFill>
                  <a:schemeClr val="tx1"/>
                </a:solidFill>
              </a:rPr>
              <a:t>                     </a:t>
            </a:r>
            <a:r>
              <a:rPr lang="ru-RU" sz="3200" dirty="0" smtClean="0">
                <a:solidFill>
                  <a:schemeClr val="tx1"/>
                </a:solidFill>
              </a:rPr>
              <a:t>4</a:t>
            </a:r>
            <a:r>
              <a:rPr lang="ru-RU" sz="3200" dirty="0">
                <a:solidFill>
                  <a:schemeClr val="tx1"/>
                </a:solidFill>
              </a:rPr>
              <a:t>) главного корня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036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104016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782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3</a:t>
            </a:r>
            <a:r>
              <a:rPr lang="ru-RU" sz="3200" b="1" dirty="0"/>
              <a:t>.</a:t>
            </a:r>
            <a:r>
              <a:rPr lang="ru-RU" sz="3200" dirty="0"/>
              <a:t> Коробочка с крышечкой у кукушкина льна </a:t>
            </a:r>
            <a:r>
              <a:rPr lang="ru-RU" sz="3200" dirty="0" smtClean="0"/>
              <a:t>является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1) </a:t>
            </a:r>
            <a:r>
              <a:rPr lang="ru-RU" sz="3200" dirty="0" smtClean="0"/>
              <a:t>листом</a:t>
            </a:r>
            <a:r>
              <a:rPr lang="ru-RU" sz="3200" dirty="0"/>
              <a:t>	</a:t>
            </a:r>
            <a:r>
              <a:rPr lang="en-US" sz="3200" dirty="0" smtClean="0"/>
              <a:t>                       </a:t>
            </a:r>
            <a:r>
              <a:rPr lang="ru-RU" sz="3200" dirty="0" smtClean="0"/>
              <a:t>3</a:t>
            </a:r>
            <a:r>
              <a:rPr lang="ru-RU" sz="3200" dirty="0"/>
              <a:t>) </a:t>
            </a:r>
            <a:r>
              <a:rPr lang="ru-RU" sz="3200" dirty="0" smtClean="0"/>
              <a:t>почкой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2) </a:t>
            </a:r>
            <a:r>
              <a:rPr lang="ru-RU" sz="3200" dirty="0" smtClean="0"/>
              <a:t>спорофитом</a:t>
            </a:r>
            <a:r>
              <a:rPr lang="ru-RU" sz="3200" dirty="0"/>
              <a:t>	</a:t>
            </a:r>
            <a:r>
              <a:rPr lang="en-US" sz="3200" dirty="0" smtClean="0"/>
              <a:t>     </a:t>
            </a:r>
            <a:r>
              <a:rPr lang="ru-RU" sz="3200" dirty="0" smtClean="0"/>
              <a:t>4</a:t>
            </a:r>
            <a:r>
              <a:rPr lang="ru-RU" sz="3200" dirty="0"/>
              <a:t>) гаметофитом</a:t>
            </a:r>
          </a:p>
          <a:p>
            <a:pPr marL="0" indent="0">
              <a:buNone/>
            </a:pPr>
            <a:r>
              <a:rPr lang="ru-RU" sz="3200" b="1" dirty="0" smtClean="0"/>
              <a:t>4</a:t>
            </a:r>
            <a:r>
              <a:rPr lang="ru-RU" sz="3200" b="1" dirty="0"/>
              <a:t>.</a:t>
            </a:r>
            <a:r>
              <a:rPr lang="ru-RU" sz="3200" dirty="0"/>
              <a:t> Листья у </a:t>
            </a:r>
            <a:r>
              <a:rPr lang="ru-RU" sz="3200" dirty="0" smtClean="0"/>
              <a:t>плауна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1) </a:t>
            </a:r>
            <a:r>
              <a:rPr lang="ru-RU" sz="3200" dirty="0" smtClean="0">
                <a:solidFill>
                  <a:schemeClr val="tx1"/>
                </a:solidFill>
              </a:rPr>
              <a:t>мелкие</a:t>
            </a:r>
            <a:r>
              <a:rPr lang="ru-RU" sz="3200" dirty="0">
                <a:solidFill>
                  <a:schemeClr val="tx1"/>
                </a:solidFill>
              </a:rPr>
              <a:t>, простые	</a:t>
            </a:r>
            <a:r>
              <a:rPr lang="en-US" sz="3200" dirty="0" smtClean="0">
                <a:solidFill>
                  <a:schemeClr val="tx1"/>
                </a:solidFill>
              </a:rPr>
              <a:t>       </a:t>
            </a:r>
            <a:r>
              <a:rPr lang="ru-RU" sz="3200" dirty="0" smtClean="0">
                <a:solidFill>
                  <a:schemeClr val="tx1"/>
                </a:solidFill>
              </a:rPr>
              <a:t>3</a:t>
            </a:r>
            <a:r>
              <a:rPr lang="ru-RU" sz="3200" dirty="0">
                <a:solidFill>
                  <a:schemeClr val="tx1"/>
                </a:solidFill>
              </a:rPr>
              <a:t>) крупные, </a:t>
            </a:r>
            <a:r>
              <a:rPr lang="ru-RU" sz="3200" dirty="0" smtClean="0">
                <a:solidFill>
                  <a:schemeClr val="tx1"/>
                </a:solidFill>
              </a:rPr>
              <a:t>сложные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200" dirty="0" smtClean="0"/>
              <a:t>2) </a:t>
            </a:r>
            <a:r>
              <a:rPr lang="ru-RU" sz="3200" dirty="0" smtClean="0">
                <a:solidFill>
                  <a:schemeClr val="tx1"/>
                </a:solidFill>
              </a:rPr>
              <a:t>крупные</a:t>
            </a:r>
            <a:r>
              <a:rPr lang="ru-RU" sz="3200" dirty="0">
                <a:solidFill>
                  <a:schemeClr val="tx1"/>
                </a:solidFill>
              </a:rPr>
              <a:t>, </a:t>
            </a:r>
            <a:r>
              <a:rPr lang="ru-RU" sz="3200" dirty="0" smtClean="0">
                <a:solidFill>
                  <a:schemeClr val="tx1"/>
                </a:solidFill>
              </a:rPr>
              <a:t>простые</a:t>
            </a:r>
            <a:r>
              <a:rPr lang="en-US" sz="3200" dirty="0" smtClean="0">
                <a:solidFill>
                  <a:schemeClr val="tx1"/>
                </a:solidFill>
              </a:rPr>
              <a:t>    </a:t>
            </a:r>
            <a:r>
              <a:rPr lang="ru-RU" sz="3200" dirty="0" smtClean="0">
                <a:solidFill>
                  <a:schemeClr val="tx1"/>
                </a:solidFill>
              </a:rPr>
              <a:t>4</a:t>
            </a:r>
            <a:r>
              <a:rPr lang="ru-RU" sz="3200" dirty="0">
                <a:solidFill>
                  <a:schemeClr val="tx1"/>
                </a:solidFill>
              </a:rPr>
              <a:t>) нет листьев</a:t>
            </a:r>
          </a:p>
        </p:txBody>
      </p:sp>
    </p:spTree>
    <p:extLst>
      <p:ext uri="{BB962C8B-B14F-4D97-AF65-F5344CB8AC3E}">
        <p14:creationId xmlns:p14="http://schemas.microsoft.com/office/powerpoint/2010/main" val="273890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104016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8542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b="1" dirty="0" smtClean="0"/>
              <a:t>5. </a:t>
            </a:r>
            <a:r>
              <a:rPr lang="ru-RU" sz="3200" dirty="0" smtClean="0"/>
              <a:t>В </a:t>
            </a:r>
            <a:r>
              <a:rPr lang="ru-RU" sz="3200" dirty="0"/>
              <a:t>качестве детской присыпки часто используют</a:t>
            </a:r>
          </a:p>
          <a:p>
            <a:pPr marL="0" lvl="4" indent="0">
              <a:buNone/>
            </a:pPr>
            <a:r>
              <a:rPr lang="en-US" sz="3200" dirty="0" smtClean="0"/>
              <a:t>1) </a:t>
            </a:r>
            <a:r>
              <a:rPr lang="ru-RU" sz="3200" dirty="0" smtClean="0"/>
              <a:t>листья </a:t>
            </a:r>
            <a:r>
              <a:rPr lang="ru-RU" sz="3200" dirty="0"/>
              <a:t>мхов	</a:t>
            </a:r>
            <a:r>
              <a:rPr lang="en-US" sz="3200" dirty="0" smtClean="0"/>
              <a:t>                    </a:t>
            </a:r>
            <a:r>
              <a:rPr lang="ru-RU" sz="3200" dirty="0" smtClean="0"/>
              <a:t>3</a:t>
            </a:r>
            <a:r>
              <a:rPr lang="ru-RU" sz="3200" dirty="0"/>
              <a:t>) споры мхов</a:t>
            </a:r>
          </a:p>
          <a:p>
            <a:pPr marL="0" lvl="4" indent="0">
              <a:buNone/>
            </a:pPr>
            <a:r>
              <a:rPr lang="en-US" sz="3200" dirty="0" smtClean="0"/>
              <a:t>2) </a:t>
            </a:r>
            <a:r>
              <a:rPr lang="ru-RU" sz="3200" dirty="0" smtClean="0"/>
              <a:t>споры </a:t>
            </a:r>
            <a:r>
              <a:rPr lang="ru-RU" sz="3200" dirty="0"/>
              <a:t>плаунов	</a:t>
            </a:r>
            <a:r>
              <a:rPr lang="en-US" sz="3200" dirty="0" smtClean="0"/>
              <a:t>           </a:t>
            </a:r>
            <a:r>
              <a:rPr lang="ru-RU" sz="3200" dirty="0" smtClean="0"/>
              <a:t>4</a:t>
            </a:r>
            <a:r>
              <a:rPr lang="ru-RU" sz="3200" dirty="0"/>
              <a:t>) листья хвощей</a:t>
            </a:r>
          </a:p>
          <a:p>
            <a:pPr marL="0" indent="0">
              <a:buNone/>
            </a:pPr>
            <a:r>
              <a:rPr lang="ru-RU" sz="3200" b="1" dirty="0" smtClean="0"/>
              <a:t>6</a:t>
            </a:r>
            <a:r>
              <a:rPr lang="ru-RU" sz="3200" b="1" dirty="0"/>
              <a:t>.</a:t>
            </a:r>
            <a:r>
              <a:rPr lang="ru-RU" sz="3200" dirty="0"/>
              <a:t> Листья у хвоща</a:t>
            </a:r>
          </a:p>
          <a:p>
            <a:pPr marL="0" lvl="5" indent="0">
              <a:buNone/>
            </a:pPr>
            <a:r>
              <a:rPr lang="en-US" sz="3200" dirty="0" smtClean="0"/>
              <a:t>1) </a:t>
            </a:r>
            <a:r>
              <a:rPr lang="ru-RU" sz="3200" dirty="0" smtClean="0"/>
              <a:t>крупные</a:t>
            </a:r>
            <a:r>
              <a:rPr lang="ru-RU" sz="3200" dirty="0"/>
              <a:t>, простые	</a:t>
            </a:r>
            <a:endParaRPr lang="en-US" sz="3200" dirty="0" smtClean="0"/>
          </a:p>
          <a:p>
            <a:pPr marL="0" lvl="5" indent="0">
              <a:buNone/>
            </a:pPr>
            <a:r>
              <a:rPr lang="en-US" sz="3200" dirty="0" smtClean="0"/>
              <a:t>2) </a:t>
            </a:r>
            <a:r>
              <a:rPr lang="ru-RU" sz="3200" dirty="0" smtClean="0"/>
              <a:t>крупные</a:t>
            </a:r>
            <a:r>
              <a:rPr lang="ru-RU" sz="3200" dirty="0"/>
              <a:t>, сложные	</a:t>
            </a:r>
            <a:endParaRPr lang="en-US" sz="3200" dirty="0" smtClean="0"/>
          </a:p>
          <a:p>
            <a:pPr marL="0" lvl="5" indent="0">
              <a:buNone/>
            </a:pPr>
            <a:r>
              <a:rPr lang="ru-RU" sz="3200" dirty="0" smtClean="0"/>
              <a:t>3</a:t>
            </a:r>
            <a:r>
              <a:rPr lang="ru-RU" sz="3200" dirty="0"/>
              <a:t>) мелкие, чешуевидные</a:t>
            </a:r>
          </a:p>
          <a:p>
            <a:pPr marL="0" lvl="5" indent="0">
              <a:buNone/>
            </a:pPr>
            <a:r>
              <a:rPr lang="ru-RU" sz="3200" dirty="0" smtClean="0"/>
              <a:t>4</a:t>
            </a:r>
            <a:r>
              <a:rPr lang="ru-RU" sz="3200" dirty="0"/>
              <a:t>)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61746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104016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один правильный ответ из четырёх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854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7</a:t>
            </a:r>
            <a:r>
              <a:rPr lang="ru-RU" sz="3200" b="1" dirty="0"/>
              <a:t>.</a:t>
            </a:r>
            <a:r>
              <a:rPr lang="ru-RU" sz="3200" dirty="0"/>
              <a:t> Гаметофит у папоротника</a:t>
            </a:r>
          </a:p>
          <a:p>
            <a:pPr marL="0" lvl="6" indent="0">
              <a:buNone/>
            </a:pPr>
            <a:r>
              <a:rPr lang="en-US" sz="3200" dirty="0" smtClean="0"/>
              <a:t>1) </a:t>
            </a:r>
            <a:r>
              <a:rPr lang="ru-RU" sz="3200" dirty="0" smtClean="0"/>
              <a:t>однополый </a:t>
            </a:r>
            <a:r>
              <a:rPr lang="ru-RU" sz="3200" dirty="0"/>
              <a:t>мужской	</a:t>
            </a:r>
          </a:p>
          <a:p>
            <a:pPr marL="0" lvl="6" indent="0">
              <a:buNone/>
            </a:pPr>
            <a:r>
              <a:rPr lang="en-US" sz="3200" dirty="0" smtClean="0"/>
              <a:t>2) </a:t>
            </a:r>
            <a:r>
              <a:rPr lang="ru-RU" sz="3200" dirty="0" smtClean="0"/>
              <a:t>однополый </a:t>
            </a:r>
            <a:r>
              <a:rPr lang="ru-RU" sz="3200" dirty="0"/>
              <a:t>женский	</a:t>
            </a:r>
            <a:endParaRPr lang="en-US" sz="3200" dirty="0" smtClean="0"/>
          </a:p>
          <a:p>
            <a:pPr marL="0" lvl="6" indent="0">
              <a:buNone/>
            </a:pPr>
            <a:r>
              <a:rPr lang="ru-RU" sz="3200" dirty="0" smtClean="0"/>
              <a:t>3</a:t>
            </a:r>
            <a:r>
              <a:rPr lang="ru-RU" sz="3200" dirty="0"/>
              <a:t>) обоеполый</a:t>
            </a:r>
            <a:endParaRPr lang="en-US" sz="3200" dirty="0" smtClean="0"/>
          </a:p>
          <a:p>
            <a:pPr marL="0" lvl="6" indent="0">
              <a:buNone/>
            </a:pPr>
            <a:r>
              <a:rPr lang="ru-RU" sz="3200" dirty="0" smtClean="0"/>
              <a:t>4</a:t>
            </a:r>
            <a:r>
              <a:rPr lang="ru-RU" sz="3200" dirty="0"/>
              <a:t>) все перечисленное верно</a:t>
            </a:r>
          </a:p>
          <a:p>
            <a:pPr marL="0" indent="0">
              <a:buNone/>
            </a:pPr>
            <a:r>
              <a:rPr lang="ru-RU" sz="3200" b="1" dirty="0" smtClean="0"/>
              <a:t>8</a:t>
            </a:r>
            <a:r>
              <a:rPr lang="ru-RU" sz="3200" b="1" dirty="0"/>
              <a:t>.</a:t>
            </a:r>
            <a:r>
              <a:rPr lang="ru-RU" sz="3200" dirty="0"/>
              <a:t> Корни отсутствуют у</a:t>
            </a:r>
          </a:p>
          <a:p>
            <a:pPr marL="0" indent="0">
              <a:buNone/>
            </a:pPr>
            <a:r>
              <a:rPr lang="ru-RU" sz="3200" dirty="0"/>
              <a:t>1) орляка	</a:t>
            </a:r>
            <a:r>
              <a:rPr lang="en-US" sz="3200" dirty="0" smtClean="0"/>
              <a:t>                     </a:t>
            </a:r>
            <a:r>
              <a:rPr lang="ru-RU" sz="3200" dirty="0" smtClean="0"/>
              <a:t>3</a:t>
            </a:r>
            <a:r>
              <a:rPr lang="ru-RU" sz="3200" dirty="0"/>
              <a:t>) сальвинии</a:t>
            </a:r>
          </a:p>
          <a:p>
            <a:pPr marL="0" indent="0">
              <a:buNone/>
            </a:pPr>
            <a:r>
              <a:rPr lang="ru-RU" sz="3200" dirty="0" smtClean="0"/>
              <a:t>2</a:t>
            </a:r>
            <a:r>
              <a:rPr lang="ru-RU" sz="3200" dirty="0"/>
              <a:t>) </a:t>
            </a:r>
            <a:r>
              <a:rPr lang="ru-RU" sz="3200" dirty="0" err="1"/>
              <a:t>страусника</a:t>
            </a:r>
            <a:r>
              <a:rPr lang="ru-RU" sz="3200" dirty="0"/>
              <a:t>	</a:t>
            </a:r>
            <a:r>
              <a:rPr lang="en-US" sz="3200" dirty="0" smtClean="0"/>
              <a:t>            </a:t>
            </a:r>
            <a:r>
              <a:rPr lang="ru-RU" sz="3200" dirty="0" smtClean="0"/>
              <a:t>4</a:t>
            </a:r>
            <a:r>
              <a:rPr lang="ru-RU" sz="3200" dirty="0"/>
              <a:t>) щитовника</a:t>
            </a:r>
          </a:p>
        </p:txBody>
      </p:sp>
    </p:spTree>
    <p:extLst>
      <p:ext uri="{BB962C8B-B14F-4D97-AF65-F5344CB8AC3E}">
        <p14:creationId xmlns:p14="http://schemas.microsoft.com/office/powerpoint/2010/main" val="388326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104016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три правильных ответа из шести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854280"/>
          </a:xfrm>
        </p:spPr>
        <p:txBody>
          <a:bodyPr>
            <a:normAutofit/>
          </a:bodyPr>
          <a:lstStyle/>
          <a:p>
            <a:pPr marL="1588" indent="0">
              <a:buNone/>
            </a:pPr>
            <a:r>
              <a:rPr lang="ru-RU" sz="3200" b="1" dirty="0" smtClean="0"/>
              <a:t>1</a:t>
            </a:r>
            <a:r>
              <a:rPr lang="ru-RU" sz="3200" b="1" dirty="0"/>
              <a:t>.</a:t>
            </a:r>
            <a:r>
              <a:rPr lang="ru-RU" sz="3200" dirty="0"/>
              <a:t> К папоротникам относятся</a:t>
            </a:r>
          </a:p>
          <a:p>
            <a:pPr marL="1588" lvl="8" indent="0">
              <a:buNone/>
            </a:pPr>
            <a:r>
              <a:rPr lang="en-US" sz="3200" dirty="0" smtClean="0"/>
              <a:t>1) </a:t>
            </a:r>
            <a:r>
              <a:rPr lang="ru-RU" sz="3200" dirty="0" smtClean="0"/>
              <a:t>кладония</a:t>
            </a:r>
            <a:endParaRPr lang="ru-RU" sz="3200" dirty="0"/>
          </a:p>
          <a:p>
            <a:pPr marL="1588" lvl="8" indent="0">
              <a:buNone/>
            </a:pPr>
            <a:r>
              <a:rPr lang="en-US" sz="3200" dirty="0" smtClean="0"/>
              <a:t>2) </a:t>
            </a:r>
            <a:r>
              <a:rPr lang="ru-RU" sz="3200" dirty="0" smtClean="0"/>
              <a:t>маршанция</a:t>
            </a:r>
            <a:endParaRPr lang="ru-RU" sz="3200" dirty="0"/>
          </a:p>
          <a:p>
            <a:pPr marL="1588" lvl="8" indent="0">
              <a:buNone/>
            </a:pPr>
            <a:r>
              <a:rPr lang="en-US" sz="3200" dirty="0" smtClean="0"/>
              <a:t>3) </a:t>
            </a:r>
            <a:r>
              <a:rPr lang="ru-RU" sz="3200" dirty="0" smtClean="0"/>
              <a:t>сальвиния</a:t>
            </a:r>
            <a:endParaRPr lang="ru-RU" sz="3200" dirty="0"/>
          </a:p>
          <a:p>
            <a:pPr marL="1588" lvl="8" indent="0">
              <a:buNone/>
            </a:pPr>
            <a:r>
              <a:rPr lang="en-US" sz="3200" dirty="0" smtClean="0"/>
              <a:t>4) </a:t>
            </a:r>
            <a:r>
              <a:rPr lang="ru-RU" sz="3200" dirty="0" err="1" smtClean="0"/>
              <a:t>агарум</a:t>
            </a:r>
            <a:endParaRPr lang="ru-RU" sz="3200" dirty="0"/>
          </a:p>
          <a:p>
            <a:pPr marL="1588" lvl="8" indent="0">
              <a:buNone/>
            </a:pPr>
            <a:r>
              <a:rPr lang="en-US" sz="3200" dirty="0" smtClean="0"/>
              <a:t>5) </a:t>
            </a:r>
            <a:r>
              <a:rPr lang="ru-RU" sz="3200" dirty="0" smtClean="0"/>
              <a:t>ужовник</a:t>
            </a:r>
            <a:endParaRPr lang="ru-RU" sz="3200" dirty="0"/>
          </a:p>
          <a:p>
            <a:pPr marL="1588" lvl="8" indent="0">
              <a:buNone/>
            </a:pPr>
            <a:r>
              <a:rPr lang="en-US" sz="3200" dirty="0" smtClean="0"/>
              <a:t>6) </a:t>
            </a:r>
            <a:r>
              <a:rPr lang="ru-RU" sz="3200" dirty="0" smtClean="0"/>
              <a:t>щитовник </a:t>
            </a:r>
            <a:r>
              <a:rPr lang="ru-RU" sz="3200" dirty="0"/>
              <a:t>мужской</a:t>
            </a:r>
          </a:p>
        </p:txBody>
      </p:sp>
    </p:spTree>
    <p:extLst>
      <p:ext uri="{BB962C8B-B14F-4D97-AF65-F5344CB8AC3E}">
        <p14:creationId xmlns:p14="http://schemas.microsoft.com/office/powerpoint/2010/main" val="201264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104016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три правильных ответа из шести предложенных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85428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b="1" dirty="0" smtClean="0"/>
              <a:t>2</a:t>
            </a:r>
            <a:r>
              <a:rPr lang="ru-RU" sz="3200" b="1" dirty="0"/>
              <a:t>.</a:t>
            </a:r>
            <a:r>
              <a:rPr lang="ru-RU" sz="3200" dirty="0"/>
              <a:t> У современных хвощей</a:t>
            </a:r>
          </a:p>
          <a:p>
            <a:pPr marL="0" lvl="0" indent="0">
              <a:buNone/>
            </a:pPr>
            <a:r>
              <a:rPr lang="en-US" sz="3200" dirty="0" smtClean="0"/>
              <a:t>1) </a:t>
            </a:r>
            <a:r>
              <a:rPr lang="ru-RU" sz="3200" dirty="0" smtClean="0"/>
              <a:t>фотосинтез </a:t>
            </a:r>
            <a:r>
              <a:rPr lang="ru-RU" sz="3200" dirty="0"/>
              <a:t>происходит в стеблях и ветвях</a:t>
            </a:r>
          </a:p>
          <a:p>
            <a:pPr marL="0" lvl="0" indent="0">
              <a:buNone/>
            </a:pPr>
            <a:r>
              <a:rPr lang="en-US" sz="3200" dirty="0" smtClean="0"/>
              <a:t>2) </a:t>
            </a:r>
            <a:r>
              <a:rPr lang="ru-RU" sz="3200" dirty="0" smtClean="0"/>
              <a:t>фотосинтез </a:t>
            </a:r>
            <a:r>
              <a:rPr lang="ru-RU" sz="3200" dirty="0"/>
              <a:t>происходит в листьях</a:t>
            </a:r>
          </a:p>
          <a:p>
            <a:pPr marL="0" lvl="0" indent="0">
              <a:buNone/>
            </a:pPr>
            <a:r>
              <a:rPr lang="en-US" sz="3200" dirty="0" smtClean="0"/>
              <a:t>3) </a:t>
            </a:r>
            <a:r>
              <a:rPr lang="ru-RU" sz="3200" dirty="0" smtClean="0"/>
              <a:t>спороносный </a:t>
            </a:r>
            <a:r>
              <a:rPr lang="ru-RU" sz="3200" dirty="0"/>
              <a:t>колосок образуется в пазухах листьев</a:t>
            </a:r>
          </a:p>
          <a:p>
            <a:pPr marL="0" lvl="0" indent="0">
              <a:buNone/>
            </a:pPr>
            <a:r>
              <a:rPr lang="en-US" sz="3200" dirty="0" smtClean="0"/>
              <a:t>4) </a:t>
            </a:r>
            <a:r>
              <a:rPr lang="ru-RU" sz="3200" dirty="0" smtClean="0"/>
              <a:t>спороносный </a:t>
            </a:r>
            <a:r>
              <a:rPr lang="ru-RU" sz="3200" dirty="0"/>
              <a:t>колосок образуется на верхушке побега</a:t>
            </a:r>
          </a:p>
          <a:p>
            <a:pPr marL="0" lvl="0" indent="0">
              <a:buNone/>
            </a:pPr>
            <a:r>
              <a:rPr lang="en-US" sz="3200" dirty="0" smtClean="0"/>
              <a:t>5) </a:t>
            </a:r>
            <a:r>
              <a:rPr lang="ru-RU" sz="3200" dirty="0" smtClean="0"/>
              <a:t>есть </a:t>
            </a:r>
            <a:r>
              <a:rPr lang="ru-RU" sz="3200" dirty="0"/>
              <a:t>только стебель и корневище</a:t>
            </a:r>
          </a:p>
          <a:p>
            <a:pPr marL="0" lvl="0" indent="0">
              <a:buNone/>
            </a:pPr>
            <a:r>
              <a:rPr lang="en-US" sz="3200" dirty="0" smtClean="0"/>
              <a:t>6) </a:t>
            </a:r>
            <a:r>
              <a:rPr lang="ru-RU" sz="3200" dirty="0" smtClean="0"/>
              <a:t>есть </a:t>
            </a:r>
            <a:r>
              <a:rPr lang="ru-RU" sz="3200" dirty="0"/>
              <a:t>стебель, чешуевидные листья и корневище</a:t>
            </a:r>
          </a:p>
        </p:txBody>
      </p:sp>
    </p:spTree>
    <p:extLst>
      <p:ext uri="{BB962C8B-B14F-4D97-AF65-F5344CB8AC3E}">
        <p14:creationId xmlns:p14="http://schemas.microsoft.com/office/powerpoint/2010/main" val="239777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104016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Установите соответствие между отделами растений и представителями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854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ПРЕДСТАВИТЕЛИ</a:t>
            </a:r>
            <a:r>
              <a:rPr lang="en-US" sz="3200" dirty="0" smtClean="0"/>
              <a:t> </a:t>
            </a:r>
            <a:r>
              <a:rPr lang="ru-RU" sz="3200" dirty="0"/>
              <a:t>		ОТДЕЛЫ</a:t>
            </a:r>
          </a:p>
          <a:p>
            <a:pPr marL="0" indent="0">
              <a:buNone/>
            </a:pPr>
            <a:r>
              <a:rPr lang="ru-RU" sz="3200" dirty="0"/>
              <a:t>А) сфагнум			     </a:t>
            </a:r>
            <a:r>
              <a:rPr lang="ru-RU" sz="3200" dirty="0" smtClean="0"/>
              <a:t>1</a:t>
            </a:r>
            <a:r>
              <a:rPr lang="ru-RU" sz="3200" dirty="0"/>
              <a:t>) Моховидные </a:t>
            </a:r>
          </a:p>
          <a:p>
            <a:pPr marL="0" indent="0">
              <a:buNone/>
            </a:pPr>
            <a:r>
              <a:rPr lang="ru-RU" sz="3200" dirty="0"/>
              <a:t>Б) кукушкин лен </a:t>
            </a:r>
            <a:r>
              <a:rPr lang="en-US" sz="3200" dirty="0" smtClean="0"/>
              <a:t>                  </a:t>
            </a:r>
            <a:r>
              <a:rPr lang="ru-RU" sz="3200" dirty="0" smtClean="0"/>
              <a:t>2</a:t>
            </a:r>
            <a:r>
              <a:rPr lang="ru-RU" sz="3200" dirty="0"/>
              <a:t>) Плауновидные</a:t>
            </a:r>
          </a:p>
          <a:p>
            <a:pPr marL="0" indent="0">
              <a:buNone/>
            </a:pPr>
            <a:r>
              <a:rPr lang="ru-RU" sz="3200" dirty="0" smtClean="0"/>
              <a:t>В</a:t>
            </a:r>
            <a:r>
              <a:rPr lang="ru-RU" sz="3200" dirty="0"/>
              <a:t>) плаун баранец </a:t>
            </a:r>
          </a:p>
          <a:p>
            <a:pPr marL="0" indent="0">
              <a:buNone/>
            </a:pPr>
            <a:r>
              <a:rPr lang="ru-RU" sz="3200" dirty="0"/>
              <a:t>Г) </a:t>
            </a:r>
            <a:r>
              <a:rPr lang="ru-RU" sz="3200" dirty="0" err="1"/>
              <a:t>гилокомиум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8075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896144"/>
          </a:xfrm>
        </p:spPr>
        <p:txBody>
          <a:bodyPr>
            <a:normAutofit/>
          </a:bodyPr>
          <a:lstStyle/>
          <a:p>
            <a:r>
              <a:rPr lang="en-US" sz="2500" b="1" dirty="0" smtClean="0">
                <a:solidFill>
                  <a:schemeClr val="accent3">
                    <a:lumMod val="50000"/>
                  </a:schemeClr>
                </a:solidFill>
              </a:rPr>
              <a:t>IV</a:t>
            </a: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</a:rPr>
              <a:t>Установите соответствие между папоротниками и местами их произрастания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527048"/>
            <a:ext cx="8784976" cy="4854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ПАПОРОТНИКИ</a:t>
            </a:r>
            <a:r>
              <a:rPr lang="ru-RU" sz="2800" dirty="0"/>
              <a:t> </a:t>
            </a:r>
            <a:r>
              <a:rPr lang="ru-RU" sz="2800" dirty="0" smtClean="0"/>
              <a:t>           МЕСТА ПРОИЗРАСТАНИЯ</a:t>
            </a:r>
            <a:endParaRPr lang="ru-RU" sz="2800" dirty="0"/>
          </a:p>
          <a:p>
            <a:pPr marL="0" indent="0">
              <a:buNone/>
            </a:pPr>
            <a:r>
              <a:rPr lang="ru-RU" sz="3200" dirty="0"/>
              <a:t>А) орляк 			</a:t>
            </a:r>
            <a:r>
              <a:rPr lang="ru-RU" sz="3200" dirty="0" smtClean="0"/>
              <a:t>   1</a:t>
            </a:r>
            <a:r>
              <a:rPr lang="ru-RU" sz="3200" dirty="0"/>
              <a:t>) другие растения</a:t>
            </a:r>
          </a:p>
          <a:p>
            <a:pPr marL="0" indent="0">
              <a:buNone/>
            </a:pPr>
            <a:r>
              <a:rPr lang="ru-RU" sz="3200" dirty="0"/>
              <a:t>Б) оленьи рога	</a:t>
            </a:r>
            <a:r>
              <a:rPr lang="ru-RU" sz="3200" dirty="0" smtClean="0"/>
              <a:t>   2</a:t>
            </a:r>
            <a:r>
              <a:rPr lang="ru-RU" sz="3200" dirty="0"/>
              <a:t>) почва</a:t>
            </a:r>
          </a:p>
          <a:p>
            <a:pPr marL="0" indent="0">
              <a:buNone/>
            </a:pPr>
            <a:r>
              <a:rPr lang="ru-RU" sz="3200" dirty="0"/>
              <a:t>В) сальвиния		</a:t>
            </a:r>
            <a:r>
              <a:rPr lang="ru-RU" sz="3200" dirty="0" smtClean="0"/>
              <a:t>   3</a:t>
            </a:r>
            <a:r>
              <a:rPr lang="ru-RU" sz="3200" dirty="0"/>
              <a:t>) вода </a:t>
            </a:r>
          </a:p>
          <a:p>
            <a:pPr marL="0" indent="0">
              <a:buNone/>
            </a:pPr>
            <a:r>
              <a:rPr lang="ru-RU" sz="3200" dirty="0"/>
              <a:t>Г) </a:t>
            </a:r>
            <a:r>
              <a:rPr lang="ru-RU" sz="3200" dirty="0" err="1"/>
              <a:t>голокучник</a:t>
            </a:r>
            <a:r>
              <a:rPr lang="ru-RU" sz="3200" dirty="0"/>
              <a:t> </a:t>
            </a:r>
          </a:p>
          <a:p>
            <a:pPr marL="0" indent="0">
              <a:buNone/>
            </a:pPr>
            <a:r>
              <a:rPr lang="ru-RU" sz="3200" dirty="0"/>
              <a:t>Д) птичье гнездо</a:t>
            </a:r>
          </a:p>
        </p:txBody>
      </p:sp>
    </p:spTree>
    <p:extLst>
      <p:ext uri="{BB962C8B-B14F-4D97-AF65-F5344CB8AC3E}">
        <p14:creationId xmlns:p14="http://schemas.microsoft.com/office/powerpoint/2010/main" val="79600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100</TotalTime>
  <Words>248</Words>
  <Application>Microsoft Office PowerPoint</Application>
  <PresentationFormat>Экран (4:3)</PresentationFormat>
  <Paragraphs>71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Официальная</vt:lpstr>
      <vt:lpstr>Высшие споровые растения</vt:lpstr>
      <vt:lpstr>I. Выберите один правильный ответ из четырёх предложенных</vt:lpstr>
      <vt:lpstr>I. Выберите один правильный ответ из четырёх предложенных</vt:lpstr>
      <vt:lpstr>I. Выберите один правильный ответ из четырёх предложенных</vt:lpstr>
      <vt:lpstr>I. Выберите один правильный ответ из четырёх предложенных</vt:lpstr>
      <vt:lpstr>II. Выберите три правильных ответа из шести предложенных</vt:lpstr>
      <vt:lpstr>II. Выберите три правильных ответа из шести предложенных</vt:lpstr>
      <vt:lpstr>III. Установите соответствие между отделами растений и представителями</vt:lpstr>
      <vt:lpstr>IV. Установите соответствие между папоротниками и местами их произрастания</vt:lpstr>
      <vt:lpstr>V. Установите последовательность этапов размножения мха кукушкина льна</vt:lpstr>
      <vt:lpstr>VI. Какие части хвоща обозначены цифрами</vt:lpstr>
      <vt:lpstr>VII. Какие части плауна обозначены цифрами</vt:lpstr>
      <vt:lpstr>VIII. Какие этапы цикла развития папоротника обозначены цифрами 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Папоротникообразные</dc:title>
  <dc:creator>учитель</dc:creator>
  <cp:lastModifiedBy>Елена</cp:lastModifiedBy>
  <cp:revision>9</cp:revision>
  <dcterms:created xsi:type="dcterms:W3CDTF">2015-11-13T06:04:20Z</dcterms:created>
  <dcterms:modified xsi:type="dcterms:W3CDTF">2015-12-04T18:40:49Z</dcterms:modified>
</cp:coreProperties>
</file>