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 id="262" r:id="rId8"/>
    <p:sldId id="263" r:id="rId9"/>
    <p:sldId id="264" r:id="rId10"/>
    <p:sldId id="266" r:id="rId11"/>
    <p:sldId id="265" r:id="rId12"/>
    <p:sldId id="267" r:id="rId13"/>
    <p:sldId id="268" r:id="rId14"/>
    <p:sldId id="269" r:id="rId15"/>
    <p:sldId id="272" r:id="rId16"/>
    <p:sldId id="270" r:id="rId17"/>
    <p:sldId id="271" r:id="rId18"/>
    <p:sldId id="273" r:id="rId19"/>
    <p:sldId id="274" r:id="rId20"/>
    <p:sldId id="275" r:id="rId21"/>
    <p:sldId id="280" r:id="rId22"/>
    <p:sldId id="279" r:id="rId23"/>
    <p:sldId id="277" r:id="rId24"/>
    <p:sldId id="278" r:id="rId25"/>
    <p:sldId id="276"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7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EA63168-F5F9-4944-86D5-951C31726D97}" type="datetimeFigureOut">
              <a:rPr lang="ru-RU" smtClean="0"/>
              <a:t>25.10.2015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EA63168-F5F9-4944-86D5-951C31726D97}" type="datetimeFigureOut">
              <a:rPr lang="ru-RU" smtClean="0"/>
              <a:t>25.10.2015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EA63168-F5F9-4944-86D5-951C31726D97}" type="datetimeFigureOut">
              <a:rPr lang="ru-RU" smtClean="0"/>
              <a:t>25.10.2015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EA63168-F5F9-4944-86D5-951C31726D97}" type="datetimeFigureOut">
              <a:rPr lang="ru-RU" smtClean="0"/>
              <a:t>25.10.2015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EA63168-F5F9-4944-86D5-951C31726D97}" type="datetimeFigureOut">
              <a:rPr lang="ru-RU" smtClean="0"/>
              <a:t>25.10.2015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EA63168-F5F9-4944-86D5-951C31726D97}" type="datetimeFigureOut">
              <a:rPr lang="ru-RU" smtClean="0"/>
              <a:t>25.10.2015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C44320-7233-4B9B-A325-33A46B5B9037}" type="slidenum">
              <a:rPr lang="ru-RU" smtClean="0"/>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A63168-F5F9-4944-86D5-951C31726D97}" type="datetimeFigureOut">
              <a:rPr lang="ru-RU" smtClean="0"/>
              <a:t>25.10.2015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C44320-7233-4B9B-A325-33A46B5B903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571480"/>
            <a:ext cx="8178132" cy="1470025"/>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Презентация на тему: «Туристический маршрут </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Вена-Прага-София-Стамбул</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64" y="214290"/>
            <a:ext cx="8229600" cy="1143000"/>
          </a:xfrm>
        </p:spPr>
        <p:txBody>
          <a:bodyPr>
            <a:normAutofit fontScale="90000"/>
          </a:bodyPr>
          <a:lstStyle/>
          <a:p>
            <a:r>
              <a:rPr lang="ru-RU" b="1" dirty="0" err="1"/>
              <a:t>Кршижиковы</a:t>
            </a:r>
            <a:r>
              <a:rPr lang="ru-RU" b="1" dirty="0"/>
              <a:t> фонтаны</a:t>
            </a:r>
            <a:br>
              <a:rPr lang="ru-RU" b="1" dirty="0"/>
            </a:br>
            <a:endParaRPr lang="ru-RU" dirty="0"/>
          </a:p>
        </p:txBody>
      </p:sp>
      <p:sp>
        <p:nvSpPr>
          <p:cNvPr id="5" name="TextBox 4"/>
          <p:cNvSpPr txBox="1"/>
          <p:nvPr/>
        </p:nvSpPr>
        <p:spPr>
          <a:xfrm>
            <a:off x="3786182" y="5286388"/>
            <a:ext cx="5000660" cy="1015663"/>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ru-RU" sz="2000" dirty="0" err="1"/>
              <a:t>Кршижиковы</a:t>
            </a:r>
            <a:r>
              <a:rPr lang="ru-RU" sz="2000" dirty="0"/>
              <a:t> фонтаны — комплекс поющих фонтанов, расположенных за павильонами Пражских выставок. </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a:t>Вышеград</a:t>
            </a:r>
            <a:r>
              <a:rPr lang="ru-RU" b="1" dirty="0"/>
              <a:t/>
            </a:r>
            <a:br>
              <a:rPr lang="ru-RU" b="1" dirty="0"/>
            </a:br>
            <a:endParaRPr lang="ru-RU" dirty="0"/>
          </a:p>
        </p:txBody>
      </p:sp>
      <p:sp>
        <p:nvSpPr>
          <p:cNvPr id="5" name="TextBox 4"/>
          <p:cNvSpPr txBox="1"/>
          <p:nvPr/>
        </p:nvSpPr>
        <p:spPr>
          <a:xfrm>
            <a:off x="3714744" y="5572140"/>
            <a:ext cx="5214974" cy="1015663"/>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ru-RU" sz="2000" dirty="0" err="1"/>
              <a:t>Вышеград</a:t>
            </a:r>
            <a:r>
              <a:rPr lang="ru-RU" sz="2000" dirty="0"/>
              <a:t> — древняя крепость (замок) и исторический район Праги. Расположен на холме над Влтавой к югу от центра города</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bg1"/>
                </a:solidFill>
              </a:rPr>
              <a:t>Национальный Музей</a:t>
            </a:r>
            <a:br>
              <a:rPr lang="ru-RU" b="1" dirty="0">
                <a:solidFill>
                  <a:schemeClr val="bg1"/>
                </a:solidFill>
              </a:rPr>
            </a:br>
            <a:endParaRPr lang="ru-RU" dirty="0">
              <a:solidFill>
                <a:schemeClr val="bg1"/>
              </a:solidFill>
            </a:endParaRPr>
          </a:p>
        </p:txBody>
      </p:sp>
      <p:sp>
        <p:nvSpPr>
          <p:cNvPr id="5" name="TextBox 4"/>
          <p:cNvSpPr txBox="1"/>
          <p:nvPr/>
        </p:nvSpPr>
        <p:spPr>
          <a:xfrm>
            <a:off x="2071670" y="5643578"/>
            <a:ext cx="5000660" cy="1015663"/>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ru-RU" sz="2000" dirty="0"/>
              <a:t>Национальный музей — крупнейший государственный музей Праги, созданный в начале XIX века.</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Танцующий дом</a:t>
            </a:r>
            <a:br>
              <a:rPr lang="ru-RU" b="1" dirty="0"/>
            </a:br>
            <a:endParaRPr lang="ru-RU" dirty="0"/>
          </a:p>
        </p:txBody>
      </p:sp>
      <p:sp>
        <p:nvSpPr>
          <p:cNvPr id="5" name="TextBox 4"/>
          <p:cNvSpPr txBox="1"/>
          <p:nvPr/>
        </p:nvSpPr>
        <p:spPr>
          <a:xfrm>
            <a:off x="1285852" y="5643578"/>
            <a:ext cx="6572296" cy="1015663"/>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000" dirty="0"/>
              <a:t>Танцующий дом — офисное здание в Праге в стиле </a:t>
            </a:r>
            <a:r>
              <a:rPr lang="ru-RU" sz="2000" dirty="0" err="1"/>
              <a:t>деконструктивизма</a:t>
            </a:r>
            <a:r>
              <a:rPr lang="ru-RU" sz="2000" dirty="0"/>
              <a:t>, состоит из двух цилиндрических башен: нормальной и деструктивной. </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24" y="0"/>
            <a:ext cx="5972188" cy="1143000"/>
          </a:xfrm>
        </p:spPr>
        <p:txBody>
          <a:bodyPr>
            <a:noAutofit/>
          </a:bodyPr>
          <a:lstStyle/>
          <a:p>
            <a:r>
              <a:rPr lang="ru-RU" sz="9600" dirty="0" smtClean="0">
                <a:solidFill>
                  <a:schemeClr val="bg1"/>
                </a:solidFill>
              </a:rPr>
              <a:t>София</a:t>
            </a:r>
            <a:endParaRPr lang="ru-RU" sz="9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Гора и одноименный национальный парк </a:t>
            </a:r>
            <a:r>
              <a:rPr lang="ru-RU" b="1" dirty="0" err="1"/>
              <a:t>Витоша</a:t>
            </a:r>
            <a:r>
              <a:rPr lang="ru-RU" b="1" dirty="0"/>
              <a:t> </a:t>
            </a:r>
            <a:endParaRPr lang="ru-RU" dirty="0"/>
          </a:p>
        </p:txBody>
      </p:sp>
      <p:sp>
        <p:nvSpPr>
          <p:cNvPr id="5" name="TextBox 4"/>
          <p:cNvSpPr txBox="1"/>
          <p:nvPr/>
        </p:nvSpPr>
        <p:spPr>
          <a:xfrm>
            <a:off x="4143340" y="3071810"/>
            <a:ext cx="5000660" cy="1938992"/>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ru-RU" sz="2000" dirty="0"/>
              <a:t>Это определенно самая известная природная достопримечательность Софии. Сама гора представляет собой крайне живописное и величественное зрелище и открывает первоклассные панорамы со своих склонов.</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Ротонда Святого Георгия</a:t>
            </a:r>
            <a:endParaRPr lang="ru-RU" dirty="0"/>
          </a:p>
        </p:txBody>
      </p:sp>
      <p:sp>
        <p:nvSpPr>
          <p:cNvPr id="5" name="TextBox 4"/>
          <p:cNvSpPr txBox="1"/>
          <p:nvPr/>
        </p:nvSpPr>
        <p:spPr>
          <a:xfrm>
            <a:off x="5214910" y="3687901"/>
            <a:ext cx="3929090" cy="31700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sz="2000" dirty="0"/>
              <a:t>По праву самой старой церкви города Ротонда Святого Георгия занимает почетное место одной из самых интересных достопримечательностей Софии. Сейчас она является музеем, но, несмотря на это Болгарская Православная Церковь периодически проводит здесь богослужения.</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bg1"/>
                </a:solidFill>
                <a:effectLst>
                  <a:outerShdw blurRad="38100" dist="38100" dir="2700000" algn="tl">
                    <a:srgbClr val="000000">
                      <a:alpha val="43137"/>
                    </a:srgbClr>
                  </a:outerShdw>
                </a:effectLst>
              </a:rPr>
              <a:t>Собор Александра </a:t>
            </a:r>
            <a:r>
              <a:rPr lang="ru-RU" b="1" dirty="0" smtClean="0">
                <a:solidFill>
                  <a:schemeClr val="bg1"/>
                </a:solidFill>
                <a:effectLst>
                  <a:outerShdw blurRad="38100" dist="38100" dir="2700000" algn="tl">
                    <a:srgbClr val="000000">
                      <a:alpha val="43137"/>
                    </a:srgbClr>
                  </a:outerShdw>
                </a:effectLst>
              </a:rPr>
              <a:t>Невского</a:t>
            </a:r>
            <a:endParaRPr lang="ru-RU" dirty="0">
              <a:solidFill>
                <a:schemeClr val="bg1"/>
              </a:solidFill>
              <a:effectLst>
                <a:outerShdw blurRad="38100" dist="38100" dir="2700000" algn="tl">
                  <a:srgbClr val="000000">
                    <a:alpha val="43137"/>
                  </a:srgbClr>
                </a:outerShdw>
              </a:effectLst>
            </a:endParaRPr>
          </a:p>
        </p:txBody>
      </p:sp>
      <p:sp>
        <p:nvSpPr>
          <p:cNvPr id="5" name="TextBox 4"/>
          <p:cNvSpPr txBox="1"/>
          <p:nvPr/>
        </p:nvSpPr>
        <p:spPr>
          <a:xfrm>
            <a:off x="857224" y="5929330"/>
            <a:ext cx="7572428"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2000" dirty="0"/>
              <a:t> Этот величественный храм-памятник расположен в самом центре города на одноименной площади Александра Невского. </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488" y="0"/>
            <a:ext cx="8229600" cy="1143000"/>
          </a:xfrm>
        </p:spPr>
        <p:txBody>
          <a:bodyPr/>
          <a:lstStyle/>
          <a:p>
            <a:r>
              <a:rPr lang="ru-RU" b="1" dirty="0" err="1">
                <a:solidFill>
                  <a:schemeClr val="bg1"/>
                </a:solidFill>
              </a:rPr>
              <a:t>Боянская</a:t>
            </a:r>
            <a:r>
              <a:rPr lang="ru-RU" b="1" dirty="0">
                <a:solidFill>
                  <a:schemeClr val="bg1"/>
                </a:solidFill>
              </a:rPr>
              <a:t> церковь</a:t>
            </a:r>
            <a:endParaRPr lang="ru-RU" dirty="0">
              <a:solidFill>
                <a:schemeClr val="bg1"/>
              </a:solidFill>
            </a:endParaRPr>
          </a:p>
        </p:txBody>
      </p:sp>
      <p:sp>
        <p:nvSpPr>
          <p:cNvPr id="5" name="TextBox 4"/>
          <p:cNvSpPr txBox="1"/>
          <p:nvPr/>
        </p:nvSpPr>
        <p:spPr>
          <a:xfrm>
            <a:off x="4857752" y="1142984"/>
            <a:ext cx="4000528" cy="1631216"/>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ru-RU" sz="2000" dirty="0"/>
              <a:t>Своё название она получила от названия села, в котором она когда то была построена. Она состоит из трех построек воздвигнутых в разное время.</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068960"/>
            <a:ext cx="8229600" cy="1143000"/>
          </a:xfrm>
        </p:spPr>
        <p:txBody>
          <a:bodyPr/>
          <a:lstStyle/>
          <a:p>
            <a:r>
              <a:rPr lang="ru-RU" b="1" dirty="0">
                <a:solidFill>
                  <a:schemeClr val="bg1"/>
                </a:solidFill>
              </a:rPr>
              <a:t>Национальный дворец культуры</a:t>
            </a:r>
            <a:endParaRPr lang="ru-RU" dirty="0">
              <a:solidFill>
                <a:schemeClr val="bg1"/>
              </a:solidFill>
            </a:endParaRPr>
          </a:p>
        </p:txBody>
      </p:sp>
      <p:sp>
        <p:nvSpPr>
          <p:cNvPr id="5" name="TextBox 4"/>
          <p:cNvSpPr txBox="1"/>
          <p:nvPr/>
        </p:nvSpPr>
        <p:spPr>
          <a:xfrm>
            <a:off x="1428728" y="5534561"/>
            <a:ext cx="6429420" cy="132343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000" dirty="0"/>
              <a:t>Огромное здание как прекрасный образчик советской архитектуры. Настоящая достопримечательность из бетона и стали построенная в 1981 году олицетворяет собой наследие уходящей эпохи.</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500063"/>
            <a:ext cx="8229600" cy="1143000"/>
          </a:xfrm>
        </p:spPr>
        <p:txBody>
          <a:bodyPr>
            <a:noAutofit/>
          </a:bodyPr>
          <a:lstStyle/>
          <a:p>
            <a:r>
              <a:rPr lang="ru-RU" sz="9600" b="1" dirty="0" smtClean="0">
                <a:solidFill>
                  <a:schemeClr val="bg1"/>
                </a:solidFill>
                <a:effectLst>
                  <a:outerShdw blurRad="38100" dist="38100" dir="2700000" algn="tl">
                    <a:srgbClr val="000000">
                      <a:alpha val="43137"/>
                    </a:srgbClr>
                  </a:outerShdw>
                </a:effectLst>
              </a:rPr>
              <a:t>Вена</a:t>
            </a:r>
            <a:endParaRPr lang="ru-RU" sz="9600" b="1" dirty="0">
              <a:solidFill>
                <a:schemeClr val="bg1"/>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9600" dirty="0" smtClean="0">
                <a:solidFill>
                  <a:schemeClr val="bg1"/>
                </a:solidFill>
              </a:rPr>
              <a:t>Стамбул</a:t>
            </a:r>
            <a:endParaRPr lang="ru-RU" sz="9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Галатская башня</a:t>
            </a:r>
            <a:br>
              <a:rPr lang="ru-RU" dirty="0"/>
            </a:br>
            <a:endParaRPr lang="ru-RU" dirty="0"/>
          </a:p>
        </p:txBody>
      </p:sp>
      <p:sp>
        <p:nvSpPr>
          <p:cNvPr id="5" name="TextBox 4"/>
          <p:cNvSpPr txBox="1"/>
          <p:nvPr/>
        </p:nvSpPr>
        <p:spPr>
          <a:xfrm>
            <a:off x="5714976" y="928670"/>
            <a:ext cx="3429024" cy="224676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ru-RU" sz="2000" dirty="0"/>
              <a:t>Галатская башня — один из самых старых памятников Стамбула. К внушительной высоте самой башни добавляется естественное возвышение одноименного холма</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effectLst>
                  <a:outerShdw blurRad="38100" dist="38100" dir="2700000" algn="tl">
                    <a:srgbClr val="000000">
                      <a:alpha val="43137"/>
                    </a:srgbClr>
                  </a:outerShdw>
                </a:effectLst>
              </a:rPr>
              <a:t>Вокзал Хайдарпаша</a:t>
            </a:r>
            <a:br>
              <a:rPr lang="ru-RU"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7" name="TextBox 6"/>
          <p:cNvSpPr txBox="1"/>
          <p:nvPr/>
        </p:nvSpPr>
        <p:spPr>
          <a:xfrm>
            <a:off x="4929190" y="5214950"/>
            <a:ext cx="4071966" cy="1323439"/>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ru-RU" sz="2000" dirty="0"/>
              <a:t>Это историческое строение — одно из прекраснейших зданий в Стамбуле. Оно было возведено в 1909 г.</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a:effectLst>
                  <a:outerShdw blurRad="38100" dist="38100" dir="2700000" algn="tl">
                    <a:srgbClr val="000000">
                      <a:alpha val="43137"/>
                    </a:srgbClr>
                  </a:outerShdw>
                </a:effectLst>
              </a:rPr>
              <a:t>Голубая</a:t>
            </a:r>
            <a:r>
              <a:rPr lang="ru-RU" b="1" dirty="0">
                <a:effectLst>
                  <a:outerShdw blurRad="38100" dist="38100" dir="2700000" algn="tl">
                    <a:srgbClr val="000000">
                      <a:alpha val="43137"/>
                    </a:srgbClr>
                  </a:outerShdw>
                </a:effectLst>
              </a:rPr>
              <a:t> мечеть</a:t>
            </a:r>
            <a:br>
              <a:rPr lang="ru-RU"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5" name="TextBox 4"/>
          <p:cNvSpPr txBox="1"/>
          <p:nvPr/>
        </p:nvSpPr>
        <p:spPr>
          <a:xfrm>
            <a:off x="6500826" y="285728"/>
            <a:ext cx="2357454" cy="2862322"/>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ru-RU" sz="2000" dirty="0"/>
              <a:t>Это поистине уникальное здание, которое имеет огромную архитектурную ценность. Ее построили по приказу турецкого султана Ахмеда I</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effectLst>
                  <a:outerShdw blurRad="38100" dist="38100" dir="2700000" algn="tl">
                    <a:srgbClr val="000000">
                      <a:alpha val="43137"/>
                    </a:srgbClr>
                  </a:outerShdw>
                </a:effectLst>
              </a:rPr>
              <a:t>Дворец </a:t>
            </a:r>
            <a:r>
              <a:rPr lang="ru-RU" b="1" dirty="0" err="1">
                <a:effectLst>
                  <a:outerShdw blurRad="38100" dist="38100" dir="2700000" algn="tl">
                    <a:srgbClr val="000000">
                      <a:alpha val="43137"/>
                    </a:srgbClr>
                  </a:outerShdw>
                </a:effectLst>
              </a:rPr>
              <a:t>Долмабахче</a:t>
            </a:r>
            <a:r>
              <a:rPr lang="ru-RU" dirty="0"/>
              <a:t/>
            </a:r>
            <a:br>
              <a:rPr lang="ru-RU" dirty="0"/>
            </a:br>
            <a:endParaRPr lang="ru-RU" dirty="0"/>
          </a:p>
        </p:txBody>
      </p:sp>
      <p:pic>
        <p:nvPicPr>
          <p:cNvPr id="4" name="Содержимое 3" descr="IMG_4208.png"/>
          <p:cNvPicPr>
            <a:picLocks noGrp="1" noChangeAspect="1"/>
          </p:cNvPicPr>
          <p:nvPr>
            <p:ph idx="1"/>
          </p:nvPr>
        </p:nvPicPr>
        <p:blipFill>
          <a:blip r:embed="rId2"/>
          <a:stretch>
            <a:fillRect/>
          </a:stretch>
        </p:blipFill>
        <p:spPr>
          <a:xfrm>
            <a:off x="-49094" y="1142984"/>
            <a:ext cx="9193094" cy="4286280"/>
          </a:xfrm>
        </p:spPr>
      </p:pic>
      <p:sp>
        <p:nvSpPr>
          <p:cNvPr id="5" name="TextBox 4"/>
          <p:cNvSpPr txBox="1"/>
          <p:nvPr/>
        </p:nvSpPr>
        <p:spPr>
          <a:xfrm>
            <a:off x="1142976" y="5534561"/>
            <a:ext cx="7072362" cy="1323439"/>
          </a:xfrm>
          <a:prstGeom prst="rect">
            <a:avLst/>
          </a:prstGeom>
          <a:noFill/>
        </p:spPr>
        <p:txBody>
          <a:bodyPr wrap="square" rtlCol="0">
            <a:spAutoFit/>
          </a:bodyPr>
          <a:lstStyle/>
          <a:p>
            <a:r>
              <a:rPr lang="ru-RU" sz="2000" dirty="0"/>
              <a:t>Роскошный дворец </a:t>
            </a:r>
            <a:r>
              <a:rPr lang="ru-RU" sz="2000" dirty="0" err="1"/>
              <a:t>Долмабахче</a:t>
            </a:r>
            <a:r>
              <a:rPr lang="ru-RU" sz="2000" dirty="0"/>
              <a:t>, самый «нетурецкий» из </a:t>
            </a:r>
            <a:r>
              <a:rPr lang="ru-RU" sz="2000" dirty="0" err="1"/>
              <a:t>монаршьих</a:t>
            </a:r>
            <a:r>
              <a:rPr lang="ru-RU" sz="2000" dirty="0"/>
              <a:t> резиденций в Стамбуле, был создан для того, чтобы </a:t>
            </a:r>
            <a:r>
              <a:rPr lang="ru-RU" sz="2000" dirty="0" err="1"/>
              <a:t>посоперничать</a:t>
            </a:r>
            <a:r>
              <a:rPr lang="ru-RU" sz="2000" dirty="0"/>
              <a:t> в помпезности с лучшими дворцами европейских правителей.</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solidFill>
                  <a:schemeClr val="bg1"/>
                </a:solidFill>
                <a:effectLst>
                  <a:outerShdw blurRad="38100" dist="38100" dir="2700000" algn="tl">
                    <a:srgbClr val="000000">
                      <a:alpha val="43137"/>
                    </a:srgbClr>
                  </a:outerShdw>
                </a:effectLst>
              </a:rPr>
              <a:t>Собор Святой </a:t>
            </a:r>
            <a:r>
              <a:rPr lang="ru-RU" b="1" dirty="0" smtClean="0">
                <a:solidFill>
                  <a:schemeClr val="bg1"/>
                </a:solidFill>
                <a:effectLst>
                  <a:outerShdw blurRad="38100" dist="38100" dir="2700000" algn="tl">
                    <a:srgbClr val="000000">
                      <a:alpha val="43137"/>
                    </a:srgbClr>
                  </a:outerShdw>
                </a:effectLst>
              </a:rPr>
              <a:t>Софии</a:t>
            </a:r>
            <a:endParaRPr lang="ru-RU" b="1" dirty="0">
              <a:solidFill>
                <a:schemeClr val="bg1"/>
              </a:solidFill>
              <a:effectLst>
                <a:outerShdw blurRad="38100" dist="38100" dir="2700000" algn="tl">
                  <a:srgbClr val="000000">
                    <a:alpha val="43137"/>
                  </a:srgbClr>
                </a:outerShdw>
              </a:effectLst>
            </a:endParaRPr>
          </a:p>
        </p:txBody>
      </p:sp>
      <p:sp>
        <p:nvSpPr>
          <p:cNvPr id="9" name="TextBox 8"/>
          <p:cNvSpPr txBox="1"/>
          <p:nvPr/>
        </p:nvSpPr>
        <p:spPr>
          <a:xfrm>
            <a:off x="3786182" y="4919008"/>
            <a:ext cx="5143536" cy="193899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ru-RU" sz="2000" dirty="0"/>
              <a:t>Собор Святой Софии считается лучшим образчиком византийского зодчества и символом былого величия этой державы. Изначально он был православным храмом, в 15 веке его превратили в мусульманскую мечеть.</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effectLst>
                  <a:outerShdw blurRad="38100" dist="38100" dir="2700000" algn="tl">
                    <a:srgbClr val="000000">
                      <a:alpha val="43137"/>
                    </a:srgbClr>
                  </a:outerShdw>
                </a:effectLst>
              </a:rPr>
              <a:t>Дворец </a:t>
            </a:r>
            <a:r>
              <a:rPr lang="ru-RU" b="1" dirty="0" err="1">
                <a:effectLst>
                  <a:outerShdw blurRad="38100" dist="38100" dir="2700000" algn="tl">
                    <a:srgbClr val="000000">
                      <a:alpha val="43137"/>
                    </a:srgbClr>
                  </a:outerShdw>
                </a:effectLst>
              </a:rPr>
              <a:t>Хофбург</a:t>
            </a:r>
            <a:r>
              <a:rPr lang="ru-RU" b="1" dirty="0">
                <a:effectLst>
                  <a:outerShdw blurRad="38100" dist="38100" dir="2700000" algn="tl">
                    <a:srgbClr val="000000">
                      <a:alpha val="43137"/>
                    </a:srgbClr>
                  </a:outerShdw>
                </a:effectLst>
              </a:rPr>
              <a:t/>
            </a:r>
            <a:br>
              <a:rPr lang="ru-RU"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6" name="TextBox 5"/>
          <p:cNvSpPr txBox="1"/>
          <p:nvPr/>
        </p:nvSpPr>
        <p:spPr>
          <a:xfrm>
            <a:off x="785786" y="4714884"/>
            <a:ext cx="7786742" cy="1938992"/>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ru-RU" sz="2000" dirty="0"/>
              <a:t>Дворец </a:t>
            </a:r>
            <a:r>
              <a:rPr lang="ru-RU" sz="2000" dirty="0" err="1"/>
              <a:t>Хофбург</a:t>
            </a:r>
            <a:r>
              <a:rPr lang="ru-RU" sz="2000" dirty="0"/>
              <a:t> с 1279 г. предназначался для проживания императорской династии Габсбургов. Он насчитывает около 2600 комнат и залов</a:t>
            </a:r>
            <a:r>
              <a:rPr lang="ru-RU" sz="2000" dirty="0" smtClean="0"/>
              <a:t>. </a:t>
            </a:r>
            <a:r>
              <a:rPr lang="ru-RU" sz="2000" dirty="0"/>
              <a:t>Планировка </a:t>
            </a:r>
            <a:r>
              <a:rPr lang="ru-RU" sz="2000" dirty="0" err="1"/>
              <a:t>Хофбурга</a:t>
            </a:r>
            <a:r>
              <a:rPr lang="ru-RU" sz="2000" dirty="0"/>
              <a:t> не симметрична и состоит из отдельных двориков. Некоторые из зданий и помещений сегодня используются как официальное представительство президента Австрии.</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712" y="260648"/>
            <a:ext cx="5429288" cy="857256"/>
          </a:xfrm>
        </p:spPr>
        <p:style>
          <a:lnRef idx="1">
            <a:schemeClr val="accent5"/>
          </a:lnRef>
          <a:fillRef idx="3">
            <a:schemeClr val="accent5"/>
          </a:fillRef>
          <a:effectRef idx="2">
            <a:schemeClr val="accent5"/>
          </a:effectRef>
          <a:fontRef idx="minor">
            <a:schemeClr val="lt1"/>
          </a:fontRef>
        </p:style>
        <p:txBody>
          <a:bodyPr>
            <a:normAutofit fontScale="90000"/>
          </a:bodyPr>
          <a:lstStyle/>
          <a:p>
            <a:r>
              <a:rPr lang="ru-RU" b="1" dirty="0">
                <a:effectLst>
                  <a:outerShdw blurRad="38100" dist="38100" dir="2700000" algn="tl">
                    <a:srgbClr val="000000">
                      <a:alpha val="43137"/>
                    </a:srgbClr>
                  </a:outerShdw>
                </a:effectLst>
              </a:rPr>
              <a:t>Собор святого </a:t>
            </a:r>
            <a:r>
              <a:rPr lang="ru-RU" b="1" dirty="0" smtClean="0">
                <a:effectLst>
                  <a:outerShdw blurRad="38100" dist="38100" dir="2700000" algn="tl">
                    <a:srgbClr val="000000">
                      <a:alpha val="43137"/>
                    </a:srgbClr>
                  </a:outerShdw>
                </a:effectLst>
              </a:rPr>
              <a:t>Стефана</a:t>
            </a:r>
            <a:endParaRPr lang="ru-RU" b="1" dirty="0">
              <a:effectLst>
                <a:outerShdw blurRad="38100" dist="38100" dir="2700000" algn="tl">
                  <a:srgbClr val="000000">
                    <a:alpha val="43137"/>
                  </a:srgbClr>
                </a:outerShdw>
              </a:effectLst>
            </a:endParaRPr>
          </a:p>
        </p:txBody>
      </p:sp>
      <p:sp>
        <p:nvSpPr>
          <p:cNvPr id="6" name="TextBox 5"/>
          <p:cNvSpPr txBox="1"/>
          <p:nvPr/>
        </p:nvSpPr>
        <p:spPr>
          <a:xfrm>
            <a:off x="3214678" y="5072074"/>
            <a:ext cx="5715040" cy="1631216"/>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sz="2000" dirty="0"/>
              <a:t>Католический Собор Святого Стефана – это символ Вены и Австрии. Первый храм собора построен в 1137 – 1147 гг. Южная башня – самая высокая 136,44 м. Длина основания собора 198 м, ширина 62 м. </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bg1"/>
                </a:solidFill>
                <a:effectLst>
                  <a:outerShdw blurRad="38100" dist="38100" dir="2700000" algn="tl">
                    <a:srgbClr val="000000">
                      <a:alpha val="43137"/>
                    </a:srgbClr>
                  </a:outerShdw>
                </a:effectLst>
              </a:rPr>
              <a:t>Бельведер</a:t>
            </a:r>
            <a:endParaRPr lang="ru-RU" b="1" dirty="0">
              <a:solidFill>
                <a:schemeClr val="bg1"/>
              </a:solidFill>
              <a:effectLst>
                <a:outerShdw blurRad="38100" dist="38100" dir="2700000" algn="tl">
                  <a:srgbClr val="000000">
                    <a:alpha val="43137"/>
                  </a:srgbClr>
                </a:outerShdw>
              </a:effectLst>
            </a:endParaRPr>
          </a:p>
        </p:txBody>
      </p:sp>
      <p:sp>
        <p:nvSpPr>
          <p:cNvPr id="5" name="TextBox 4"/>
          <p:cNvSpPr txBox="1"/>
          <p:nvPr/>
        </p:nvSpPr>
        <p:spPr>
          <a:xfrm>
            <a:off x="1785918" y="5000636"/>
            <a:ext cx="6143668" cy="1323439"/>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ru-RU" sz="2000" dirty="0"/>
              <a:t>Построенный для принца Евгения Савойского в начале XVIII века в стиле барокко дворцовый комплекс Бельведер служил ему летней резиденцией. Состоит из Верхнего и Нижнего Бельведеры.</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Государственная опера</a:t>
            </a:r>
            <a:br>
              <a:rPr lang="ru-RU" b="1" dirty="0"/>
            </a:br>
            <a:endParaRPr lang="ru-RU" b="1" dirty="0"/>
          </a:p>
        </p:txBody>
      </p:sp>
      <p:sp>
        <p:nvSpPr>
          <p:cNvPr id="5" name="TextBox 4"/>
          <p:cNvSpPr txBox="1"/>
          <p:nvPr/>
        </p:nvSpPr>
        <p:spPr>
          <a:xfrm>
            <a:off x="4214810" y="5357826"/>
            <a:ext cx="4714908" cy="132343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sz="2000" dirty="0"/>
              <a:t>Венская государственная опера – крупный музыкально-культурный центр столицы Австрии и Европы, один из лучших оперных театров мира. </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3106" y="0"/>
            <a:ext cx="7715304" cy="1143000"/>
          </a:xfrm>
        </p:spPr>
        <p:txBody>
          <a:bodyPr>
            <a:normAutofit fontScale="90000"/>
          </a:bodyPr>
          <a:lstStyle/>
          <a:p>
            <a:r>
              <a:rPr lang="ru-RU" b="1" dirty="0" err="1"/>
              <a:t>Пратер</a:t>
            </a:r>
            <a:r>
              <a:rPr lang="ru-RU" b="1" dirty="0"/>
              <a:t/>
            </a:r>
            <a:br>
              <a:rPr lang="ru-RU" b="1" dirty="0"/>
            </a:br>
            <a:endParaRPr lang="ru-RU" b="1" dirty="0"/>
          </a:p>
        </p:txBody>
      </p:sp>
      <p:sp>
        <p:nvSpPr>
          <p:cNvPr id="5" name="TextBox 4"/>
          <p:cNvSpPr txBox="1"/>
          <p:nvPr/>
        </p:nvSpPr>
        <p:spPr>
          <a:xfrm>
            <a:off x="214282" y="642918"/>
            <a:ext cx="3857652" cy="378565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sz="2000" dirty="0"/>
              <a:t>Общественный зеленый парк </a:t>
            </a:r>
            <a:r>
              <a:rPr lang="ru-RU" sz="2000" dirty="0" err="1"/>
              <a:t>Пратер</a:t>
            </a:r>
            <a:r>
              <a:rPr lang="ru-RU" sz="2000" dirty="0"/>
              <a:t> – отличное место отдыха горожан и гостей Вены. Большую его часть занимает, так называемая, зеленая зона, по территории которой проходит главная аллея парка, проводятся международные ярмарки, расположены спортивные площадки, ипподром, велодром. Вторая половина парка отдана под аттракционы.</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229600" cy="1143000"/>
          </a:xfrm>
        </p:spPr>
        <p:txBody>
          <a:bodyPr>
            <a:noAutofit/>
          </a:bodyPr>
          <a:lstStyle/>
          <a:p>
            <a:r>
              <a:rPr lang="ru-RU" sz="9600" b="1" dirty="0" smtClean="0">
                <a:effectLst>
                  <a:outerShdw blurRad="38100" dist="38100" dir="2700000" algn="tl">
                    <a:srgbClr val="000000">
                      <a:alpha val="43137"/>
                    </a:srgbClr>
                  </a:outerShdw>
                </a:effectLst>
              </a:rPr>
              <a:t>Прага</a:t>
            </a:r>
            <a:endParaRPr lang="ru-RU" sz="9600" b="1"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Базилика Святого Георгия</a:t>
            </a:r>
            <a:br>
              <a:rPr lang="ru-RU" b="1" dirty="0"/>
            </a:br>
            <a:endParaRPr lang="ru-RU" dirty="0"/>
          </a:p>
        </p:txBody>
      </p:sp>
      <p:sp>
        <p:nvSpPr>
          <p:cNvPr id="5" name="TextBox 4"/>
          <p:cNvSpPr txBox="1"/>
          <p:nvPr/>
        </p:nvSpPr>
        <p:spPr>
          <a:xfrm>
            <a:off x="1214414" y="5643578"/>
            <a:ext cx="6357982" cy="1015663"/>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ru-RU" sz="2000" dirty="0"/>
              <a:t>Базилика святого Георгия — старейшая сохранившаяся церковь в Пражском Граде, заложенная </a:t>
            </a:r>
            <a:r>
              <a:rPr lang="ru-RU" sz="2000" dirty="0" err="1"/>
              <a:t>Вратиславом</a:t>
            </a:r>
            <a:r>
              <a:rPr lang="ru-RU" sz="2000" dirty="0"/>
              <a:t> I в 920 году в честь святого Георгия</a:t>
            </a: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557</Words>
  <Application>Microsoft Office PowerPoint</Application>
  <PresentationFormat>Экран (4:3)</PresentationFormat>
  <Paragraphs>45</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на тему: «Туристический маршрут  Вена-Прага-София-Стамбул»</vt:lpstr>
      <vt:lpstr>Вена</vt:lpstr>
      <vt:lpstr>Дворец Хофбург </vt:lpstr>
      <vt:lpstr>Собор святого Стефана</vt:lpstr>
      <vt:lpstr>Бельведер</vt:lpstr>
      <vt:lpstr>Государственная опера </vt:lpstr>
      <vt:lpstr>Пратер </vt:lpstr>
      <vt:lpstr>Прага</vt:lpstr>
      <vt:lpstr>Базилика Святого Георгия </vt:lpstr>
      <vt:lpstr>Кршижиковы фонтаны </vt:lpstr>
      <vt:lpstr>Вышеград </vt:lpstr>
      <vt:lpstr>Национальный Музей </vt:lpstr>
      <vt:lpstr>Танцующий дом </vt:lpstr>
      <vt:lpstr>София</vt:lpstr>
      <vt:lpstr>Гора и одноименный национальный парк Витоша </vt:lpstr>
      <vt:lpstr>Ротонда Святого Георгия</vt:lpstr>
      <vt:lpstr>Собор Александра Невского</vt:lpstr>
      <vt:lpstr>Боянская церковь</vt:lpstr>
      <vt:lpstr>Национальный дворец культуры</vt:lpstr>
      <vt:lpstr>Стамбул</vt:lpstr>
      <vt:lpstr>Галатская башня </vt:lpstr>
      <vt:lpstr>Вокзал Хайдарпаша </vt:lpstr>
      <vt:lpstr>Голубая мечеть </vt:lpstr>
      <vt:lpstr>Дворец Долмабахче </vt:lpstr>
      <vt:lpstr>Собор Святой Софии</vt:lpstr>
      <vt:lpstr>Презентация PowerPoint</vt:lpstr>
    </vt:vector>
  </TitlesOfParts>
  <Company>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«Туристический маршрут Вена-Прага-София-Стамбул»</dc:title>
  <dc:creator>User</dc:creator>
  <cp:lastModifiedBy>Лена</cp:lastModifiedBy>
  <cp:revision>15</cp:revision>
  <dcterms:created xsi:type="dcterms:W3CDTF">2015-10-16T12:12:27Z</dcterms:created>
  <dcterms:modified xsi:type="dcterms:W3CDTF">2015-10-25T11:14:35Z</dcterms:modified>
</cp:coreProperties>
</file>