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8" r:id="rId3"/>
    <p:sldId id="264" r:id="rId4"/>
    <p:sldId id="265" r:id="rId5"/>
    <p:sldId id="262" r:id="rId6"/>
    <p:sldId id="268" r:id="rId7"/>
    <p:sldId id="269" r:id="rId8"/>
    <p:sldId id="261" r:id="rId9"/>
    <p:sldId id="271" r:id="rId10"/>
    <p:sldId id="260" r:id="rId11"/>
    <p:sldId id="272" r:id="rId12"/>
    <p:sldId id="263" r:id="rId13"/>
    <p:sldId id="273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3300"/>
    <a:srgbClr val="663300"/>
    <a:srgbClr val="0000FF"/>
    <a:srgbClr val="FFFF00"/>
    <a:srgbClr val="FFCCFF"/>
    <a:srgbClr val="0000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5AC9F-3839-4A4D-8B42-8D2B5EBDE3F3}" type="doc">
      <dgm:prSet loTypeId="urn:microsoft.com/office/officeart/2005/8/layout/orgChart1" loCatId="hierarchy" qsTypeId="urn:microsoft.com/office/officeart/2005/8/quickstyle/simple3" qsCatId="simple" csTypeId="urn:microsoft.com/office/officeart/2005/8/colors/colorful5" csCatId="colorful" phldr="1"/>
      <dgm:spPr/>
    </dgm:pt>
    <dgm:pt modelId="{10F8DE9D-53E5-4552-B1A1-3B5528036AC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/>
              <a:effectLst/>
              <a:latin typeface="Tahoma" pitchFamily="34" charset="0"/>
            </a:rPr>
            <a:t>Виды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/>
              <a:effectLst/>
              <a:latin typeface="Tahoma" pitchFamily="34" charset="0"/>
            </a:rPr>
            <a:t>гибридизации</a:t>
          </a:r>
        </a:p>
      </dgm:t>
    </dgm:pt>
    <dgm:pt modelId="{916141F4-B4B6-491A-8AED-F773089F357D}" type="parTrans" cxnId="{B3EC8562-BCDB-4E76-9E1A-F6C04C5CBBC2}">
      <dgm:prSet/>
      <dgm:spPr/>
      <dgm:t>
        <a:bodyPr/>
        <a:lstStyle/>
        <a:p>
          <a:endParaRPr lang="ru-RU"/>
        </a:p>
      </dgm:t>
    </dgm:pt>
    <dgm:pt modelId="{AEF9B814-64AD-4799-8F1E-FA8EC175E297}" type="sibTrans" cxnId="{B3EC8562-BCDB-4E76-9E1A-F6C04C5CBBC2}">
      <dgm:prSet/>
      <dgm:spPr/>
      <dgm:t>
        <a:bodyPr/>
        <a:lstStyle/>
        <a:p>
          <a:endParaRPr lang="ru-RU"/>
        </a:p>
      </dgm:t>
    </dgm:pt>
    <dgm:pt modelId="{97846DA1-8E47-4D39-B368-8AA13F5A500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b="1" i="0" u="none" strike="noStrike" cap="none" normalizeH="0" baseline="0" smtClean="0">
              <a:ln/>
              <a:effectLst/>
              <a:latin typeface="Tahoma" pitchFamily="34" charset="0"/>
            </a:rPr>
            <a:t>        3</a:t>
          </a:r>
          <a:endParaRPr kumimoji="0" lang="en-US" altLang="ru-RU" b="1" i="0" u="none" strike="noStrike" cap="none" normalizeH="0" baseline="0" smtClean="0">
            <a:ln/>
            <a:effectLst/>
            <a:latin typeface="Tahoma" pitchFamily="34" charset="0"/>
            <a:hlinkClick xmlns:r="http://schemas.openxmlformats.org/officeDocument/2006/relationships" r:id="rId1" action="ppaction://hlinksldjump" tooltip="Клавиша Esc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b="1" i="0" u="none" strike="noStrike" cap="none" normalizeH="0" baseline="0" smtClean="0">
              <a:ln/>
              <a:effectLst/>
              <a:latin typeface="Tahoma" pitchFamily="34" charset="0"/>
            </a:rPr>
            <a:t>SP</a:t>
          </a:r>
          <a:endParaRPr kumimoji="0" lang="ru-RU" altLang="ru-RU" b="1" i="0" u="none" strike="noStrike" cap="none" normalizeH="0" baseline="0" smtClean="0">
            <a:ln/>
            <a:effectLst/>
            <a:latin typeface="Tahoma" pitchFamily="34" charset="0"/>
          </a:endParaRPr>
        </a:p>
      </dgm:t>
    </dgm:pt>
    <dgm:pt modelId="{3F138356-D0FF-48FA-AB5D-241DD0F90549}" type="parTrans" cxnId="{D306852B-0F18-4A1C-B3F1-445CF98F0305}">
      <dgm:prSet/>
      <dgm:spPr/>
      <dgm:t>
        <a:bodyPr/>
        <a:lstStyle/>
        <a:p>
          <a:endParaRPr lang="ru-RU"/>
        </a:p>
      </dgm:t>
    </dgm:pt>
    <dgm:pt modelId="{E638836D-076B-46D4-8E1C-5CB461DD86A8}" type="sibTrans" cxnId="{D306852B-0F18-4A1C-B3F1-445CF98F0305}">
      <dgm:prSet/>
      <dgm:spPr/>
      <dgm:t>
        <a:bodyPr/>
        <a:lstStyle/>
        <a:p>
          <a:endParaRPr lang="ru-RU"/>
        </a:p>
      </dgm:t>
    </dgm:pt>
    <dgm:pt modelId="{77CCDA00-B98A-42A7-B2A8-E6284BC3D51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b="1" i="0" u="none" strike="noStrike" cap="none" normalizeH="0" baseline="0" smtClean="0">
              <a:ln/>
              <a:effectLst/>
              <a:latin typeface="Tahoma" pitchFamily="34" charset="0"/>
            </a:rPr>
            <a:t>       2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b="1" i="0" u="none" strike="noStrike" cap="none" normalizeH="0" baseline="0" smtClean="0">
              <a:ln/>
              <a:effectLst/>
              <a:latin typeface="Tahoma" pitchFamily="34" charset="0"/>
            </a:rPr>
            <a:t>SP</a:t>
          </a:r>
          <a:endParaRPr kumimoji="0" lang="ru-RU" altLang="ru-RU" b="1" i="0" u="none" strike="noStrike" cap="none" normalizeH="0" baseline="0" smtClean="0">
            <a:ln/>
            <a:effectLst/>
            <a:latin typeface="Tahoma" pitchFamily="34" charset="0"/>
          </a:endParaRPr>
        </a:p>
      </dgm:t>
    </dgm:pt>
    <dgm:pt modelId="{CE15217D-4535-44DD-9ABF-2F797B4D85CB}" type="parTrans" cxnId="{4B555C1D-9EC7-4FFC-BEC5-E8819DCC0FDE}">
      <dgm:prSet/>
      <dgm:spPr/>
      <dgm:t>
        <a:bodyPr/>
        <a:lstStyle/>
        <a:p>
          <a:endParaRPr lang="ru-RU"/>
        </a:p>
      </dgm:t>
    </dgm:pt>
    <dgm:pt modelId="{580DD1BE-D681-40B7-8E8B-069136EDA1EE}" type="sibTrans" cxnId="{4B555C1D-9EC7-4FFC-BEC5-E8819DCC0FDE}">
      <dgm:prSet/>
      <dgm:spPr/>
      <dgm:t>
        <a:bodyPr/>
        <a:lstStyle/>
        <a:p>
          <a:endParaRPr lang="ru-RU"/>
        </a:p>
      </dgm:t>
    </dgm:pt>
    <dgm:pt modelId="{700B9AEF-9540-4998-83BB-1CCD7656C0C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ru-RU" b="1" i="0" u="none" strike="noStrike" cap="none" normalizeH="0" baseline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b="1" i="0" u="none" strike="noStrike" cap="none" normalizeH="0" baseline="0" smtClean="0">
              <a:ln/>
              <a:effectLst/>
              <a:latin typeface="Tahoma" pitchFamily="34" charset="0"/>
            </a:rPr>
            <a:t>SP</a:t>
          </a:r>
          <a:endParaRPr kumimoji="0" lang="ru-RU" altLang="ru-RU" b="1" i="0" u="none" strike="noStrike" cap="none" normalizeH="0" baseline="0" smtClean="0">
            <a:ln/>
            <a:effectLst/>
            <a:latin typeface="Tahoma" pitchFamily="34" charset="0"/>
          </a:endParaRPr>
        </a:p>
      </dgm:t>
    </dgm:pt>
    <dgm:pt modelId="{FD3EED21-D9A4-43E1-A040-503E6491CE90}" type="parTrans" cxnId="{83C48417-602C-4CAE-BE56-4A4964D1BDC0}">
      <dgm:prSet/>
      <dgm:spPr/>
      <dgm:t>
        <a:bodyPr/>
        <a:lstStyle/>
        <a:p>
          <a:endParaRPr lang="ru-RU"/>
        </a:p>
      </dgm:t>
    </dgm:pt>
    <dgm:pt modelId="{E31668CD-F170-4B8B-9E7B-EED0760F33C9}" type="sibTrans" cxnId="{83C48417-602C-4CAE-BE56-4A4964D1BDC0}">
      <dgm:prSet/>
      <dgm:spPr/>
      <dgm:t>
        <a:bodyPr/>
        <a:lstStyle/>
        <a:p>
          <a:endParaRPr lang="ru-RU"/>
        </a:p>
      </dgm:t>
    </dgm:pt>
    <dgm:pt modelId="{29B9A274-A1B8-49C3-8135-1593CE10DA5F}" type="pres">
      <dgm:prSet presAssocID="{68C5AC9F-3839-4A4D-8B42-8D2B5EBDE3F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8C28C01-6A57-4E6F-9964-CC04D40A677A}" type="pres">
      <dgm:prSet presAssocID="{10F8DE9D-53E5-4552-B1A1-3B5528036AC8}" presName="hierRoot1" presStyleCnt="0">
        <dgm:presLayoutVars>
          <dgm:hierBranch/>
        </dgm:presLayoutVars>
      </dgm:prSet>
      <dgm:spPr/>
    </dgm:pt>
    <dgm:pt modelId="{446832F9-5DBC-4F89-843F-B4D8F42F1DC8}" type="pres">
      <dgm:prSet presAssocID="{10F8DE9D-53E5-4552-B1A1-3B5528036AC8}" presName="rootComposite1" presStyleCnt="0"/>
      <dgm:spPr/>
    </dgm:pt>
    <dgm:pt modelId="{C42916C0-604A-4DF6-91F9-23378363260B}" type="pres">
      <dgm:prSet presAssocID="{10F8DE9D-53E5-4552-B1A1-3B5528036AC8}" presName="rootText1" presStyleLbl="node0" presStyleIdx="0" presStyleCnt="1" custScaleX="1581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F7D392-9BAF-4762-A249-9D04C33AD028}" type="pres">
      <dgm:prSet presAssocID="{10F8DE9D-53E5-4552-B1A1-3B5528036AC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4A184E6-3D45-43CD-92F6-25B7EDC62F72}" type="pres">
      <dgm:prSet presAssocID="{10F8DE9D-53E5-4552-B1A1-3B5528036AC8}" presName="hierChild2" presStyleCnt="0"/>
      <dgm:spPr/>
    </dgm:pt>
    <dgm:pt modelId="{5166D4B6-A627-4D79-99DF-FC12FD6D872A}" type="pres">
      <dgm:prSet presAssocID="{3F138356-D0FF-48FA-AB5D-241DD0F90549}" presName="Name35" presStyleLbl="parChTrans1D2" presStyleIdx="0" presStyleCnt="3"/>
      <dgm:spPr/>
      <dgm:t>
        <a:bodyPr/>
        <a:lstStyle/>
        <a:p>
          <a:endParaRPr lang="ru-RU"/>
        </a:p>
      </dgm:t>
    </dgm:pt>
    <dgm:pt modelId="{877451CF-087B-43DE-A3EC-E88B568FE5F4}" type="pres">
      <dgm:prSet presAssocID="{97846DA1-8E47-4D39-B368-8AA13F5A500F}" presName="hierRoot2" presStyleCnt="0">
        <dgm:presLayoutVars>
          <dgm:hierBranch/>
        </dgm:presLayoutVars>
      </dgm:prSet>
      <dgm:spPr/>
    </dgm:pt>
    <dgm:pt modelId="{5805E043-AE30-4110-B796-58A6DC70E2C4}" type="pres">
      <dgm:prSet presAssocID="{97846DA1-8E47-4D39-B368-8AA13F5A500F}" presName="rootComposite" presStyleCnt="0"/>
      <dgm:spPr/>
    </dgm:pt>
    <dgm:pt modelId="{4BB8CDCD-088D-4EED-B469-566565995CB4}" type="pres">
      <dgm:prSet presAssocID="{97846DA1-8E47-4D39-B368-8AA13F5A500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CB9360-1C99-4979-94E1-726829A73991}" type="pres">
      <dgm:prSet presAssocID="{97846DA1-8E47-4D39-B368-8AA13F5A500F}" presName="rootConnector" presStyleLbl="node2" presStyleIdx="0" presStyleCnt="3"/>
      <dgm:spPr/>
      <dgm:t>
        <a:bodyPr/>
        <a:lstStyle/>
        <a:p>
          <a:endParaRPr lang="ru-RU"/>
        </a:p>
      </dgm:t>
    </dgm:pt>
    <dgm:pt modelId="{076A6431-7B26-4A6D-BFBC-FEE266F9C72C}" type="pres">
      <dgm:prSet presAssocID="{97846DA1-8E47-4D39-B368-8AA13F5A500F}" presName="hierChild4" presStyleCnt="0"/>
      <dgm:spPr/>
    </dgm:pt>
    <dgm:pt modelId="{03ECDD03-1C11-42BA-BEDF-33B41E09DF6D}" type="pres">
      <dgm:prSet presAssocID="{97846DA1-8E47-4D39-B368-8AA13F5A500F}" presName="hierChild5" presStyleCnt="0"/>
      <dgm:spPr/>
    </dgm:pt>
    <dgm:pt modelId="{7F22F119-63B9-4ACB-B209-E5B4A9B3C3C6}" type="pres">
      <dgm:prSet presAssocID="{CE15217D-4535-44DD-9ABF-2F797B4D85CB}" presName="Name35" presStyleLbl="parChTrans1D2" presStyleIdx="1" presStyleCnt="3"/>
      <dgm:spPr/>
      <dgm:t>
        <a:bodyPr/>
        <a:lstStyle/>
        <a:p>
          <a:endParaRPr lang="ru-RU"/>
        </a:p>
      </dgm:t>
    </dgm:pt>
    <dgm:pt modelId="{B40E9299-6E80-41C9-BC22-9219169FF75B}" type="pres">
      <dgm:prSet presAssocID="{77CCDA00-B98A-42A7-B2A8-E6284BC3D51E}" presName="hierRoot2" presStyleCnt="0">
        <dgm:presLayoutVars>
          <dgm:hierBranch/>
        </dgm:presLayoutVars>
      </dgm:prSet>
      <dgm:spPr/>
    </dgm:pt>
    <dgm:pt modelId="{102F50D2-7E17-4855-AADE-DCDFC75BA5F4}" type="pres">
      <dgm:prSet presAssocID="{77CCDA00-B98A-42A7-B2A8-E6284BC3D51E}" presName="rootComposite" presStyleCnt="0"/>
      <dgm:spPr/>
    </dgm:pt>
    <dgm:pt modelId="{88216038-D1A6-4D91-B066-55E925CD6389}" type="pres">
      <dgm:prSet presAssocID="{77CCDA00-B98A-42A7-B2A8-E6284BC3D51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0CDB75-84AA-441C-ACF4-DA854F06FD53}" type="pres">
      <dgm:prSet presAssocID="{77CCDA00-B98A-42A7-B2A8-E6284BC3D51E}" presName="rootConnector" presStyleLbl="node2" presStyleIdx="1" presStyleCnt="3"/>
      <dgm:spPr/>
      <dgm:t>
        <a:bodyPr/>
        <a:lstStyle/>
        <a:p>
          <a:endParaRPr lang="ru-RU"/>
        </a:p>
      </dgm:t>
    </dgm:pt>
    <dgm:pt modelId="{14AA2A88-F4BA-4466-9A22-281F7B7B72DA}" type="pres">
      <dgm:prSet presAssocID="{77CCDA00-B98A-42A7-B2A8-E6284BC3D51E}" presName="hierChild4" presStyleCnt="0"/>
      <dgm:spPr/>
    </dgm:pt>
    <dgm:pt modelId="{B6C00984-D8C8-4B41-B46D-730AD3AB2137}" type="pres">
      <dgm:prSet presAssocID="{77CCDA00-B98A-42A7-B2A8-E6284BC3D51E}" presName="hierChild5" presStyleCnt="0"/>
      <dgm:spPr/>
    </dgm:pt>
    <dgm:pt modelId="{9AE42DC4-3D14-4892-A0F1-4ED4046A9224}" type="pres">
      <dgm:prSet presAssocID="{FD3EED21-D9A4-43E1-A040-503E6491CE90}" presName="Name35" presStyleLbl="parChTrans1D2" presStyleIdx="2" presStyleCnt="3"/>
      <dgm:spPr/>
      <dgm:t>
        <a:bodyPr/>
        <a:lstStyle/>
        <a:p>
          <a:endParaRPr lang="ru-RU"/>
        </a:p>
      </dgm:t>
    </dgm:pt>
    <dgm:pt modelId="{11746849-3AAA-41AA-A5E0-C9025BCEDD89}" type="pres">
      <dgm:prSet presAssocID="{700B9AEF-9540-4998-83BB-1CCD7656C0C5}" presName="hierRoot2" presStyleCnt="0">
        <dgm:presLayoutVars>
          <dgm:hierBranch/>
        </dgm:presLayoutVars>
      </dgm:prSet>
      <dgm:spPr/>
    </dgm:pt>
    <dgm:pt modelId="{8CD6D1D8-5C2F-4EE6-A5FA-C328C20EA89D}" type="pres">
      <dgm:prSet presAssocID="{700B9AEF-9540-4998-83BB-1CCD7656C0C5}" presName="rootComposite" presStyleCnt="0"/>
      <dgm:spPr/>
    </dgm:pt>
    <dgm:pt modelId="{D712F453-32A9-4536-8E3A-DF5949C2E87E}" type="pres">
      <dgm:prSet presAssocID="{700B9AEF-9540-4998-83BB-1CCD7656C0C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90A006-CE62-4AAB-94E5-B46D2DEA02D4}" type="pres">
      <dgm:prSet presAssocID="{700B9AEF-9540-4998-83BB-1CCD7656C0C5}" presName="rootConnector" presStyleLbl="node2" presStyleIdx="2" presStyleCnt="3"/>
      <dgm:spPr/>
      <dgm:t>
        <a:bodyPr/>
        <a:lstStyle/>
        <a:p>
          <a:endParaRPr lang="ru-RU"/>
        </a:p>
      </dgm:t>
    </dgm:pt>
    <dgm:pt modelId="{47CBF5FB-BF9D-4D08-A74D-3927170B7D9B}" type="pres">
      <dgm:prSet presAssocID="{700B9AEF-9540-4998-83BB-1CCD7656C0C5}" presName="hierChild4" presStyleCnt="0"/>
      <dgm:spPr/>
    </dgm:pt>
    <dgm:pt modelId="{6E129C87-BD92-493C-8243-FC24F211A54C}" type="pres">
      <dgm:prSet presAssocID="{700B9AEF-9540-4998-83BB-1CCD7656C0C5}" presName="hierChild5" presStyleCnt="0"/>
      <dgm:spPr/>
    </dgm:pt>
    <dgm:pt modelId="{D5953BD3-5703-4911-A7E0-7A4B803CF79D}" type="pres">
      <dgm:prSet presAssocID="{10F8DE9D-53E5-4552-B1A1-3B5528036AC8}" presName="hierChild3" presStyleCnt="0"/>
      <dgm:spPr/>
    </dgm:pt>
  </dgm:ptLst>
  <dgm:cxnLst>
    <dgm:cxn modelId="{D306852B-0F18-4A1C-B3F1-445CF98F0305}" srcId="{10F8DE9D-53E5-4552-B1A1-3B5528036AC8}" destId="{97846DA1-8E47-4D39-B368-8AA13F5A500F}" srcOrd="0" destOrd="0" parTransId="{3F138356-D0FF-48FA-AB5D-241DD0F90549}" sibTransId="{E638836D-076B-46D4-8E1C-5CB461DD86A8}"/>
    <dgm:cxn modelId="{DCD55635-1FA5-4FE7-8627-7E8D617F8C9D}" type="presOf" srcId="{3F138356-D0FF-48FA-AB5D-241DD0F90549}" destId="{5166D4B6-A627-4D79-99DF-FC12FD6D872A}" srcOrd="0" destOrd="0" presId="urn:microsoft.com/office/officeart/2005/8/layout/orgChart1"/>
    <dgm:cxn modelId="{BD4944C9-07A5-40BA-B2F1-6580788779E3}" type="presOf" srcId="{FD3EED21-D9A4-43E1-A040-503E6491CE90}" destId="{9AE42DC4-3D14-4892-A0F1-4ED4046A9224}" srcOrd="0" destOrd="0" presId="urn:microsoft.com/office/officeart/2005/8/layout/orgChart1"/>
    <dgm:cxn modelId="{E53F7943-0E73-4BD6-A8C9-A41E087646C0}" type="presOf" srcId="{97846DA1-8E47-4D39-B368-8AA13F5A500F}" destId="{4BB8CDCD-088D-4EED-B469-566565995CB4}" srcOrd="0" destOrd="0" presId="urn:microsoft.com/office/officeart/2005/8/layout/orgChart1"/>
    <dgm:cxn modelId="{83C48417-602C-4CAE-BE56-4A4964D1BDC0}" srcId="{10F8DE9D-53E5-4552-B1A1-3B5528036AC8}" destId="{700B9AEF-9540-4998-83BB-1CCD7656C0C5}" srcOrd="2" destOrd="0" parTransId="{FD3EED21-D9A4-43E1-A040-503E6491CE90}" sibTransId="{E31668CD-F170-4B8B-9E7B-EED0760F33C9}"/>
    <dgm:cxn modelId="{86961F76-0001-484B-A03A-743111E2F9A7}" type="presOf" srcId="{700B9AEF-9540-4998-83BB-1CCD7656C0C5}" destId="{8190A006-CE62-4AAB-94E5-B46D2DEA02D4}" srcOrd="1" destOrd="0" presId="urn:microsoft.com/office/officeart/2005/8/layout/orgChart1"/>
    <dgm:cxn modelId="{4B555C1D-9EC7-4FFC-BEC5-E8819DCC0FDE}" srcId="{10F8DE9D-53E5-4552-B1A1-3B5528036AC8}" destId="{77CCDA00-B98A-42A7-B2A8-E6284BC3D51E}" srcOrd="1" destOrd="0" parTransId="{CE15217D-4535-44DD-9ABF-2F797B4D85CB}" sibTransId="{580DD1BE-D681-40B7-8E8B-069136EDA1EE}"/>
    <dgm:cxn modelId="{F6951490-650B-45BF-AF3F-DAB0C3F59E38}" type="presOf" srcId="{68C5AC9F-3839-4A4D-8B42-8D2B5EBDE3F3}" destId="{29B9A274-A1B8-49C3-8135-1593CE10DA5F}" srcOrd="0" destOrd="0" presId="urn:microsoft.com/office/officeart/2005/8/layout/orgChart1"/>
    <dgm:cxn modelId="{2854043F-6859-429E-8724-E3EC72F616C4}" type="presOf" srcId="{97846DA1-8E47-4D39-B368-8AA13F5A500F}" destId="{F2CB9360-1C99-4979-94E1-726829A73991}" srcOrd="1" destOrd="0" presId="urn:microsoft.com/office/officeart/2005/8/layout/orgChart1"/>
    <dgm:cxn modelId="{E94C0D6E-9E5C-4B7D-8E39-11400F934BC9}" type="presOf" srcId="{CE15217D-4535-44DD-9ABF-2F797B4D85CB}" destId="{7F22F119-63B9-4ACB-B209-E5B4A9B3C3C6}" srcOrd="0" destOrd="0" presId="urn:microsoft.com/office/officeart/2005/8/layout/orgChart1"/>
    <dgm:cxn modelId="{D9D69E16-6BBB-4FBF-ADD1-8128958C39AF}" type="presOf" srcId="{10F8DE9D-53E5-4552-B1A1-3B5528036AC8}" destId="{64F7D392-9BAF-4762-A249-9D04C33AD028}" srcOrd="1" destOrd="0" presId="urn:microsoft.com/office/officeart/2005/8/layout/orgChart1"/>
    <dgm:cxn modelId="{B3EC8562-BCDB-4E76-9E1A-F6C04C5CBBC2}" srcId="{68C5AC9F-3839-4A4D-8B42-8D2B5EBDE3F3}" destId="{10F8DE9D-53E5-4552-B1A1-3B5528036AC8}" srcOrd="0" destOrd="0" parTransId="{916141F4-B4B6-491A-8AED-F773089F357D}" sibTransId="{AEF9B814-64AD-4799-8F1E-FA8EC175E297}"/>
    <dgm:cxn modelId="{A4A69F0B-E018-4400-BEB1-A9093D492885}" type="presOf" srcId="{77CCDA00-B98A-42A7-B2A8-E6284BC3D51E}" destId="{4E0CDB75-84AA-441C-ACF4-DA854F06FD53}" srcOrd="1" destOrd="0" presId="urn:microsoft.com/office/officeart/2005/8/layout/orgChart1"/>
    <dgm:cxn modelId="{0935AB16-322F-4B04-867A-BFAB433E92E3}" type="presOf" srcId="{10F8DE9D-53E5-4552-B1A1-3B5528036AC8}" destId="{C42916C0-604A-4DF6-91F9-23378363260B}" srcOrd="0" destOrd="0" presId="urn:microsoft.com/office/officeart/2005/8/layout/orgChart1"/>
    <dgm:cxn modelId="{236831FF-4F38-4102-BC1D-CC5B1B4ABD01}" type="presOf" srcId="{700B9AEF-9540-4998-83BB-1CCD7656C0C5}" destId="{D712F453-32A9-4536-8E3A-DF5949C2E87E}" srcOrd="0" destOrd="0" presId="urn:microsoft.com/office/officeart/2005/8/layout/orgChart1"/>
    <dgm:cxn modelId="{B39D12EA-C0D6-4788-AC04-82F53666928D}" type="presOf" srcId="{77CCDA00-B98A-42A7-B2A8-E6284BC3D51E}" destId="{88216038-D1A6-4D91-B066-55E925CD6389}" srcOrd="0" destOrd="0" presId="urn:microsoft.com/office/officeart/2005/8/layout/orgChart1"/>
    <dgm:cxn modelId="{01E1C038-4C0F-4FE3-A9F2-88FA70329FF3}" type="presParOf" srcId="{29B9A274-A1B8-49C3-8135-1593CE10DA5F}" destId="{48C28C01-6A57-4E6F-9964-CC04D40A677A}" srcOrd="0" destOrd="0" presId="urn:microsoft.com/office/officeart/2005/8/layout/orgChart1"/>
    <dgm:cxn modelId="{D6E1E323-646B-4580-BD1C-8E3A2CBB620E}" type="presParOf" srcId="{48C28C01-6A57-4E6F-9964-CC04D40A677A}" destId="{446832F9-5DBC-4F89-843F-B4D8F42F1DC8}" srcOrd="0" destOrd="0" presId="urn:microsoft.com/office/officeart/2005/8/layout/orgChart1"/>
    <dgm:cxn modelId="{CAE1436B-54B6-4E85-BC61-548F78844011}" type="presParOf" srcId="{446832F9-5DBC-4F89-843F-B4D8F42F1DC8}" destId="{C42916C0-604A-4DF6-91F9-23378363260B}" srcOrd="0" destOrd="0" presId="urn:microsoft.com/office/officeart/2005/8/layout/orgChart1"/>
    <dgm:cxn modelId="{90E119AC-B5FD-4C0E-9CF3-1277348CBB8F}" type="presParOf" srcId="{446832F9-5DBC-4F89-843F-B4D8F42F1DC8}" destId="{64F7D392-9BAF-4762-A249-9D04C33AD028}" srcOrd="1" destOrd="0" presId="urn:microsoft.com/office/officeart/2005/8/layout/orgChart1"/>
    <dgm:cxn modelId="{1815D3CC-D6BC-4988-9AFE-4ABAC9A2C35E}" type="presParOf" srcId="{48C28C01-6A57-4E6F-9964-CC04D40A677A}" destId="{54A184E6-3D45-43CD-92F6-25B7EDC62F72}" srcOrd="1" destOrd="0" presId="urn:microsoft.com/office/officeart/2005/8/layout/orgChart1"/>
    <dgm:cxn modelId="{BADC3BC1-E219-4997-88E1-148AB6B4E55F}" type="presParOf" srcId="{54A184E6-3D45-43CD-92F6-25B7EDC62F72}" destId="{5166D4B6-A627-4D79-99DF-FC12FD6D872A}" srcOrd="0" destOrd="0" presId="urn:microsoft.com/office/officeart/2005/8/layout/orgChart1"/>
    <dgm:cxn modelId="{CB33F722-76CC-4DA8-AB22-36660C9E43A3}" type="presParOf" srcId="{54A184E6-3D45-43CD-92F6-25B7EDC62F72}" destId="{877451CF-087B-43DE-A3EC-E88B568FE5F4}" srcOrd="1" destOrd="0" presId="urn:microsoft.com/office/officeart/2005/8/layout/orgChart1"/>
    <dgm:cxn modelId="{7238EECA-1D85-42FD-BECF-1D193B65B636}" type="presParOf" srcId="{877451CF-087B-43DE-A3EC-E88B568FE5F4}" destId="{5805E043-AE30-4110-B796-58A6DC70E2C4}" srcOrd="0" destOrd="0" presId="urn:microsoft.com/office/officeart/2005/8/layout/orgChart1"/>
    <dgm:cxn modelId="{12460531-F142-48BC-A468-0338B7110DD5}" type="presParOf" srcId="{5805E043-AE30-4110-B796-58A6DC70E2C4}" destId="{4BB8CDCD-088D-4EED-B469-566565995CB4}" srcOrd="0" destOrd="0" presId="urn:microsoft.com/office/officeart/2005/8/layout/orgChart1"/>
    <dgm:cxn modelId="{05280322-7F2E-4FAC-BC7D-B51FFCFA0BEC}" type="presParOf" srcId="{5805E043-AE30-4110-B796-58A6DC70E2C4}" destId="{F2CB9360-1C99-4979-94E1-726829A73991}" srcOrd="1" destOrd="0" presId="urn:microsoft.com/office/officeart/2005/8/layout/orgChart1"/>
    <dgm:cxn modelId="{C4D66719-A662-48E0-BB33-3E4355B0E95C}" type="presParOf" srcId="{877451CF-087B-43DE-A3EC-E88B568FE5F4}" destId="{076A6431-7B26-4A6D-BFBC-FEE266F9C72C}" srcOrd="1" destOrd="0" presId="urn:microsoft.com/office/officeart/2005/8/layout/orgChart1"/>
    <dgm:cxn modelId="{AF32ABE7-2190-41DB-BAC0-2F1B34294EC9}" type="presParOf" srcId="{877451CF-087B-43DE-A3EC-E88B568FE5F4}" destId="{03ECDD03-1C11-42BA-BEDF-33B41E09DF6D}" srcOrd="2" destOrd="0" presId="urn:microsoft.com/office/officeart/2005/8/layout/orgChart1"/>
    <dgm:cxn modelId="{62165A82-A1C5-4A9F-819D-105B1711F689}" type="presParOf" srcId="{54A184E6-3D45-43CD-92F6-25B7EDC62F72}" destId="{7F22F119-63B9-4ACB-B209-E5B4A9B3C3C6}" srcOrd="2" destOrd="0" presId="urn:microsoft.com/office/officeart/2005/8/layout/orgChart1"/>
    <dgm:cxn modelId="{AEBC70A0-74F6-4921-86A4-8F8F7B6C4BEB}" type="presParOf" srcId="{54A184E6-3D45-43CD-92F6-25B7EDC62F72}" destId="{B40E9299-6E80-41C9-BC22-9219169FF75B}" srcOrd="3" destOrd="0" presId="urn:microsoft.com/office/officeart/2005/8/layout/orgChart1"/>
    <dgm:cxn modelId="{D3DB2C8E-FE41-43D8-9FFC-8DB1BF3A34B9}" type="presParOf" srcId="{B40E9299-6E80-41C9-BC22-9219169FF75B}" destId="{102F50D2-7E17-4855-AADE-DCDFC75BA5F4}" srcOrd="0" destOrd="0" presId="urn:microsoft.com/office/officeart/2005/8/layout/orgChart1"/>
    <dgm:cxn modelId="{BD1FD8A1-5A26-4A60-9DE5-3BC28780ABB9}" type="presParOf" srcId="{102F50D2-7E17-4855-AADE-DCDFC75BA5F4}" destId="{88216038-D1A6-4D91-B066-55E925CD6389}" srcOrd="0" destOrd="0" presId="urn:microsoft.com/office/officeart/2005/8/layout/orgChart1"/>
    <dgm:cxn modelId="{5F07D29C-4F3B-44A4-8598-F4DBDB94FC16}" type="presParOf" srcId="{102F50D2-7E17-4855-AADE-DCDFC75BA5F4}" destId="{4E0CDB75-84AA-441C-ACF4-DA854F06FD53}" srcOrd="1" destOrd="0" presId="urn:microsoft.com/office/officeart/2005/8/layout/orgChart1"/>
    <dgm:cxn modelId="{F8781240-6958-419D-A75C-1E7023DD861A}" type="presParOf" srcId="{B40E9299-6E80-41C9-BC22-9219169FF75B}" destId="{14AA2A88-F4BA-4466-9A22-281F7B7B72DA}" srcOrd="1" destOrd="0" presId="urn:microsoft.com/office/officeart/2005/8/layout/orgChart1"/>
    <dgm:cxn modelId="{8AE6767B-4A96-4AAA-8907-2F62DAEF7708}" type="presParOf" srcId="{B40E9299-6E80-41C9-BC22-9219169FF75B}" destId="{B6C00984-D8C8-4B41-B46D-730AD3AB2137}" srcOrd="2" destOrd="0" presId="urn:microsoft.com/office/officeart/2005/8/layout/orgChart1"/>
    <dgm:cxn modelId="{1A88E184-E994-4094-9B1D-4BAF3C37BDB4}" type="presParOf" srcId="{54A184E6-3D45-43CD-92F6-25B7EDC62F72}" destId="{9AE42DC4-3D14-4892-A0F1-4ED4046A9224}" srcOrd="4" destOrd="0" presId="urn:microsoft.com/office/officeart/2005/8/layout/orgChart1"/>
    <dgm:cxn modelId="{F4C28312-4AD1-43B7-B4BE-E7A47566FF34}" type="presParOf" srcId="{54A184E6-3D45-43CD-92F6-25B7EDC62F72}" destId="{11746849-3AAA-41AA-A5E0-C9025BCEDD89}" srcOrd="5" destOrd="0" presId="urn:microsoft.com/office/officeart/2005/8/layout/orgChart1"/>
    <dgm:cxn modelId="{B0589568-6F13-4940-9611-03C7D7811C9B}" type="presParOf" srcId="{11746849-3AAA-41AA-A5E0-C9025BCEDD89}" destId="{8CD6D1D8-5C2F-4EE6-A5FA-C328C20EA89D}" srcOrd="0" destOrd="0" presId="urn:microsoft.com/office/officeart/2005/8/layout/orgChart1"/>
    <dgm:cxn modelId="{7A42557B-2FD1-4AE6-8B61-27836A9429FA}" type="presParOf" srcId="{8CD6D1D8-5C2F-4EE6-A5FA-C328C20EA89D}" destId="{D712F453-32A9-4536-8E3A-DF5949C2E87E}" srcOrd="0" destOrd="0" presId="urn:microsoft.com/office/officeart/2005/8/layout/orgChart1"/>
    <dgm:cxn modelId="{66E413A8-4AA1-4FF7-AF8C-548A801927CF}" type="presParOf" srcId="{8CD6D1D8-5C2F-4EE6-A5FA-C328C20EA89D}" destId="{8190A006-CE62-4AAB-94E5-B46D2DEA02D4}" srcOrd="1" destOrd="0" presId="urn:microsoft.com/office/officeart/2005/8/layout/orgChart1"/>
    <dgm:cxn modelId="{55D70526-A76C-4E22-9759-466E2539C093}" type="presParOf" srcId="{11746849-3AAA-41AA-A5E0-C9025BCEDD89}" destId="{47CBF5FB-BF9D-4D08-A74D-3927170B7D9B}" srcOrd="1" destOrd="0" presId="urn:microsoft.com/office/officeart/2005/8/layout/orgChart1"/>
    <dgm:cxn modelId="{9C294CDF-FA13-402C-A043-B89AB0FD74D5}" type="presParOf" srcId="{11746849-3AAA-41AA-A5E0-C9025BCEDD89}" destId="{6E129C87-BD92-493C-8243-FC24F211A54C}" srcOrd="2" destOrd="0" presId="urn:microsoft.com/office/officeart/2005/8/layout/orgChart1"/>
    <dgm:cxn modelId="{08BD7C9C-ABCF-48D0-B159-2260B5B807FA}" type="presParOf" srcId="{48C28C01-6A57-4E6F-9964-CC04D40A677A}" destId="{D5953BD3-5703-4911-A7E0-7A4B803CF79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E42DC4-3D14-4892-A0F1-4ED4046A9224}">
      <dsp:nvSpPr>
        <dsp:cNvPr id="0" name=""/>
        <dsp:cNvSpPr/>
      </dsp:nvSpPr>
      <dsp:spPr>
        <a:xfrm>
          <a:off x="4284662" y="1788786"/>
          <a:ext cx="3031430" cy="526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057"/>
              </a:lnTo>
              <a:lnTo>
                <a:pt x="3031430" y="263057"/>
              </a:lnTo>
              <a:lnTo>
                <a:pt x="3031430" y="526115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22F119-63B9-4ACB-B209-E5B4A9B3C3C6}">
      <dsp:nvSpPr>
        <dsp:cNvPr id="0" name=""/>
        <dsp:cNvSpPr/>
      </dsp:nvSpPr>
      <dsp:spPr>
        <a:xfrm>
          <a:off x="4238942" y="1788786"/>
          <a:ext cx="91440" cy="5261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115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66D4B6-A627-4D79-99DF-FC12FD6D872A}">
      <dsp:nvSpPr>
        <dsp:cNvPr id="0" name=""/>
        <dsp:cNvSpPr/>
      </dsp:nvSpPr>
      <dsp:spPr>
        <a:xfrm>
          <a:off x="1253232" y="1788786"/>
          <a:ext cx="3031430" cy="526115"/>
        </a:xfrm>
        <a:custGeom>
          <a:avLst/>
          <a:gdLst/>
          <a:ahLst/>
          <a:cxnLst/>
          <a:rect l="0" t="0" r="0" b="0"/>
          <a:pathLst>
            <a:path>
              <a:moveTo>
                <a:pt x="3031430" y="0"/>
              </a:moveTo>
              <a:lnTo>
                <a:pt x="3031430" y="263057"/>
              </a:lnTo>
              <a:lnTo>
                <a:pt x="0" y="263057"/>
              </a:lnTo>
              <a:lnTo>
                <a:pt x="0" y="526115"/>
              </a:lnTo>
            </a:path>
          </a:pathLst>
        </a:cu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916C0-604A-4DF6-91F9-23378363260B}">
      <dsp:nvSpPr>
        <dsp:cNvPr id="0" name=""/>
        <dsp:cNvSpPr/>
      </dsp:nvSpPr>
      <dsp:spPr>
        <a:xfrm>
          <a:off x="2303936" y="536128"/>
          <a:ext cx="3961452" cy="125265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25000"/>
                <a:satMod val="125000"/>
              </a:schemeClr>
            </a:gs>
            <a:gs pos="40000">
              <a:schemeClr val="accent4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59000"/>
                <a:satMod val="13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4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Виды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900" b="1" i="0" u="none" strike="noStrike" kern="1200" cap="none" normalizeH="0" baseline="0" dirty="0" smtClean="0">
              <a:ln/>
              <a:effectLst/>
              <a:latin typeface="Tahoma" pitchFamily="34" charset="0"/>
            </a:rPr>
            <a:t>гибридизации</a:t>
          </a:r>
        </a:p>
      </dsp:txBody>
      <dsp:txXfrm>
        <a:off x="2303936" y="536128"/>
        <a:ext cx="3961452" cy="1252657"/>
      </dsp:txXfrm>
    </dsp:sp>
    <dsp:sp modelId="{4BB8CDCD-088D-4EED-B469-566565995CB4}">
      <dsp:nvSpPr>
        <dsp:cNvPr id="0" name=""/>
        <dsp:cNvSpPr/>
      </dsp:nvSpPr>
      <dsp:spPr>
        <a:xfrm>
          <a:off x="575" y="2314901"/>
          <a:ext cx="2505314" cy="125265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25000"/>
                <a:satMod val="125000"/>
              </a:schemeClr>
            </a:gs>
            <a:gs pos="40000">
              <a:schemeClr val="accent6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59000"/>
                <a:satMod val="13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6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sz="3900" b="1" i="0" u="none" strike="noStrike" kern="1200" cap="none" normalizeH="0" baseline="0" smtClean="0">
              <a:ln/>
              <a:effectLst/>
              <a:latin typeface="Tahoma" pitchFamily="34" charset="0"/>
            </a:rPr>
            <a:t>        3</a:t>
          </a:r>
          <a:endParaRPr kumimoji="0" lang="en-US" altLang="ru-RU" sz="3900" b="1" i="0" u="none" strike="noStrike" kern="1200" cap="none" normalizeH="0" baseline="0" smtClean="0">
            <a:ln/>
            <a:effectLst/>
            <a:latin typeface="Tahoma" pitchFamily="34" charset="0"/>
            <a:hlinkClick xmlns:r="http://schemas.openxmlformats.org/officeDocument/2006/relationships" r:id="" action="ppaction://hlinksldjump" tooltip="Клавиша Esc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sz="3900" b="1" i="0" u="none" strike="noStrike" kern="1200" cap="none" normalizeH="0" baseline="0" smtClean="0">
              <a:ln/>
              <a:effectLst/>
              <a:latin typeface="Tahoma" pitchFamily="34" charset="0"/>
            </a:rPr>
            <a:t>SP</a:t>
          </a:r>
          <a:endParaRPr kumimoji="0" lang="ru-RU" altLang="ru-RU" sz="3900" b="1" i="0" u="none" strike="noStrike" kern="1200" cap="none" normalizeH="0" baseline="0" smtClean="0">
            <a:ln/>
            <a:effectLst/>
            <a:latin typeface="Tahoma" pitchFamily="34" charset="0"/>
          </a:endParaRPr>
        </a:p>
      </dsp:txBody>
      <dsp:txXfrm>
        <a:off x="575" y="2314901"/>
        <a:ext cx="2505314" cy="1252657"/>
      </dsp:txXfrm>
    </dsp:sp>
    <dsp:sp modelId="{88216038-D1A6-4D91-B066-55E925CD6389}">
      <dsp:nvSpPr>
        <dsp:cNvPr id="0" name=""/>
        <dsp:cNvSpPr/>
      </dsp:nvSpPr>
      <dsp:spPr>
        <a:xfrm>
          <a:off x="3032005" y="2314901"/>
          <a:ext cx="2505314" cy="125265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25000"/>
                <a:satMod val="125000"/>
              </a:schemeClr>
            </a:gs>
            <a:gs pos="40000">
              <a:schemeClr val="accent6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59000"/>
                <a:satMod val="13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6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sz="3900" b="1" i="0" u="none" strike="noStrike" kern="1200" cap="none" normalizeH="0" baseline="0" smtClean="0">
              <a:ln/>
              <a:effectLst/>
              <a:latin typeface="Tahoma" pitchFamily="34" charset="0"/>
            </a:rPr>
            <a:t>       2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sz="3900" b="1" i="0" u="none" strike="noStrike" kern="1200" cap="none" normalizeH="0" baseline="0" smtClean="0">
              <a:ln/>
              <a:effectLst/>
              <a:latin typeface="Tahoma" pitchFamily="34" charset="0"/>
            </a:rPr>
            <a:t>SP</a:t>
          </a:r>
          <a:endParaRPr kumimoji="0" lang="ru-RU" altLang="ru-RU" sz="3900" b="1" i="0" u="none" strike="noStrike" kern="1200" cap="none" normalizeH="0" baseline="0" smtClean="0">
            <a:ln/>
            <a:effectLst/>
            <a:latin typeface="Tahoma" pitchFamily="34" charset="0"/>
          </a:endParaRPr>
        </a:p>
      </dsp:txBody>
      <dsp:txXfrm>
        <a:off x="3032005" y="2314901"/>
        <a:ext cx="2505314" cy="1252657"/>
      </dsp:txXfrm>
    </dsp:sp>
    <dsp:sp modelId="{D712F453-32A9-4536-8E3A-DF5949C2E87E}">
      <dsp:nvSpPr>
        <dsp:cNvPr id="0" name=""/>
        <dsp:cNvSpPr/>
      </dsp:nvSpPr>
      <dsp:spPr>
        <a:xfrm>
          <a:off x="6063435" y="2314901"/>
          <a:ext cx="2505314" cy="125265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25000"/>
                <a:satMod val="125000"/>
              </a:schemeClr>
            </a:gs>
            <a:gs pos="40000">
              <a:schemeClr val="accent6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59000"/>
                <a:satMod val="13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55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0000"/>
                <a:satMod val="125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6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altLang="ru-RU" sz="3900" b="1" i="0" u="none" strike="noStrike" kern="1200" cap="none" normalizeH="0" baseline="0" smtClean="0">
            <a:ln/>
            <a:effectLst/>
            <a:latin typeface="Tahoma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ru-RU" sz="3900" b="1" i="0" u="none" strike="noStrike" kern="1200" cap="none" normalizeH="0" baseline="0" smtClean="0">
              <a:ln/>
              <a:effectLst/>
              <a:latin typeface="Tahoma" pitchFamily="34" charset="0"/>
            </a:rPr>
            <a:t>SP</a:t>
          </a:r>
          <a:endParaRPr kumimoji="0" lang="ru-RU" altLang="ru-RU" sz="3900" b="1" i="0" u="none" strike="noStrike" kern="1200" cap="none" normalizeH="0" baseline="0" smtClean="0">
            <a:ln/>
            <a:effectLst/>
            <a:latin typeface="Tahoma" pitchFamily="34" charset="0"/>
          </a:endParaRPr>
        </a:p>
      </dsp:txBody>
      <dsp:txXfrm>
        <a:off x="6063435" y="2314901"/>
        <a:ext cx="2505314" cy="1252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91928E-C024-422D-B95E-5C861FB8A8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9F521C6-1A86-466D-8A8A-4CBDD6BA90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3634ABA-1E0F-471C-8754-6A4ACD0785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50BF41-0B73-4572-8770-3B08BD60EB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A58690-1B69-4852-80D0-05F95C7D09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C0C824-FA95-4B7F-A5C7-4C8443330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CBE4FA0-D88C-46BD-932C-9529474C7E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75FE099-DB20-46A6-91AA-40863E1E51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0430988-3D6A-4412-A8FF-40B998A50F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210269-0FD6-47EC-8883-B46A3BF3D2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785F7559-CF33-46D9-B974-86634B8FA3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0A29DF6-4E28-463B-B39E-D2EF479880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76672"/>
            <a:ext cx="8323798" cy="812632"/>
          </a:xfrm>
        </p:spPr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Валентные состояния атома углерода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95536" y="116632"/>
            <a:ext cx="8424936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 i="1" dirty="0"/>
              <a:t>Первое валентное состояние атома углерода                              </a:t>
            </a:r>
            <a:endParaRPr lang="en-US" altLang="ru-RU" sz="3600" b="1" i="1" dirty="0" smtClean="0"/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 smtClean="0"/>
              <a:t>(</a:t>
            </a:r>
            <a:r>
              <a:rPr lang="ru-RU" altLang="ru-RU" sz="2800" b="1" dirty="0"/>
              <a:t>на примере молекулы метана)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331913" y="3357563"/>
            <a:ext cx="2087562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8000" b="1">
                <a:solidFill>
                  <a:srgbClr val="000000"/>
                </a:solidFill>
              </a:rPr>
              <a:t>СН</a:t>
            </a:r>
            <a:r>
              <a:rPr lang="ru-RU" altLang="ru-RU" sz="28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572000" y="2133600"/>
            <a:ext cx="3455988" cy="38258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000" dirty="0"/>
              <a:t>     </a:t>
            </a:r>
            <a:r>
              <a:rPr lang="ru-RU" altLang="ru-RU" sz="6000" b="1" dirty="0">
                <a:solidFill>
                  <a:srgbClr val="000000"/>
                </a:solidFill>
              </a:rPr>
              <a:t>Н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000" b="1" dirty="0">
                <a:solidFill>
                  <a:srgbClr val="000000"/>
                </a:solidFill>
              </a:rPr>
              <a:t>Н   С   Н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6000" b="1" dirty="0">
                <a:solidFill>
                  <a:srgbClr val="000000"/>
                </a:solidFill>
              </a:rPr>
              <a:t>     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sz="6000" b="1" dirty="0">
                <a:solidFill>
                  <a:srgbClr val="000000"/>
                </a:solidFill>
              </a:rPr>
              <a:t>Н</a:t>
            </a:r>
            <a:endParaRPr lang="ru-RU" altLang="ru-RU" sz="6000" dirty="0">
              <a:solidFill>
                <a:srgbClr val="000000"/>
              </a:solidFill>
            </a:endParaRP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6227763" y="3068638"/>
            <a:ext cx="0" cy="576262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5292725" y="4005263"/>
            <a:ext cx="6477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6156325" y="4437063"/>
            <a:ext cx="0" cy="6477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6516688" y="4005263"/>
            <a:ext cx="57626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2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2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60" y="1844824"/>
            <a:ext cx="8482428" cy="3888432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115409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Гибридизация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sp</a:t>
            </a:r>
            <a:r>
              <a:rPr lang="en-US" sz="6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066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95288" y="260350"/>
            <a:ext cx="846772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 i="1" dirty="0"/>
              <a:t>Второе валентное состояние атома углерода                              </a:t>
            </a:r>
            <a:r>
              <a:rPr lang="ru-RU" altLang="ru-RU" sz="2800" b="1" dirty="0"/>
              <a:t>(на примере молекулы этилена)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27088" y="2636838"/>
            <a:ext cx="2376487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8000" b="1">
                <a:solidFill>
                  <a:srgbClr val="000000"/>
                </a:solidFill>
              </a:rPr>
              <a:t>С</a:t>
            </a:r>
            <a:r>
              <a:rPr lang="ru-RU" altLang="ru-RU" sz="2800" b="1">
                <a:solidFill>
                  <a:srgbClr val="000000"/>
                </a:solidFill>
              </a:rPr>
              <a:t>2</a:t>
            </a:r>
            <a:r>
              <a:rPr lang="ru-RU" altLang="ru-RU" sz="8000" b="1">
                <a:solidFill>
                  <a:srgbClr val="000000"/>
                </a:solidFill>
              </a:rPr>
              <a:t>Н</a:t>
            </a:r>
            <a:r>
              <a:rPr lang="ru-RU" altLang="ru-RU" sz="28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635375" y="2708275"/>
            <a:ext cx="4968875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8000" b="1" dirty="0">
                <a:solidFill>
                  <a:srgbClr val="000000"/>
                </a:solidFill>
              </a:rPr>
              <a:t>СН</a:t>
            </a:r>
            <a:r>
              <a:rPr lang="ru-RU" altLang="ru-RU" sz="2800" b="1" dirty="0">
                <a:solidFill>
                  <a:srgbClr val="000000"/>
                </a:solidFill>
              </a:rPr>
              <a:t>2</a:t>
            </a:r>
            <a:r>
              <a:rPr lang="ru-RU" altLang="ru-RU" sz="6000" b="1" dirty="0">
                <a:solidFill>
                  <a:srgbClr val="000000"/>
                </a:solidFill>
              </a:rPr>
              <a:t>     </a:t>
            </a:r>
            <a:r>
              <a:rPr lang="ru-RU" altLang="ru-RU" sz="8000" b="1" dirty="0" err="1">
                <a:solidFill>
                  <a:srgbClr val="000000"/>
                </a:solidFill>
              </a:rPr>
              <a:t>СН</a:t>
            </a:r>
            <a:r>
              <a:rPr lang="ru-RU" altLang="ru-RU" sz="2800" b="1" dirty="0" err="1">
                <a:solidFill>
                  <a:srgbClr val="000000"/>
                </a:solidFill>
              </a:rPr>
              <a:t>2</a:t>
            </a:r>
            <a:endParaRPr lang="ru-RU" altLang="ru-RU" sz="2800" b="1" dirty="0">
              <a:solidFill>
                <a:srgbClr val="000000"/>
              </a:solidFill>
            </a:endParaRPr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5604301" y="3330575"/>
            <a:ext cx="865188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 flipH="1">
            <a:off x="5604301" y="3546184"/>
            <a:ext cx="865188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971550" y="4797425"/>
            <a:ext cx="71278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/>
              <a:t>Атомы углерода в молекуле этилена образуют двойную связь, находятся в состоянии </a:t>
            </a:r>
            <a:r>
              <a:rPr lang="en-US" altLang="ru-RU" sz="2800" b="1" dirty="0"/>
              <a:t>SP</a:t>
            </a:r>
            <a:r>
              <a:rPr lang="ru-RU" altLang="ru-RU" sz="2800" b="1" dirty="0"/>
              <a:t>   </a:t>
            </a:r>
            <a:r>
              <a:rPr lang="en-US" altLang="ru-RU" sz="2800" b="1" dirty="0"/>
              <a:t> </a:t>
            </a:r>
            <a:r>
              <a:rPr lang="ru-RU" altLang="ru-RU" sz="2800" b="1" dirty="0"/>
              <a:t>гибридизации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3779838" y="5589588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>
                <a:solidFill>
                  <a:srgbClr val="990000"/>
                </a:solidFill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tmFilter="0,0; .5, 1; 1, 1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animBg="1"/>
      <p:bldP spid="35844" grpId="0" animBg="1"/>
      <p:bldP spid="35850" grpId="0" animBg="1"/>
      <p:bldP spid="35851" grpId="0" animBg="1"/>
      <p:bldP spid="35855" grpId="0"/>
      <p:bldP spid="358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7854405" cy="54006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315200" cy="115409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Гибридизация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328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611188" y="260350"/>
            <a:ext cx="8281987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 i="1" dirty="0"/>
              <a:t>Третье валентное состояние атома углерода                              </a:t>
            </a:r>
            <a:r>
              <a:rPr lang="ru-RU" altLang="ru-RU" sz="2800" b="1" dirty="0"/>
              <a:t>(на примере молекулы ацетилена)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971550" y="2492375"/>
            <a:ext cx="2376488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8000" b="1">
                <a:solidFill>
                  <a:srgbClr val="000000"/>
                </a:solidFill>
              </a:rPr>
              <a:t>С</a:t>
            </a:r>
            <a:r>
              <a:rPr lang="ru-RU" altLang="ru-RU" sz="2800" b="1">
                <a:solidFill>
                  <a:srgbClr val="000000"/>
                </a:solidFill>
              </a:rPr>
              <a:t>2</a:t>
            </a:r>
            <a:r>
              <a:rPr lang="ru-RU" altLang="ru-RU" sz="8000" b="1">
                <a:solidFill>
                  <a:srgbClr val="000000"/>
                </a:solidFill>
              </a:rPr>
              <a:t>Н</a:t>
            </a:r>
            <a:r>
              <a:rPr lang="ru-RU" altLang="ru-RU" sz="28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635375" y="2492375"/>
            <a:ext cx="4968875" cy="1387475"/>
          </a:xfrm>
          <a:prstGeom prst="rect">
            <a:avLst/>
          </a:prstGeom>
          <a:solidFill>
            <a:schemeClr val="tx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8000" b="1">
                <a:solidFill>
                  <a:srgbClr val="000000"/>
                </a:solidFill>
              </a:rPr>
              <a:t>СН</a:t>
            </a:r>
            <a:r>
              <a:rPr lang="ru-RU" altLang="ru-RU" sz="6000" b="1">
                <a:solidFill>
                  <a:srgbClr val="000000"/>
                </a:solidFill>
              </a:rPr>
              <a:t>      </a:t>
            </a:r>
            <a:r>
              <a:rPr lang="ru-RU" altLang="ru-RU" sz="8000" b="1">
                <a:solidFill>
                  <a:srgbClr val="000000"/>
                </a:solidFill>
              </a:rPr>
              <a:t>СН</a:t>
            </a:r>
            <a:endParaRPr lang="ru-RU" altLang="ru-RU" sz="2800" b="1">
              <a:solidFill>
                <a:srgbClr val="000000"/>
              </a:solidFill>
            </a:endParaRPr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5306412" y="2977782"/>
            <a:ext cx="1152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5306412" y="3155181"/>
            <a:ext cx="1152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5306411" y="3363044"/>
            <a:ext cx="1152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900113" y="4221163"/>
            <a:ext cx="78486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/>
              <a:t>Атомы углерода в молекуле ацетилена образуют тройную связь, находятся в состоянии </a:t>
            </a:r>
            <a:r>
              <a:rPr lang="en-US" altLang="ru-RU" sz="2800" b="1" dirty="0">
                <a:solidFill>
                  <a:srgbClr val="FF0000"/>
                </a:solidFill>
              </a:rPr>
              <a:t>SP</a:t>
            </a:r>
            <a:r>
              <a:rPr lang="ru-RU" altLang="ru-RU" sz="2800" b="1" dirty="0">
                <a:solidFill>
                  <a:srgbClr val="FF0000"/>
                </a:solidFill>
              </a:rPr>
              <a:t> гибридизации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 animBg="1"/>
      <p:bldP spid="38919" grpId="0" animBg="1"/>
      <p:bldP spid="38920" grpId="0" animBg="1"/>
      <p:bldP spid="38921" grpId="0" animBg="1"/>
      <p:bldP spid="38922" grpId="0" animBg="1"/>
      <p:bldP spid="389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08" name="Group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518940"/>
              </p:ext>
            </p:extLst>
          </p:nvPr>
        </p:nvGraphicFramePr>
        <p:xfrm>
          <a:off x="323850" y="188913"/>
          <a:ext cx="8569325" cy="611252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962275"/>
                <a:gridCol w="1870075"/>
                <a:gridCol w="1866900"/>
                <a:gridCol w="1870075"/>
              </a:tblGrid>
              <a:tr h="865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Признаки сравнения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Этан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Этилен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Ацетилен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Структурная формула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СН</a:t>
                      </a: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        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СН</a:t>
                      </a: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СН</a:t>
                      </a: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2         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СН</a:t>
                      </a: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2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СН        </a:t>
                      </a:r>
                      <a:r>
                        <a:rPr kumimoji="0" lang="ru-RU" sz="2400" u="none" strike="noStrike" cap="none" normalizeH="0" baseline="0" dirty="0" err="1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7896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Вид гибридизации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SP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SP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SP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1249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Виды связи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(С – С)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Сигма - связь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Сигма-, пи - связь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Сигма -, две пи-связи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Длина 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0,154 нм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0,134 нм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0,120 нм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Прочность 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350 кДж</a:t>
                      </a: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/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моль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620 кДж</a:t>
                      </a: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/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моль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810 кДж</a:t>
                      </a: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/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моль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Строение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тетраэдрическое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плоское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линейное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9990" name="Line 54"/>
          <p:cNvSpPr>
            <a:spLocks noChangeShapeType="1"/>
          </p:cNvSpPr>
          <p:nvPr/>
        </p:nvSpPr>
        <p:spPr bwMode="auto">
          <a:xfrm>
            <a:off x="3924300" y="1268413"/>
            <a:ext cx="2159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92" name="Line 56"/>
          <p:cNvSpPr>
            <a:spLocks noChangeShapeType="1"/>
          </p:cNvSpPr>
          <p:nvPr/>
        </p:nvSpPr>
        <p:spPr bwMode="auto">
          <a:xfrm>
            <a:off x="5814767" y="1341438"/>
            <a:ext cx="2159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002" name="Text Box 66"/>
          <p:cNvSpPr txBox="1">
            <a:spLocks noChangeArrowheads="1"/>
          </p:cNvSpPr>
          <p:nvPr/>
        </p:nvSpPr>
        <p:spPr bwMode="auto">
          <a:xfrm>
            <a:off x="4392445" y="1862137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000" b="1" dirty="0">
                <a:solidFill>
                  <a:srgbClr val="000000"/>
                </a:solidFill>
              </a:rPr>
              <a:t>3</a:t>
            </a:r>
            <a:endParaRPr lang="ru-RU" altLang="ru-RU" sz="2000" b="1" dirty="0">
              <a:solidFill>
                <a:srgbClr val="000000"/>
              </a:solidFill>
            </a:endParaRPr>
          </a:p>
        </p:txBody>
      </p:sp>
      <p:sp>
        <p:nvSpPr>
          <p:cNvPr id="40003" name="Text Box 67"/>
          <p:cNvSpPr txBox="1">
            <a:spLocks noChangeArrowheads="1"/>
          </p:cNvSpPr>
          <p:nvPr/>
        </p:nvSpPr>
        <p:spPr bwMode="auto">
          <a:xfrm>
            <a:off x="6250970" y="1878519"/>
            <a:ext cx="288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000" b="1" dirty="0">
                <a:solidFill>
                  <a:srgbClr val="000000"/>
                </a:solidFill>
              </a:rPr>
              <a:t>2</a:t>
            </a:r>
            <a:endParaRPr lang="ru-RU" altLang="ru-RU" sz="2000" b="1" dirty="0">
              <a:solidFill>
                <a:srgbClr val="000000"/>
              </a:solidFill>
            </a:endParaRPr>
          </a:p>
        </p:txBody>
      </p:sp>
      <p:sp>
        <p:nvSpPr>
          <p:cNvPr id="12" name="Line 56"/>
          <p:cNvSpPr>
            <a:spLocks noChangeShapeType="1"/>
          </p:cNvSpPr>
          <p:nvPr/>
        </p:nvSpPr>
        <p:spPr bwMode="auto">
          <a:xfrm>
            <a:off x="5814767" y="1216255"/>
            <a:ext cx="2159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56"/>
          <p:cNvSpPr>
            <a:spLocks noChangeShapeType="1"/>
          </p:cNvSpPr>
          <p:nvPr/>
        </p:nvSpPr>
        <p:spPr bwMode="auto">
          <a:xfrm>
            <a:off x="7596336" y="1336414"/>
            <a:ext cx="2159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56"/>
          <p:cNvSpPr>
            <a:spLocks noChangeShapeType="1"/>
          </p:cNvSpPr>
          <p:nvPr/>
        </p:nvSpPr>
        <p:spPr bwMode="auto">
          <a:xfrm>
            <a:off x="7596336" y="1452678"/>
            <a:ext cx="2159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56"/>
          <p:cNvSpPr>
            <a:spLocks noChangeShapeType="1"/>
          </p:cNvSpPr>
          <p:nvPr/>
        </p:nvSpPr>
        <p:spPr bwMode="auto">
          <a:xfrm>
            <a:off x="7596336" y="1216255"/>
            <a:ext cx="2159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90" grpId="0" animBg="1"/>
      <p:bldP spid="39992" grpId="0" animBg="1"/>
      <p:bldP spid="40002" grpId="0"/>
      <p:bldP spid="40003" grpId="0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50825" y="188913"/>
            <a:ext cx="87487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b="1" i="1" dirty="0" err="1">
                <a:latin typeface="Arial" charset="0"/>
              </a:rPr>
              <a:t>Электронно</a:t>
            </a:r>
            <a:r>
              <a:rPr lang="en-US" altLang="ru-RU" b="1" i="1" dirty="0">
                <a:latin typeface="Arial" charset="0"/>
              </a:rPr>
              <a:t>-</a:t>
            </a:r>
            <a:r>
              <a:rPr lang="ru-RU" altLang="ru-RU" b="1" i="1" dirty="0">
                <a:latin typeface="Arial" charset="0"/>
              </a:rPr>
              <a:t>графическое строение атома углерода </a:t>
            </a:r>
            <a:r>
              <a:rPr lang="ru-RU" altLang="ru-RU" sz="2800" i="1" dirty="0">
                <a:latin typeface="Arial" charset="0"/>
              </a:rPr>
              <a:t>(возбужденное состояние)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2339975" y="32845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latin typeface="Arial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348038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latin typeface="Arial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227763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latin typeface="Arial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5292725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latin typeface="Arial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356100" y="2420938"/>
            <a:ext cx="936625" cy="863600"/>
          </a:xfrm>
          <a:prstGeom prst="rect">
            <a:avLst/>
          </a:prstGeom>
          <a:solidFill>
            <a:srgbClr val="FFFF00"/>
          </a:solidFill>
          <a:ln w="57150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b="1">
              <a:latin typeface="Arial" charset="0"/>
            </a:endParaRP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2987675" y="35004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V="1">
            <a:off x="2700338" y="35004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V="1">
            <a:off x="3635375" y="26368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4643438" y="26368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V="1">
            <a:off x="5580063" y="2636838"/>
            <a:ext cx="0" cy="431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V="1">
            <a:off x="6588125" y="2636838"/>
            <a:ext cx="0" cy="431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2484438" y="2636838"/>
            <a:ext cx="6492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0000"/>
                </a:solidFill>
                <a:latin typeface="Arial" charset="0"/>
              </a:rPr>
              <a:t>1S</a:t>
            </a:r>
            <a:endParaRPr lang="ru-RU" alt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3492500" y="1700213"/>
            <a:ext cx="6492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altLang="ru-RU" sz="2800" b="1">
                <a:solidFill>
                  <a:srgbClr val="000000"/>
                </a:solidFill>
                <a:latin typeface="Arial" charset="0"/>
              </a:rPr>
              <a:t>S</a:t>
            </a:r>
            <a:endParaRPr lang="ru-RU" alt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5364163" y="1773238"/>
            <a:ext cx="6492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Arial" charset="0"/>
              </a:rPr>
              <a:t>2Р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916238" y="2420938"/>
            <a:ext cx="288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400" b="1">
                <a:solidFill>
                  <a:srgbClr val="000000"/>
                </a:solidFill>
                <a:latin typeface="Arial" charset="0"/>
              </a:rPr>
              <a:t>2</a:t>
            </a:r>
            <a:endParaRPr lang="ru-RU" altLang="ru-RU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3924300" y="1484313"/>
            <a:ext cx="288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latin typeface="Arial" charset="0"/>
              </a:rPr>
              <a:t>1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5795963" y="1557338"/>
            <a:ext cx="288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>
                <a:solidFill>
                  <a:srgbClr val="000000"/>
                </a:solidFill>
                <a:latin typeface="Arial" charset="0"/>
              </a:rPr>
              <a:t>3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900113" y="1628775"/>
            <a:ext cx="1079500" cy="707886"/>
          </a:xfrm>
          <a:prstGeom prst="rect">
            <a:avLst/>
          </a:prstGeom>
          <a:noFill/>
          <a:ln w="57150" algn="ctr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4000" b="1" dirty="0">
                <a:latin typeface="Arial" charset="0"/>
              </a:rPr>
              <a:t>С</a:t>
            </a:r>
            <a:r>
              <a:rPr lang="ru-RU" altLang="ru-RU" sz="4000" b="1" dirty="0">
                <a:solidFill>
                  <a:srgbClr val="FF0000"/>
                </a:solidFill>
                <a:latin typeface="Arial" charset="0"/>
              </a:rPr>
              <a:t>*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395288" y="4724400"/>
            <a:ext cx="8423275" cy="1876425"/>
          </a:xfrm>
          <a:prstGeom prst="rect">
            <a:avLst/>
          </a:prstGeom>
          <a:noFill/>
          <a:ln w="76200" algn="ctr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Такой атом имеет четыре неспаренных электрона и может принимать участие в образовании четырех ковалентных связей, т.е. имеет валентность четыре.</a:t>
            </a:r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>
            <a:off x="3203575" y="4149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3" name="Line 23"/>
          <p:cNvSpPr>
            <a:spLocks noChangeShapeType="1"/>
          </p:cNvSpPr>
          <p:nvPr/>
        </p:nvSpPr>
        <p:spPr bwMode="auto">
          <a:xfrm>
            <a:off x="3995738" y="3284538"/>
            <a:ext cx="0" cy="5032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4" name="Line 24"/>
          <p:cNvSpPr>
            <a:spLocks noChangeShapeType="1"/>
          </p:cNvSpPr>
          <p:nvPr/>
        </p:nvSpPr>
        <p:spPr bwMode="auto">
          <a:xfrm>
            <a:off x="3995738" y="3789363"/>
            <a:ext cx="27368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5" name="Line 25"/>
          <p:cNvSpPr>
            <a:spLocks noChangeShapeType="1"/>
          </p:cNvSpPr>
          <p:nvPr/>
        </p:nvSpPr>
        <p:spPr bwMode="auto">
          <a:xfrm flipV="1">
            <a:off x="6732588" y="3284538"/>
            <a:ext cx="0" cy="5032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7" name="Line 27"/>
          <p:cNvSpPr>
            <a:spLocks noChangeShapeType="1"/>
          </p:cNvSpPr>
          <p:nvPr/>
        </p:nvSpPr>
        <p:spPr bwMode="auto">
          <a:xfrm>
            <a:off x="3995738" y="2636838"/>
            <a:ext cx="0" cy="431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6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animBg="1"/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/>
      <p:bldP spid="30735" grpId="0"/>
      <p:bldP spid="30736" grpId="0"/>
      <p:bldP spid="30737" grpId="0"/>
      <p:bldP spid="30738" grpId="0"/>
      <p:bldP spid="30739" grpId="0"/>
      <p:bldP spid="30740" grpId="0" animBg="1"/>
      <p:bldP spid="30741" grpId="0" animBg="1"/>
      <p:bldP spid="30743" grpId="0" animBg="1"/>
      <p:bldP spid="30744" grpId="0" animBg="1"/>
      <p:bldP spid="30745" grpId="0" animBg="1"/>
      <p:bldP spid="30747" grpId="0" animBg="1"/>
      <p:bldP spid="3074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Oval 2"/>
          <p:cNvSpPr>
            <a:spLocks noChangeArrowheads="1"/>
          </p:cNvSpPr>
          <p:nvPr/>
        </p:nvSpPr>
        <p:spPr bwMode="auto">
          <a:xfrm>
            <a:off x="7812088" y="4076700"/>
            <a:ext cx="1331912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5795963" y="4076700"/>
            <a:ext cx="1150937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68" name="Oval 4"/>
          <p:cNvSpPr>
            <a:spLocks noChangeArrowheads="1"/>
          </p:cNvSpPr>
          <p:nvPr/>
        </p:nvSpPr>
        <p:spPr bwMode="auto">
          <a:xfrm>
            <a:off x="6588125" y="4076700"/>
            <a:ext cx="1223963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4427538" y="4076700"/>
            <a:ext cx="1366837" cy="5762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1042988" y="3429000"/>
            <a:ext cx="1873250" cy="18716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2195513" y="3429000"/>
            <a:ext cx="1873250" cy="18716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95288" y="404813"/>
            <a:ext cx="8280400" cy="1876425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Химические связи, образующиеся в результате перекрывания электронных орбиталей вдоль линии связи, называются сигма-связями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827088" y="4365625"/>
            <a:ext cx="360045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692275" y="2708275"/>
            <a:ext cx="576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Arial" charset="0"/>
              </a:rPr>
              <a:t>Н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2916238" y="2708275"/>
            <a:ext cx="5762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Arial" charset="0"/>
              </a:rPr>
              <a:t>Н</a:t>
            </a: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4500563" y="4365625"/>
            <a:ext cx="4643437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508625" y="3490913"/>
            <a:ext cx="647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0000"/>
                </a:solidFill>
                <a:latin typeface="Arial" charset="0"/>
              </a:rPr>
              <a:t>F</a:t>
            </a:r>
            <a:endParaRPr lang="ru-RU" alt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7524750" y="3429000"/>
            <a:ext cx="647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rgbClr val="000000"/>
                </a:solidFill>
                <a:latin typeface="Arial" charset="0"/>
              </a:rPr>
              <a:t>F</a:t>
            </a:r>
            <a:endParaRPr lang="ru-RU" altLang="ru-RU" sz="2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6879" name="Oval 15"/>
          <p:cNvSpPr>
            <a:spLocks noChangeArrowheads="1"/>
          </p:cNvSpPr>
          <p:nvPr/>
        </p:nvSpPr>
        <p:spPr bwMode="auto">
          <a:xfrm>
            <a:off x="2195513" y="3644900"/>
            <a:ext cx="720725" cy="1368425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6880" name="Oval 16"/>
          <p:cNvSpPr>
            <a:spLocks noChangeArrowheads="1"/>
          </p:cNvSpPr>
          <p:nvPr/>
        </p:nvSpPr>
        <p:spPr bwMode="auto">
          <a:xfrm>
            <a:off x="6588125" y="4149725"/>
            <a:ext cx="504825" cy="43180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animBg="1"/>
      <p:bldP spid="36868" grpId="0" animBg="1"/>
      <p:bldP spid="36869" grpId="0" animBg="1"/>
      <p:bldP spid="36870" grpId="0" animBg="1"/>
      <p:bldP spid="36871" grpId="0" animBg="1"/>
      <p:bldP spid="36872" grpId="0" animBg="1"/>
      <p:bldP spid="36874" grpId="0"/>
      <p:bldP spid="36875" grpId="0"/>
      <p:bldP spid="36877" grpId="0"/>
      <p:bldP spid="36878" grpId="0"/>
      <p:bldP spid="36879" grpId="0" animBg="1"/>
      <p:bldP spid="3688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Oval 2"/>
          <p:cNvSpPr>
            <a:spLocks noChangeArrowheads="1"/>
          </p:cNvSpPr>
          <p:nvPr/>
        </p:nvSpPr>
        <p:spPr bwMode="auto">
          <a:xfrm>
            <a:off x="3851275" y="4797425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7891" name="Oval 3"/>
          <p:cNvSpPr>
            <a:spLocks noChangeArrowheads="1"/>
          </p:cNvSpPr>
          <p:nvPr/>
        </p:nvSpPr>
        <p:spPr bwMode="auto">
          <a:xfrm>
            <a:off x="3851275" y="3068638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7892" name="Oval 4"/>
          <p:cNvSpPr>
            <a:spLocks noChangeArrowheads="1"/>
          </p:cNvSpPr>
          <p:nvPr/>
        </p:nvSpPr>
        <p:spPr bwMode="auto">
          <a:xfrm>
            <a:off x="2843213" y="4797425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7893" name="Oval 5"/>
          <p:cNvSpPr>
            <a:spLocks noChangeArrowheads="1"/>
          </p:cNvSpPr>
          <p:nvPr/>
        </p:nvSpPr>
        <p:spPr bwMode="auto">
          <a:xfrm>
            <a:off x="2916238" y="3068638"/>
            <a:ext cx="1368425" cy="1727200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68313" y="333375"/>
            <a:ext cx="8351837" cy="2517775"/>
          </a:xfrm>
          <a:prstGeom prst="rect">
            <a:avLst/>
          </a:prstGeom>
          <a:noFill/>
          <a:ln w="76200" algn="ctr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Химические связи, образующиеся в результате «бокового» перекрывания электронных орбиталей вне линии связи, т.е. в двух областях, называются 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>
                <a:latin typeface="Arial" charset="0"/>
              </a:rPr>
              <a:t>пи-связями</a:t>
            </a: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1547813" y="4797425"/>
            <a:ext cx="6264275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H="1">
            <a:off x="3563938" y="3068638"/>
            <a:ext cx="0" cy="3529012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4572000" y="3068638"/>
            <a:ext cx="0" cy="3455987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Arc 10"/>
          <p:cNvSpPr>
            <a:spLocks/>
          </p:cNvSpPr>
          <p:nvPr/>
        </p:nvSpPr>
        <p:spPr bwMode="auto">
          <a:xfrm flipH="1">
            <a:off x="3849688" y="3529013"/>
            <a:ext cx="207962" cy="620712"/>
          </a:xfrm>
          <a:custGeom>
            <a:avLst/>
            <a:gdLst>
              <a:gd name="T0" fmla="*/ 2690329 w 15546"/>
              <a:gd name="T1" fmla="*/ 0 h 15510"/>
              <a:gd name="T2" fmla="*/ 2781950 w 15546"/>
              <a:gd name="T3" fmla="*/ 823214 h 15510"/>
              <a:gd name="T4" fmla="*/ 0 w 15546"/>
              <a:gd name="T5" fmla="*/ 24840966 h 15510"/>
              <a:gd name="T6" fmla="*/ 0 60000 65536"/>
              <a:gd name="T7" fmla="*/ 0 60000 65536"/>
              <a:gd name="T8" fmla="*/ 0 60000 65536"/>
              <a:gd name="T9" fmla="*/ 0 w 15546"/>
              <a:gd name="T10" fmla="*/ 0 h 15510"/>
              <a:gd name="T11" fmla="*/ 15546 w 15546"/>
              <a:gd name="T12" fmla="*/ 15510 h 155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546" h="15510" fill="none" extrusionOk="0">
                <a:moveTo>
                  <a:pt x="15033" y="0"/>
                </a:moveTo>
                <a:cubicBezTo>
                  <a:pt x="15207" y="168"/>
                  <a:pt x="15378" y="339"/>
                  <a:pt x="15546" y="513"/>
                </a:cubicBezTo>
              </a:path>
              <a:path w="15546" h="15510" stroke="0" extrusionOk="0">
                <a:moveTo>
                  <a:pt x="15033" y="0"/>
                </a:moveTo>
                <a:cubicBezTo>
                  <a:pt x="15207" y="168"/>
                  <a:pt x="15378" y="339"/>
                  <a:pt x="15546" y="513"/>
                </a:cubicBezTo>
                <a:lnTo>
                  <a:pt x="0" y="15510"/>
                </a:lnTo>
                <a:lnTo>
                  <a:pt x="15033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899" name="Oval 11"/>
          <p:cNvSpPr>
            <a:spLocks noChangeArrowheads="1"/>
          </p:cNvSpPr>
          <p:nvPr/>
        </p:nvSpPr>
        <p:spPr bwMode="auto">
          <a:xfrm>
            <a:off x="3851275" y="3284538"/>
            <a:ext cx="433388" cy="1223962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3779838" y="5084763"/>
            <a:ext cx="433387" cy="1223962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animBg="1"/>
      <p:bldP spid="37893" grpId="0" animBg="1"/>
      <p:bldP spid="37894" grpId="0" animBg="1"/>
      <p:bldP spid="37899" grpId="0" animBg="1"/>
      <p:bldP spid="379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11188" y="188913"/>
            <a:ext cx="817245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3600" b="1" dirty="0"/>
              <a:t>Связи в этилене неравноценны: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3600" b="1" dirty="0"/>
          </a:p>
        </p:txBody>
      </p:sp>
      <p:sp>
        <p:nvSpPr>
          <p:cNvPr id="34823" name="Freeform 7"/>
          <p:cNvSpPr>
            <a:spLocks/>
          </p:cNvSpPr>
          <p:nvPr/>
        </p:nvSpPr>
        <p:spPr bwMode="auto">
          <a:xfrm>
            <a:off x="1116013" y="1557338"/>
            <a:ext cx="582612" cy="582612"/>
          </a:xfrm>
          <a:custGeom>
            <a:avLst/>
            <a:gdLst>
              <a:gd name="T0" fmla="*/ 225425 w 367"/>
              <a:gd name="T1" fmla="*/ 250825 h 367"/>
              <a:gd name="T2" fmla="*/ 250825 w 367"/>
              <a:gd name="T3" fmla="*/ 212725 h 367"/>
              <a:gd name="T4" fmla="*/ 325437 w 367"/>
              <a:gd name="T5" fmla="*/ 187325 h 367"/>
              <a:gd name="T6" fmla="*/ 438150 w 367"/>
              <a:gd name="T7" fmla="*/ 200025 h 367"/>
              <a:gd name="T8" fmla="*/ 512762 w 367"/>
              <a:gd name="T9" fmla="*/ 250825 h 367"/>
              <a:gd name="T10" fmla="*/ 525462 w 367"/>
              <a:gd name="T11" fmla="*/ 512762 h 367"/>
              <a:gd name="T12" fmla="*/ 450850 w 367"/>
              <a:gd name="T13" fmla="*/ 563562 h 367"/>
              <a:gd name="T14" fmla="*/ 150812 w 367"/>
              <a:gd name="T15" fmla="*/ 512762 h 367"/>
              <a:gd name="T16" fmla="*/ 25400 w 367"/>
              <a:gd name="T17" fmla="*/ 363537 h 367"/>
              <a:gd name="T18" fmla="*/ 0 w 367"/>
              <a:gd name="T19" fmla="*/ 287337 h 367"/>
              <a:gd name="T20" fmla="*/ 49212 w 367"/>
              <a:gd name="T21" fmla="*/ 87312 h 367"/>
              <a:gd name="T22" fmla="*/ 87312 w 367"/>
              <a:gd name="T23" fmla="*/ 49212 h 367"/>
              <a:gd name="T24" fmla="*/ 161925 w 367"/>
              <a:gd name="T25" fmla="*/ 25400 h 367"/>
              <a:gd name="T26" fmla="*/ 550862 w 367"/>
              <a:gd name="T27" fmla="*/ 0 h 36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67"/>
              <a:gd name="T43" fmla="*/ 0 h 367"/>
              <a:gd name="T44" fmla="*/ 367 w 367"/>
              <a:gd name="T45" fmla="*/ 367 h 36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67" h="367">
                <a:moveTo>
                  <a:pt x="142" y="158"/>
                </a:moveTo>
                <a:cubicBezTo>
                  <a:pt x="142" y="158"/>
                  <a:pt x="150" y="139"/>
                  <a:pt x="158" y="134"/>
                </a:cubicBezTo>
                <a:cubicBezTo>
                  <a:pt x="172" y="125"/>
                  <a:pt x="205" y="118"/>
                  <a:pt x="205" y="118"/>
                </a:cubicBezTo>
                <a:cubicBezTo>
                  <a:pt x="229" y="121"/>
                  <a:pt x="253" y="118"/>
                  <a:pt x="276" y="126"/>
                </a:cubicBezTo>
                <a:cubicBezTo>
                  <a:pt x="294" y="132"/>
                  <a:pt x="323" y="158"/>
                  <a:pt x="323" y="158"/>
                </a:cubicBezTo>
                <a:cubicBezTo>
                  <a:pt x="361" y="212"/>
                  <a:pt x="367" y="211"/>
                  <a:pt x="331" y="323"/>
                </a:cubicBezTo>
                <a:cubicBezTo>
                  <a:pt x="325" y="341"/>
                  <a:pt x="284" y="355"/>
                  <a:pt x="284" y="355"/>
                </a:cubicBezTo>
                <a:cubicBezTo>
                  <a:pt x="229" y="352"/>
                  <a:pt x="144" y="367"/>
                  <a:pt x="95" y="323"/>
                </a:cubicBezTo>
                <a:cubicBezTo>
                  <a:pt x="43" y="276"/>
                  <a:pt x="52" y="283"/>
                  <a:pt x="16" y="229"/>
                </a:cubicBezTo>
                <a:cubicBezTo>
                  <a:pt x="7" y="215"/>
                  <a:pt x="0" y="181"/>
                  <a:pt x="0" y="181"/>
                </a:cubicBezTo>
                <a:cubicBezTo>
                  <a:pt x="5" y="135"/>
                  <a:pt x="1" y="92"/>
                  <a:pt x="31" y="55"/>
                </a:cubicBezTo>
                <a:cubicBezTo>
                  <a:pt x="38" y="46"/>
                  <a:pt x="45" y="36"/>
                  <a:pt x="55" y="31"/>
                </a:cubicBezTo>
                <a:cubicBezTo>
                  <a:pt x="69" y="23"/>
                  <a:pt x="102" y="16"/>
                  <a:pt x="102" y="16"/>
                </a:cubicBezTo>
                <a:cubicBezTo>
                  <a:pt x="164" y="20"/>
                  <a:pt x="299" y="48"/>
                  <a:pt x="347" y="0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908175" y="1557338"/>
            <a:ext cx="6767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>
                <a:hlinkClick r:id="rId2" action="ppaction://hlinksldjump"/>
              </a:rPr>
              <a:t>(сигма) </a:t>
            </a:r>
            <a:r>
              <a:rPr lang="ru-RU" altLang="ru-RU" sz="2800" b="1" dirty="0"/>
              <a:t>– более прочная</a:t>
            </a:r>
          </a:p>
        </p:txBody>
      </p:sp>
      <p:sp>
        <p:nvSpPr>
          <p:cNvPr id="34831" name="Freeform 15"/>
          <p:cNvSpPr>
            <a:spLocks/>
          </p:cNvSpPr>
          <p:nvPr/>
        </p:nvSpPr>
        <p:spPr bwMode="auto">
          <a:xfrm>
            <a:off x="1476375" y="3284538"/>
            <a:ext cx="450850" cy="333375"/>
          </a:xfrm>
          <a:custGeom>
            <a:avLst/>
            <a:gdLst>
              <a:gd name="T0" fmla="*/ 0 w 284"/>
              <a:gd name="T1" fmla="*/ 0 h 210"/>
              <a:gd name="T2" fmla="*/ 12700 w 284"/>
              <a:gd name="T3" fmla="*/ 261938 h 210"/>
              <a:gd name="T4" fmla="*/ 88900 w 284"/>
              <a:gd name="T5" fmla="*/ 325438 h 210"/>
              <a:gd name="T6" fmla="*/ 450850 w 284"/>
              <a:gd name="T7" fmla="*/ 325438 h 210"/>
              <a:gd name="T8" fmla="*/ 0 60000 65536"/>
              <a:gd name="T9" fmla="*/ 0 60000 65536"/>
              <a:gd name="T10" fmla="*/ 0 60000 65536"/>
              <a:gd name="T11" fmla="*/ 0 60000 65536"/>
              <a:gd name="T12" fmla="*/ 0 w 284"/>
              <a:gd name="T13" fmla="*/ 0 h 210"/>
              <a:gd name="T14" fmla="*/ 284 w 284"/>
              <a:gd name="T15" fmla="*/ 210 h 2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4" h="210">
                <a:moveTo>
                  <a:pt x="0" y="0"/>
                </a:moveTo>
                <a:cubicBezTo>
                  <a:pt x="3" y="55"/>
                  <a:pt x="1" y="110"/>
                  <a:pt x="8" y="165"/>
                </a:cubicBezTo>
                <a:cubicBezTo>
                  <a:pt x="10" y="183"/>
                  <a:pt x="41" y="204"/>
                  <a:pt x="56" y="205"/>
                </a:cubicBezTo>
                <a:cubicBezTo>
                  <a:pt x="132" y="210"/>
                  <a:pt x="208" y="205"/>
                  <a:pt x="284" y="205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2" name="Freeform 16"/>
          <p:cNvSpPr>
            <a:spLocks/>
          </p:cNvSpPr>
          <p:nvPr/>
        </p:nvSpPr>
        <p:spPr bwMode="auto">
          <a:xfrm>
            <a:off x="971550" y="3068638"/>
            <a:ext cx="939800" cy="176212"/>
          </a:xfrm>
          <a:custGeom>
            <a:avLst/>
            <a:gdLst>
              <a:gd name="T0" fmla="*/ 76200 w 592"/>
              <a:gd name="T1" fmla="*/ 176212 h 111"/>
              <a:gd name="T2" fmla="*/ 0 w 592"/>
              <a:gd name="T3" fmla="*/ 74612 h 111"/>
              <a:gd name="T4" fmla="*/ 87313 w 592"/>
              <a:gd name="T5" fmla="*/ 0 h 111"/>
              <a:gd name="T6" fmla="*/ 939800 w 592"/>
              <a:gd name="T7" fmla="*/ 0 h 111"/>
              <a:gd name="T8" fmla="*/ 0 60000 65536"/>
              <a:gd name="T9" fmla="*/ 0 60000 65536"/>
              <a:gd name="T10" fmla="*/ 0 60000 65536"/>
              <a:gd name="T11" fmla="*/ 0 60000 65536"/>
              <a:gd name="T12" fmla="*/ 0 w 592"/>
              <a:gd name="T13" fmla="*/ 0 h 111"/>
              <a:gd name="T14" fmla="*/ 592 w 592"/>
              <a:gd name="T15" fmla="*/ 111 h 11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2" h="111">
                <a:moveTo>
                  <a:pt x="48" y="111"/>
                </a:moveTo>
                <a:cubicBezTo>
                  <a:pt x="30" y="84"/>
                  <a:pt x="10" y="77"/>
                  <a:pt x="0" y="47"/>
                </a:cubicBezTo>
                <a:cubicBezTo>
                  <a:pt x="9" y="13"/>
                  <a:pt x="3" y="0"/>
                  <a:pt x="55" y="0"/>
                </a:cubicBezTo>
                <a:cubicBezTo>
                  <a:pt x="234" y="0"/>
                  <a:pt x="413" y="0"/>
                  <a:pt x="592" y="0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4" name="Freeform 18"/>
          <p:cNvSpPr>
            <a:spLocks/>
          </p:cNvSpPr>
          <p:nvPr/>
        </p:nvSpPr>
        <p:spPr bwMode="auto">
          <a:xfrm>
            <a:off x="900113" y="3284538"/>
            <a:ext cx="401637" cy="288925"/>
          </a:xfrm>
          <a:custGeom>
            <a:avLst/>
            <a:gdLst>
              <a:gd name="T0" fmla="*/ 401637 w 253"/>
              <a:gd name="T1" fmla="*/ 0 h 182"/>
              <a:gd name="T2" fmla="*/ 301625 w 253"/>
              <a:gd name="T3" fmla="*/ 238125 h 182"/>
              <a:gd name="T4" fmla="*/ 225425 w 253"/>
              <a:gd name="T5" fmla="*/ 288925 h 182"/>
              <a:gd name="T6" fmla="*/ 0 w 253"/>
              <a:gd name="T7" fmla="*/ 288925 h 182"/>
              <a:gd name="T8" fmla="*/ 0 60000 65536"/>
              <a:gd name="T9" fmla="*/ 0 60000 65536"/>
              <a:gd name="T10" fmla="*/ 0 60000 65536"/>
              <a:gd name="T11" fmla="*/ 0 60000 65536"/>
              <a:gd name="T12" fmla="*/ 0 w 253"/>
              <a:gd name="T13" fmla="*/ 0 h 182"/>
              <a:gd name="T14" fmla="*/ 253 w 253"/>
              <a:gd name="T15" fmla="*/ 182 h 18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" h="182">
                <a:moveTo>
                  <a:pt x="253" y="0"/>
                </a:moveTo>
                <a:cubicBezTo>
                  <a:pt x="238" y="46"/>
                  <a:pt x="229" y="116"/>
                  <a:pt x="190" y="150"/>
                </a:cubicBezTo>
                <a:cubicBezTo>
                  <a:pt x="175" y="163"/>
                  <a:pt x="161" y="182"/>
                  <a:pt x="142" y="182"/>
                </a:cubicBezTo>
                <a:cubicBezTo>
                  <a:pt x="95" y="182"/>
                  <a:pt x="47" y="182"/>
                  <a:pt x="0" y="182"/>
                </a:cubicBezTo>
              </a:path>
            </a:pathLst>
          </a:custGeom>
          <a:noFill/>
          <a:ln w="762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2051050" y="3141663"/>
            <a:ext cx="6697663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>
                <a:hlinkClick r:id="rId3" action="ppaction://hlinksldjump"/>
              </a:rPr>
              <a:t>(пи) </a:t>
            </a:r>
            <a:r>
              <a:rPr lang="ru-RU" altLang="ru-RU" sz="2800" b="1" dirty="0"/>
              <a:t>– легче рвется, более реакционноспособна, плотность электронного облака максимально сконцентрирована «над» и «под» плоскостью сигма связи </a:t>
            </a:r>
            <a:r>
              <a:rPr lang="ru-RU" altLang="ru-RU" sz="2800" i="1" dirty="0"/>
              <a:t>(боковое перекрывание)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4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3" grpId="0" animBg="1"/>
      <p:bldP spid="34829" grpId="0"/>
      <p:bldP spid="34831" grpId="0" animBg="1"/>
      <p:bldP spid="34832" grpId="0" animBg="1"/>
      <p:bldP spid="34834" grpId="0" animBg="1"/>
      <p:bldP spid="348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40" name="Group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421555"/>
              </p:ext>
            </p:extLst>
          </p:nvPr>
        </p:nvGraphicFramePr>
        <p:xfrm>
          <a:off x="251520" y="476672"/>
          <a:ext cx="8569325" cy="566922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855913"/>
                <a:gridCol w="2857500"/>
                <a:gridCol w="2855912"/>
              </a:tblGrid>
              <a:tr h="9448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Признаки сравнения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Сигма-связь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Пи-связь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</a:tr>
              <a:tr h="4571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Образование связи</a:t>
                      </a: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2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Вид перекрывания эл.облаков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Осевое </a:t>
                      </a: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(связи находятся на прямой, соединяющей центры атомов)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Боковое </a:t>
                      </a: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(связи вне плоскости сигма-связи, взаимно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перпендикулярны)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</a:tr>
              <a:tr h="82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Степень перекрывания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значительная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небольшая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</a:tr>
              <a:tr h="82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Участвуют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Гибридные эл.облака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Негибридные эл.облака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</a:tr>
              <a:tr h="11886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Положение 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В плоскости молекулы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Перпендикулярна плоскости сигма- связи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5" marB="45715" horzOverflow="overflow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44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897873"/>
              </p:ext>
            </p:extLst>
          </p:nvPr>
        </p:nvGraphicFramePr>
        <p:xfrm>
          <a:off x="250825" y="341313"/>
          <a:ext cx="8642350" cy="6334145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879725"/>
                <a:gridCol w="2882900"/>
                <a:gridCol w="2879725"/>
              </a:tblGrid>
              <a:tr h="10254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Признаки сравнения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Сигма-связь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Пи-связь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</a:tr>
              <a:tr h="55718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Особенности связи</a:t>
                      </a: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4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Прочность 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Высокая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350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кДж</a:t>
                      </a: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/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моль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Небольшая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270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кДж</a:t>
                      </a: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/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моль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</a:tr>
              <a:tr h="10254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Поляризация 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Слабо поляризуется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Легко поляризуется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</a:tr>
              <a:tr h="15544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Способность вращения атомов вокруг связи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Свободное вращение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Отсутствует свободное вращение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</a:tr>
              <a:tr h="8365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Способность к хим.реакциям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Низкая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высокая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51520" y="188913"/>
            <a:ext cx="8640960" cy="2062103"/>
          </a:xfrm>
          <a:prstGeom prst="rect">
            <a:avLst/>
          </a:prstGeom>
          <a:solidFill>
            <a:schemeClr val="tx1"/>
          </a:solidFill>
          <a:ln w="57150">
            <a:solidFill>
              <a:srgbClr val="99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b="1" i="1" dirty="0">
                <a:solidFill>
                  <a:srgbClr val="0000FF"/>
                </a:solidFill>
              </a:rPr>
              <a:t>Гибридизация </a:t>
            </a:r>
            <a:r>
              <a:rPr lang="ru-RU" altLang="ru-RU" b="1" i="1" dirty="0">
                <a:solidFill>
                  <a:srgbClr val="000000"/>
                </a:solidFill>
              </a:rPr>
              <a:t>– изменение формы </a:t>
            </a:r>
            <a:r>
              <a:rPr lang="ru-RU" altLang="ru-RU" b="1" i="1" dirty="0" smtClean="0">
                <a:solidFill>
                  <a:srgbClr val="000000"/>
                </a:solidFill>
              </a:rPr>
              <a:t>и</a:t>
            </a:r>
            <a:r>
              <a:rPr lang="en-US" altLang="ru-RU" b="1" i="1" dirty="0" smtClean="0">
                <a:solidFill>
                  <a:srgbClr val="000000"/>
                </a:solidFill>
              </a:rPr>
              <a:t> </a:t>
            </a:r>
            <a:r>
              <a:rPr lang="ru-RU" altLang="ru-RU" b="1" i="1" dirty="0" smtClean="0">
                <a:solidFill>
                  <a:srgbClr val="000000"/>
                </a:solidFill>
              </a:rPr>
              <a:t>энергии </a:t>
            </a:r>
            <a:r>
              <a:rPr lang="ru-RU" altLang="ru-RU" b="1" i="1" dirty="0">
                <a:solidFill>
                  <a:srgbClr val="000000"/>
                </a:solidFill>
              </a:rPr>
              <a:t>различных </a:t>
            </a:r>
            <a:r>
              <a:rPr lang="ru-RU" altLang="ru-RU" b="1" i="1" dirty="0" err="1">
                <a:solidFill>
                  <a:srgbClr val="000000"/>
                </a:solidFill>
              </a:rPr>
              <a:t>орбиталей</a:t>
            </a:r>
            <a:r>
              <a:rPr lang="ru-RU" altLang="ru-RU" b="1" i="1" dirty="0">
                <a:solidFill>
                  <a:srgbClr val="000000"/>
                </a:solidFill>
              </a:rPr>
              <a:t> одного атома, приводящее к образованию одинаковых (гибридных) </a:t>
            </a:r>
            <a:r>
              <a:rPr lang="ru-RU" altLang="ru-RU" b="1" i="1" dirty="0" err="1">
                <a:solidFill>
                  <a:srgbClr val="000000"/>
                </a:solidFill>
              </a:rPr>
              <a:t>орбиталей</a:t>
            </a:r>
            <a:endParaRPr lang="ru-RU" altLang="ru-RU" b="1" i="1" dirty="0">
              <a:solidFill>
                <a:srgbClr val="00000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27634662"/>
              </p:ext>
            </p:extLst>
          </p:nvPr>
        </p:nvGraphicFramePr>
        <p:xfrm>
          <a:off x="323850" y="2133600"/>
          <a:ext cx="8569325" cy="4103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6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848872" cy="115409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Гибридизация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</a:t>
            </a:r>
            <a:r>
              <a:rPr lang="en-US" sz="6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3" y="1844823"/>
            <a:ext cx="8358167" cy="3456385"/>
          </a:xfrm>
        </p:spPr>
      </p:pic>
    </p:spTree>
    <p:extLst>
      <p:ext uri="{BB962C8B-B14F-4D97-AF65-F5344CB8AC3E}">
        <p14:creationId xmlns:p14="http://schemas.microsoft.com/office/powerpoint/2010/main" val="392776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547</TotalTime>
  <Words>390</Words>
  <Application>Microsoft Office PowerPoint</Application>
  <PresentationFormat>Экран (4:3)</PresentationFormat>
  <Paragraphs>115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Валентные состояния атома углерода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Гибридизация sp3</vt:lpstr>
      <vt:lpstr>Презентация PowerPoint</vt:lpstr>
      <vt:lpstr>Гибридизация sp2</vt:lpstr>
      <vt:lpstr>Презентация PowerPoint</vt:lpstr>
      <vt:lpstr>Гибридизация sp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Лена</cp:lastModifiedBy>
  <cp:revision>15</cp:revision>
  <dcterms:created xsi:type="dcterms:W3CDTF">2009-05-18T08:19:28Z</dcterms:created>
  <dcterms:modified xsi:type="dcterms:W3CDTF">2015-10-25T10:37:52Z</dcterms:modified>
</cp:coreProperties>
</file>