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65" r:id="rId3"/>
    <p:sldId id="308" r:id="rId4"/>
    <p:sldId id="318" r:id="rId5"/>
    <p:sldId id="309" r:id="rId6"/>
    <p:sldId id="321" r:id="rId7"/>
    <p:sldId id="310" r:id="rId8"/>
    <p:sldId id="320" r:id="rId9"/>
    <p:sldId id="319" r:id="rId10"/>
    <p:sldId id="311" r:id="rId11"/>
    <p:sldId id="313" r:id="rId12"/>
    <p:sldId id="316" r:id="rId13"/>
  </p:sldIdLst>
  <p:sldSz cx="12188825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371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1018">
          <p15:clr>
            <a:srgbClr val="A4A3A4"/>
          </p15:clr>
        </p15:guide>
        <p15:guide id="6" orient="horz" pos="3886">
          <p15:clr>
            <a:srgbClr val="A4A3A4"/>
          </p15:clr>
        </p15:guide>
        <p15:guide id="7" orient="horz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pos="3839">
          <p15:clr>
            <a:srgbClr val="A4A3A4"/>
          </p15:clr>
        </p15:guide>
        <p15:guide id="10" pos="1247">
          <p15:clr>
            <a:srgbClr val="A4A3A4"/>
          </p15:clr>
        </p15:guide>
        <p15:guide id="11" pos="7007">
          <p15:clr>
            <a:srgbClr val="A4A3A4"/>
          </p15:clr>
        </p15:guide>
        <p15:guide id="12" pos="4415">
          <p15:clr>
            <a:srgbClr val="A4A3A4"/>
          </p15:clr>
        </p15:guide>
        <p15:guide id="13" pos="6863">
          <p15:clr>
            <a:srgbClr val="A4A3A4"/>
          </p15:clr>
        </p15:guide>
        <p15:guide id="14" pos="7295">
          <p15:clr>
            <a:srgbClr val="A4A3A4"/>
          </p15:clr>
        </p15:guide>
        <p15:guide id="15" pos="1535">
          <p15:clr>
            <a:srgbClr val="A4A3A4"/>
          </p15:clr>
        </p15:guide>
        <p15:guide id="16" pos="6143">
          <p15:clr>
            <a:srgbClr val="A4A3A4"/>
          </p15:clr>
        </p15:guide>
        <p15:guide id="17" pos="355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36" autoAdjust="0"/>
    <p:restoredTop sz="94629" autoAdjust="0"/>
  </p:normalViewPr>
  <p:slideViewPr>
    <p:cSldViewPr showGuides="1">
      <p:cViewPr varScale="1">
        <p:scale>
          <a:sx n="84" d="100"/>
          <a:sy n="84" d="100"/>
        </p:scale>
        <p:origin x="-846" y="-90"/>
      </p:cViewPr>
      <p:guideLst>
        <p:guide orient="horz" pos="2160"/>
        <p:guide orient="horz" pos="4030"/>
        <p:guide orient="horz" pos="371"/>
        <p:guide orient="horz" pos="1152"/>
        <p:guide orient="horz" pos="1018"/>
        <p:guide orient="horz" pos="3886"/>
        <p:guide orient="horz"/>
        <p:guide orient="horz" pos="528"/>
        <p:guide pos="3839"/>
        <p:guide pos="1247"/>
        <p:guide pos="7007"/>
        <p:guide pos="4415"/>
        <p:guide pos="6863"/>
        <p:guide pos="7295"/>
        <p:guide pos="1535"/>
        <p:guide pos="6143"/>
        <p:guide pos="35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200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C69C6-EE0B-4D8B-9C71-C36EFED094F2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DD202-58A1-4ABD-B068-DFFCA0C44E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21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arge ocean wav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6551612" cy="685794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4411" y="0"/>
            <a:ext cx="4572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08813" y="1600200"/>
            <a:ext cx="4572001" cy="3733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8813" y="5562599"/>
            <a:ext cx="4571999" cy="83502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2412" y="609600"/>
            <a:ext cx="1981201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2" y="609600"/>
            <a:ext cx="7391399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6812" y="1616074"/>
            <a:ext cx="7315198" cy="2727325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36814" y="4495800"/>
            <a:ext cx="7315198" cy="167322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381000"/>
            <a:ext cx="91440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79613" y="1828800"/>
            <a:ext cx="4419599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04015" y="1828800"/>
            <a:ext cx="4419600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057400">
              <a:defRPr sz="1600"/>
            </a:lvl6pPr>
            <a:lvl7pPr marL="2057400">
              <a:defRPr sz="1600"/>
            </a:lvl7pPr>
            <a:lvl8pPr marL="20574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023" y="381000"/>
            <a:ext cx="9144002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802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7802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0547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70547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 marL="2057400">
              <a:defRPr sz="1400"/>
            </a:lvl5pPr>
            <a:lvl6pPr marL="2057400">
              <a:defRPr sz="1400"/>
            </a:lvl6pPr>
            <a:lvl7pPr marL="2057400">
              <a:defRPr sz="1400"/>
            </a:lvl7pPr>
            <a:lvl8pPr marL="2057400">
              <a:defRPr sz="1400"/>
            </a:lvl8pPr>
            <a:lvl9pPr marL="2057400"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Large ocean wave (semitransparent)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7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4" y="588963"/>
            <a:ext cx="5486400" cy="558006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4461" y="588963"/>
            <a:ext cx="5486352" cy="5580062"/>
          </a:xfrm>
          <a:prstGeom prst="rect">
            <a:avLst/>
          </a:prstGeom>
          <a:solidFill>
            <a:srgbClr val="1B5D7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307494" y="805658"/>
            <a:ext cx="5060286" cy="5146672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588963"/>
            <a:ext cx="3657600" cy="2840038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613" y="3581399"/>
            <a:ext cx="3657600" cy="2587625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06171C"/>
            </a:gs>
            <a:gs pos="100000">
              <a:srgbClr val="134251"/>
            </a:gs>
            <a:gs pos="65000">
              <a:srgbClr val="13425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arge ocean wave (semitransparent)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"/>
            <a:ext cx="12188824" cy="6857887"/>
          </a:xfrm>
          <a:prstGeom prst="rect">
            <a:avLst/>
          </a:prstGeom>
        </p:spPr>
      </p:pic>
      <p:pic>
        <p:nvPicPr>
          <p:cNvPr id="10" name="Рисунок 9" descr="Large ocean wave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34758" cy="685794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06156" y="0"/>
            <a:ext cx="228601" cy="6858000"/>
          </a:xfrm>
          <a:prstGeom prst="rect">
            <a:avLst/>
          </a:prstGeom>
          <a:solidFill>
            <a:srgbClr val="1342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2" y="381000"/>
            <a:ext cx="9144001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9612" y="1828800"/>
            <a:ext cx="9144001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ru-RU" smtClean="0"/>
              <a:pPr/>
              <a:t>18.10.2015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1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568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14492" y="260648"/>
            <a:ext cx="5112568" cy="2160240"/>
          </a:xfrm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Проблема использования Мирового океана</a:t>
            </a:r>
            <a:endParaRPr lang="ru-RU" sz="4000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381000"/>
            <a:ext cx="10585176" cy="5856312"/>
          </a:xfrm>
        </p:spPr>
        <p:txBody>
          <a:bodyPr anchor="t">
            <a:normAutofit/>
          </a:bodyPr>
          <a:lstStyle/>
          <a:p>
            <a:pPr algn="r"/>
            <a:r>
              <a:rPr lang="ru-RU" sz="24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Последствия, к которым ведёт расточительное, небрежное отношение человечества к Океану, ужасающи. Уничтожение планктона, рыб и других обитателей океанских вод - далеко не всё. Ущерб может быть гораздо больше. Ведь у Мирового океана имеются </a:t>
            </a:r>
            <a:r>
              <a:rPr lang="ru-RU" sz="2400" b="1" i="1" dirty="0" err="1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общепланетарные</a:t>
            </a:r>
            <a:r>
              <a:rPr lang="ru-RU" sz="24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функции: он является мощным регулятором </a:t>
            </a:r>
            <a:r>
              <a:rPr lang="ru-RU" sz="2400" b="1" i="1" dirty="0" err="1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влагооборота</a:t>
            </a:r>
            <a:r>
              <a:rPr lang="ru-RU" sz="24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и теплового режима Земли, а также циркуляции её атмосферы. Загрязнения способны вызвать весьма существенные изменения всех этих характеристик, жизненно важных для режима климата и погоды на всей планете.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                                                    </a:t>
            </a:r>
            <a:r>
              <a:rPr lang="ru-RU" sz="24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Мертвый океан - мертвая планета, а                   значит, и все человечество</a:t>
            </a:r>
            <a:r>
              <a:rPr lang="ru-RU" sz="2400" dirty="0" smtClean="0"/>
              <a:t>.</a:t>
            </a:r>
            <a:endParaRPr lang="ru-RU" sz="2400" b="1" i="1" dirty="0"/>
          </a:p>
        </p:txBody>
      </p:sp>
      <p:pic>
        <p:nvPicPr>
          <p:cNvPr id="4" name="Рисунок 3" descr="space_111-cr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3892" y="3356992"/>
            <a:ext cx="4610816" cy="331236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17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5980" y="620688"/>
            <a:ext cx="9361040" cy="2808312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Использованные ресурсы</a:t>
            </a: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1. </a:t>
            </a:r>
            <a:r>
              <a:rPr lang="en-GB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fb.ru</a:t>
            </a: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2. </a:t>
            </a:r>
            <a:r>
              <a:rPr lang="en-GB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myshared.ru</a:t>
            </a: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endParaRPr lang="ru-RU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7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341884" y="188640"/>
            <a:ext cx="10369152" cy="316835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Океан - это колыбель жизни, источник кислорода и благосостояния многих и многих людей. Веками его богатства были неисчерпаемыми и принадлежали всем странам и людям. Но двадцатый век расставил все по своим местам - появились прибрежные пограничные зоны, морские законы, проблемы и способы их решения</a:t>
            </a:r>
            <a:endParaRPr lang="ru-RU" sz="2800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4" name="Заголовок 12"/>
          <p:cNvSpPr txBox="1">
            <a:spLocks/>
          </p:cNvSpPr>
          <p:nvPr/>
        </p:nvSpPr>
        <p:spPr>
          <a:xfrm>
            <a:off x="1989956" y="3068960"/>
            <a:ext cx="10369152" cy="186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1407759705_oke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8388" y="2996952"/>
            <a:ext cx="5159475" cy="360895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370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341884" y="476672"/>
            <a:ext cx="10369152" cy="1863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Ресурсы Мирового океана</a:t>
            </a:r>
            <a:r>
              <a:rPr lang="ru-RU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– </a:t>
            </a:r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совокупность биологических, минеральных и энергетических ресурсов, минеральных солей и пресной воды, содержащихся в Мировом океане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4" name="Заголовок 12"/>
          <p:cNvSpPr txBox="1">
            <a:spLocks/>
          </p:cNvSpPr>
          <p:nvPr/>
        </p:nvSpPr>
        <p:spPr>
          <a:xfrm>
            <a:off x="1989956" y="3068960"/>
            <a:ext cx="10369152" cy="186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5900" y="3429000"/>
            <a:ext cx="33123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2">
                    <a:lumMod val="25000"/>
                    <a:lumOff val="75000"/>
                  </a:schemeClr>
                </a:solidFill>
                <a:latin typeface="Book Antiqua" pitchFamily="18" charset="0"/>
              </a:rPr>
              <a:t>По мере того как ресурсы планеты все с большим трудом удовлетворяют потребности растущего населения, океан приобретает особое значение как источник пищи, энергии, минерального сырья и воды.</a:t>
            </a:r>
            <a:endParaRPr lang="ru-RU" i="1" dirty="0">
              <a:solidFill>
                <a:schemeClr val="bg2">
                  <a:lumMod val="25000"/>
                  <a:lumOff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6" name="Рисунок 5" descr="173731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4372" y="2348880"/>
            <a:ext cx="5568280" cy="417621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370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0"/>
            <a:ext cx="10058400" cy="90872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Ресурсы Мирового океана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97868" y="1268760"/>
            <a:ext cx="2592288" cy="5328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Минеральные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Нефть и газ, золото и алмазы, никель, марганец, кобальт, олово - вот неполный перечень полезных ископаемых, запасы которых стремительно истощаются на суше и почти не тронуты на дне морей и океанов.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006180" y="1196752"/>
            <a:ext cx="2808312" cy="5328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Энергетические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Энергетические ресурсы Океана заключаются в суточных приливно-отливных движениях, в энергии морских волн и температурного градиента. Потенциал</a:t>
            </a:r>
            <a:b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их огромен</a:t>
            </a:r>
            <a:r>
              <a:rPr lang="ru-RU" sz="1600" dirty="0" smtClean="0"/>
              <a:t>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814492" y="1340768"/>
            <a:ext cx="2520280" cy="5184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406780" y="1196752"/>
            <a:ext cx="2592288" cy="5184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Биологические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Биологические ресурсы Мирового океана – животные (рыбы, млекопитающие, моллюски, ракообразные) и растения, обитающие в его водах</a:t>
            </a:r>
            <a:r>
              <a:rPr lang="ru-RU" sz="1600" dirty="0" smtClean="0"/>
              <a:t>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670476" y="1196752"/>
            <a:ext cx="2664296" cy="5184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Водные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6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Морская вода также является ресурсом мирового океана. Она содержит около 75 химических элементов. Из вод морей извлекают около 1\3 добываемой в мире поваренной соли.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Documents and Settings\User\Рабочий стол\9fhWjXRgY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892" y="4280456"/>
            <a:ext cx="2016224" cy="25775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051" name="Picture 3" descr="C:\Documents and Settings\User\Рабочий стол\1322628336_2724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0796" y="4293096"/>
            <a:ext cx="2617064" cy="2304256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00003ceb_big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2484" y="4293096"/>
            <a:ext cx="2579340" cy="2304256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monstras.lt_13505373162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0156" y="4293096"/>
            <a:ext cx="2880320" cy="2304256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2926060" y="90872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62364" y="90872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894612" y="90872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9622804" y="90872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13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381000"/>
            <a:ext cx="9144000" cy="5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Проблемы Мирового океана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41884" y="1124744"/>
            <a:ext cx="9144000" cy="39604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200" b="1" dirty="0" smtClean="0"/>
              <a:t> </a:t>
            </a:r>
            <a:r>
              <a:rPr lang="ru-RU" sz="29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Антропогенные отходы </a:t>
            </a:r>
          </a:p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568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764" y="1772816"/>
            <a:ext cx="5810250" cy="381952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9" name="Рисунок 8" descr="imagen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2164" y="1772816"/>
            <a:ext cx="6172200" cy="30099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10" name="Рисунок 9" descr="1364239722_541610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5756" y="1556792"/>
            <a:ext cx="5472608" cy="410445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4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381000"/>
            <a:ext cx="9144000" cy="5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Проблемы Мирового океана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41884" y="1124744"/>
            <a:ext cx="9144000" cy="39604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25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Радиоактивное загрязнение вод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ewkcit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7908" y="1700808"/>
            <a:ext cx="5736017" cy="401952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9" name="Рисунок 8" descr="nucl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6500" y="1340768"/>
            <a:ext cx="4913487" cy="4176464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4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381000"/>
            <a:ext cx="9144000" cy="5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Проблемы Мирового океана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9876" y="148478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Нефтяное загрязнение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0" name="Рисунок 9" descr="5689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3852" y="2492896"/>
            <a:ext cx="5562600" cy="357187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11" name="Рисунок 10" descr="Gulf-Oil-Spill_Gree(2)_20100507065554_640_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0196" y="1844824"/>
            <a:ext cx="5518368" cy="413877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12" name="Рисунок 11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24222" y="1196752"/>
            <a:ext cx="6003867" cy="403244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4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381000"/>
            <a:ext cx="9144000" cy="527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Проблемы Мирового океана</a:t>
            </a:r>
            <a:endParaRPr lang="ru-RU" b="1" i="1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41884" y="1124744"/>
            <a:ext cx="9144000" cy="39604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200" b="1" dirty="0" smtClean="0"/>
              <a:t> </a:t>
            </a:r>
            <a:r>
              <a:rPr lang="ru-RU" sz="2500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Истребление морских животных </a:t>
            </a:r>
          </a:p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ff7a2c4s-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7908" y="1844824"/>
            <a:ext cx="5181979" cy="388843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9" name="Рисунок 8" descr="carc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0436" y="1628800"/>
            <a:ext cx="5638036" cy="367240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44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348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4452" y="2924944"/>
            <a:ext cx="5191092" cy="3556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9956" y="332656"/>
            <a:ext cx="8867327" cy="100811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Пути решения проблем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773932" y="1340768"/>
            <a:ext cx="8867327" cy="45365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90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Система</a:t>
            </a:r>
            <a:r>
              <a:rPr kumimoji="0" lang="uk-UA" sz="29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2900" i="1" u="none" strike="noStrike" kern="1200" cap="none" spc="0" normalizeH="0" noProof="0" dirty="0" err="1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экологических</a:t>
            </a:r>
            <a:r>
              <a:rPr kumimoji="0" lang="uk-UA" sz="29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uk-UA" sz="2900" i="1" u="none" strike="noStrike" kern="1200" cap="none" spc="0" normalizeH="0" noProof="0" dirty="0" err="1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технических</a:t>
            </a:r>
            <a:r>
              <a:rPr kumimoji="0" lang="uk-UA" sz="29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</a:t>
            </a:r>
            <a:r>
              <a:rPr kumimoji="0" lang="uk-UA" sz="2900" i="1" u="none" strike="noStrike" kern="1200" cap="none" spc="0" normalizeH="0" noProof="0" dirty="0" err="1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социальных</a:t>
            </a:r>
            <a:r>
              <a:rPr kumimoji="0" lang="uk-UA" sz="29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мер.</a:t>
            </a:r>
            <a:br>
              <a:rPr kumimoji="0" lang="uk-UA" sz="29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uk-UA" sz="2900" i="1" dirty="0" smtClean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2900" i="1" dirty="0" err="1" smtClean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+mj-ea"/>
                <a:cs typeface="+mj-cs"/>
              </a:rPr>
              <a:t>Международные</a:t>
            </a:r>
            <a:r>
              <a:rPr lang="uk-UA" sz="2900" i="1" dirty="0" smtClean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2900" i="1" dirty="0" err="1" smtClean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+mj-ea"/>
                <a:cs typeface="+mj-cs"/>
              </a:rPr>
              <a:t>соглашения</a:t>
            </a:r>
            <a:r>
              <a:rPr lang="uk-UA" sz="2900" i="1" dirty="0" smtClean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+mj-ea"/>
                <a:cs typeface="+mj-cs"/>
              </a:rPr>
              <a:t> по Мировому океану</a:t>
            </a: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0215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S102901025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абочий Them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Рабочий Theme">
  <a:themeElements>
    <a:clrScheme name="Ocean Waves">
      <a:dk1>
        <a:sysClr val="windowText" lastClr="000000"/>
      </a:dk1>
      <a:lt1>
        <a:sysClr val="window" lastClr="FFFFFF"/>
      </a:lt1>
      <a:dk2>
        <a:srgbClr val="134251"/>
      </a:dk2>
      <a:lt2>
        <a:srgbClr val="83BEC0"/>
      </a:lt2>
      <a:accent1>
        <a:srgbClr val="339C9F"/>
      </a:accent1>
      <a:accent2>
        <a:srgbClr val="E68010"/>
      </a:accent2>
      <a:accent3>
        <a:srgbClr val="8EB414"/>
      </a:accent3>
      <a:accent4>
        <a:srgbClr val="0CB89B"/>
      </a:accent4>
      <a:accent5>
        <a:srgbClr val="ECB720"/>
      </a:accent5>
      <a:accent6>
        <a:srgbClr val="319762"/>
      </a:accent6>
      <a:hlink>
        <a:srgbClr val="E68010"/>
      </a:hlink>
      <a:folHlink>
        <a:srgbClr val="339C9F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Рабочий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E5D940B-4F8D-4CC4-9A97-C00F7BCD09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TS102901025</Template>
  <TotalTime>0</TotalTime>
  <Words>231</Words>
  <Application>Microsoft Office PowerPoint</Application>
  <PresentationFormat>Произвольный</PresentationFormat>
  <Paragraphs>25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TS102901025</vt:lpstr>
      <vt:lpstr>Проблема использования Мирового океана</vt:lpstr>
      <vt:lpstr>Океан - это колыбель жизни, источник кислорода и благосостояния многих и многих людей. Веками его богатства были неисчерпаемыми и принадлежали всем странам и людям. Но двадцатый век расставил все по своим местам - появились прибрежные пограничные зоны, морские законы, проблемы и способы их решения</vt:lpstr>
      <vt:lpstr>Ресурсы Мирового океана – совокупность биологических, минеральных и энергетических ресурсов, минеральных солей и пресной воды, содержащихся в Мировом океане.</vt:lpstr>
      <vt:lpstr>Ресурсы Мирового океана</vt:lpstr>
      <vt:lpstr>Проблемы Мирового океана</vt:lpstr>
      <vt:lpstr>Проблемы Мирового океана</vt:lpstr>
      <vt:lpstr>Проблемы Мирового океана</vt:lpstr>
      <vt:lpstr>Проблемы Мирового океана</vt:lpstr>
      <vt:lpstr>Пути решения проблем   </vt:lpstr>
      <vt:lpstr>Последствия, к которым ведёт расточительное, небрежное отношение человечества к Океану, ужасающи. Уничтожение планктона, рыб и других обитателей океанских вод - далеко не всё. Ущерб может быть гораздо больше. Ведь у Мирового океана имеются общепланетарные функции: он является мощным регулятором влагооборота и теплового режима Земли, а также циркуляции её атмосферы. Загрязнения способны вызвать весьма существенные изменения всех этих характеристик, жизненно важных для режима климата и погоды на всей планете.                                                       Мертвый океан - мертвая планета, а                   значит, и все человечество.</vt:lpstr>
      <vt:lpstr>Использованные ресурсы  1. fb.ru 2. myshared.ru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2013-11-07T15:59:52Z</dcterms:created>
  <dcterms:modified xsi:type="dcterms:W3CDTF">2015-10-18T14:48:55Z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TC029010259991</vt:lpwstr>
  </property>
</Properties>
</file>