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060848"/>
            <a:ext cx="6400800" cy="792088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8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67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21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18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13285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548680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3683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80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83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19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602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530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2827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3B44F6F-46FC-42AC-8565-FB8DCAEEC530}" type="datetimeFigureOut">
              <a:rPr lang="ru-RU" smtClean="0"/>
              <a:pPr>
                <a:defRPr/>
              </a:pPr>
              <a:t>24.05.2015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A83E6AD-3A85-4FC9-A867-46AE0713CB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12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7780" cmpd="sng">
            <a:solidFill>
              <a:schemeClr val="accent1">
                <a:tint val="3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63000"/>
                  <a:sat val="105000"/>
                </a:schemeClr>
              </a:gs>
              <a:gs pos="90000">
                <a:schemeClr val="accent1">
                  <a:shade val="50000"/>
                  <a:satMod val="100000"/>
                </a:schemeClr>
              </a:gs>
            </a:gsLst>
            <a:lin ang="5400000"/>
          </a:gradFill>
          <a:effectLst>
            <a:outerShdw blurRad="55000" dist="50800" dir="5400000" algn="tl">
              <a:srgbClr val="000000">
                <a:alpha val="33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tx2">
                    <a:lumMod val="50000"/>
                  </a:schemeClr>
                </a:solidFill>
              </a:rPr>
              <a:t>Строение птиц</a:t>
            </a:r>
            <a:endParaRPr lang="ru-RU" sz="7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401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Выполните тест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4713387"/>
          </a:xfrm>
          <a:solidFill>
            <a:schemeClr val="bg1">
              <a:alpha val="61000"/>
            </a:schemeClr>
          </a:solidFill>
        </p:spPr>
        <p:txBody>
          <a:bodyPr/>
          <a:lstStyle/>
          <a:p>
            <a:pPr marL="174625" lvl="0" indent="0">
              <a:buNone/>
            </a:pPr>
            <a:r>
              <a:rPr lang="ru-RU" sz="4000" b="1" dirty="0" smtClean="0"/>
              <a:t>1. </a:t>
            </a:r>
            <a:r>
              <a:rPr lang="ru-RU" dirty="0" smtClean="0"/>
              <a:t>Каковы </a:t>
            </a:r>
            <a:r>
              <a:rPr lang="ru-RU" dirty="0"/>
              <a:t>особенности строения сердца и кровеносной системы птиц?</a:t>
            </a:r>
          </a:p>
          <a:p>
            <a:pPr marL="174625" indent="0">
              <a:buNone/>
            </a:pPr>
            <a:r>
              <a:rPr lang="ru-RU" b="1" dirty="0" smtClean="0"/>
              <a:t>А</a:t>
            </a:r>
            <a:r>
              <a:rPr lang="ru-RU" dirty="0" smtClean="0"/>
              <a:t>) </a:t>
            </a:r>
            <a:r>
              <a:rPr lang="ru-RU" dirty="0"/>
              <a:t>4-камерное сердце, 1 круг </a:t>
            </a:r>
            <a:r>
              <a:rPr lang="ru-RU" dirty="0" smtClean="0"/>
              <a:t>кровообращения</a:t>
            </a:r>
            <a:endParaRPr lang="ru-RU" dirty="0"/>
          </a:p>
          <a:p>
            <a:pPr marL="174625" indent="0">
              <a:buNone/>
            </a:pPr>
            <a:r>
              <a:rPr lang="ru-RU" b="1" dirty="0" smtClean="0"/>
              <a:t>Б</a:t>
            </a:r>
            <a:r>
              <a:rPr lang="ru-RU" dirty="0" smtClean="0"/>
              <a:t>) </a:t>
            </a:r>
            <a:r>
              <a:rPr lang="ru-RU" dirty="0"/>
              <a:t>4-камерное сердце, 2 круга </a:t>
            </a:r>
            <a:r>
              <a:rPr lang="ru-RU" dirty="0" smtClean="0"/>
              <a:t>кровообращения</a:t>
            </a:r>
            <a:endParaRPr lang="ru-RU" dirty="0"/>
          </a:p>
          <a:p>
            <a:pPr marL="174625" indent="0">
              <a:buNone/>
            </a:pPr>
            <a:r>
              <a:rPr lang="ru-RU" b="1" dirty="0" smtClean="0"/>
              <a:t>В</a:t>
            </a:r>
            <a:r>
              <a:rPr lang="ru-RU" dirty="0" smtClean="0"/>
              <a:t>) </a:t>
            </a:r>
            <a:r>
              <a:rPr lang="ru-RU" dirty="0"/>
              <a:t>3-камерное сердце, 2 круга </a:t>
            </a:r>
            <a:r>
              <a:rPr lang="ru-RU" dirty="0" smtClean="0"/>
              <a:t>кровообращения</a:t>
            </a:r>
          </a:p>
          <a:p>
            <a:pPr marL="174625" indent="0">
              <a:buNone/>
            </a:pPr>
            <a:r>
              <a:rPr lang="ru-RU" b="1" dirty="0" smtClean="0"/>
              <a:t>Г</a:t>
            </a:r>
            <a:r>
              <a:rPr lang="ru-RU" dirty="0" smtClean="0"/>
              <a:t>) </a:t>
            </a:r>
            <a:r>
              <a:rPr lang="ru-RU" dirty="0"/>
              <a:t>нет правильного ответа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953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5865515"/>
          </a:xfrm>
          <a:solidFill>
            <a:schemeClr val="bg1">
              <a:alpha val="61000"/>
            </a:schemeClr>
          </a:solidFill>
        </p:spPr>
        <p:txBody>
          <a:bodyPr>
            <a:normAutofit/>
          </a:bodyPr>
          <a:lstStyle/>
          <a:p>
            <a:pPr marL="174625" indent="0">
              <a:buNone/>
            </a:pPr>
            <a:r>
              <a:rPr lang="ru-RU" sz="4000" b="1" dirty="0" smtClean="0"/>
              <a:t>2. </a:t>
            </a:r>
            <a:r>
              <a:rPr lang="ru-RU" dirty="0"/>
              <a:t>От каких животных произошли современные </a:t>
            </a:r>
            <a:r>
              <a:rPr lang="ru-RU" dirty="0" smtClean="0"/>
              <a:t>птицы?</a:t>
            </a:r>
          </a:p>
          <a:p>
            <a:pPr marL="174625" indent="0">
              <a:buNone/>
            </a:pPr>
            <a:r>
              <a:rPr lang="ru-RU" b="1" dirty="0" smtClean="0"/>
              <a:t>А</a:t>
            </a:r>
            <a:r>
              <a:rPr lang="ru-RU" dirty="0" smtClean="0"/>
              <a:t>) </a:t>
            </a:r>
            <a:r>
              <a:rPr lang="ru-RU" dirty="0"/>
              <a:t>ихтиозавр			</a:t>
            </a:r>
            <a:r>
              <a:rPr lang="ru-RU" b="1" dirty="0" smtClean="0"/>
              <a:t>В</a:t>
            </a:r>
            <a:r>
              <a:rPr lang="ru-RU" dirty="0" smtClean="0"/>
              <a:t>) </a:t>
            </a:r>
            <a:r>
              <a:rPr lang="ru-RU" dirty="0"/>
              <a:t>птеродактиль</a:t>
            </a:r>
          </a:p>
          <a:p>
            <a:pPr marL="174625" indent="0">
              <a:buNone/>
            </a:pPr>
            <a:r>
              <a:rPr lang="ru-RU" b="1" dirty="0" smtClean="0"/>
              <a:t>Б</a:t>
            </a:r>
            <a:r>
              <a:rPr lang="ru-RU" dirty="0" smtClean="0"/>
              <a:t>) </a:t>
            </a:r>
            <a:r>
              <a:rPr lang="ru-RU" dirty="0"/>
              <a:t>археоптерикс		</a:t>
            </a:r>
            <a:r>
              <a:rPr lang="ru-RU" b="1" dirty="0" smtClean="0"/>
              <a:t>Г</a:t>
            </a:r>
            <a:r>
              <a:rPr lang="ru-RU" dirty="0" smtClean="0"/>
              <a:t>) бронтозавр</a:t>
            </a:r>
          </a:p>
          <a:p>
            <a:pPr marL="174625" indent="0">
              <a:buNone/>
            </a:pPr>
            <a:endParaRPr lang="ru-RU" dirty="0"/>
          </a:p>
          <a:p>
            <a:pPr marL="174625" indent="0">
              <a:buNone/>
            </a:pPr>
            <a:r>
              <a:rPr lang="ru-RU" sz="4000" b="1" dirty="0" smtClean="0"/>
              <a:t>3.</a:t>
            </a:r>
            <a:r>
              <a:rPr lang="ru-RU" b="1" dirty="0" smtClean="0"/>
              <a:t> </a:t>
            </a:r>
            <a:r>
              <a:rPr lang="ru-RU" dirty="0"/>
              <a:t>В чем сходство между птицами и пресмыкающимися?</a:t>
            </a:r>
          </a:p>
          <a:p>
            <a:pPr marL="174625" indent="0">
              <a:buNone/>
            </a:pPr>
            <a:r>
              <a:rPr lang="ru-RU" b="1" dirty="0" smtClean="0"/>
              <a:t>А</a:t>
            </a:r>
            <a:r>
              <a:rPr lang="ru-RU" dirty="0" smtClean="0"/>
              <a:t>) </a:t>
            </a:r>
            <a:r>
              <a:rPr lang="ru-RU" dirty="0"/>
              <a:t>форма тела		</a:t>
            </a:r>
            <a:r>
              <a:rPr lang="ru-RU" b="1" dirty="0" smtClean="0"/>
              <a:t>В</a:t>
            </a:r>
            <a:r>
              <a:rPr lang="ru-RU" dirty="0" smtClean="0"/>
              <a:t>) </a:t>
            </a:r>
            <a:r>
              <a:rPr lang="ru-RU" dirty="0"/>
              <a:t>чешуйки на ногах</a:t>
            </a:r>
          </a:p>
          <a:p>
            <a:pPr marL="174625" indent="0">
              <a:buNone/>
            </a:pPr>
            <a:r>
              <a:rPr lang="ru-RU" b="1" dirty="0" smtClean="0"/>
              <a:t>Б</a:t>
            </a:r>
            <a:r>
              <a:rPr lang="ru-RU" dirty="0" smtClean="0"/>
              <a:t>) </a:t>
            </a:r>
            <a:r>
              <a:rPr lang="ru-RU" dirty="0"/>
              <a:t>наличие цевки		</a:t>
            </a:r>
            <a:r>
              <a:rPr lang="ru-RU" b="1" dirty="0" smtClean="0"/>
              <a:t>Г</a:t>
            </a:r>
            <a:r>
              <a:rPr lang="ru-RU" dirty="0" smtClean="0"/>
              <a:t>) </a:t>
            </a:r>
            <a:r>
              <a:rPr lang="ru-RU" dirty="0"/>
              <a:t>строение сердца</a:t>
            </a:r>
          </a:p>
          <a:p>
            <a:pPr marL="174625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1641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5865515"/>
          </a:xfrm>
          <a:solidFill>
            <a:schemeClr val="bg1">
              <a:alpha val="61000"/>
            </a:schemeClr>
          </a:solidFill>
        </p:spPr>
        <p:txBody>
          <a:bodyPr>
            <a:normAutofit fontScale="92500" lnSpcReduction="10000"/>
          </a:bodyPr>
          <a:lstStyle/>
          <a:p>
            <a:pPr marL="174625" indent="0">
              <a:buNone/>
            </a:pPr>
            <a:r>
              <a:rPr lang="ru-RU" sz="4000" b="1" dirty="0" smtClean="0"/>
              <a:t>4. </a:t>
            </a:r>
            <a:r>
              <a:rPr lang="ru-RU" dirty="0"/>
              <a:t>Часть пера, погруженная в кожу, называется:</a:t>
            </a:r>
          </a:p>
          <a:p>
            <a:pPr marL="174625" indent="0">
              <a:buNone/>
            </a:pPr>
            <a:r>
              <a:rPr lang="ru-RU" b="1" dirty="0" smtClean="0"/>
              <a:t>А</a:t>
            </a:r>
            <a:r>
              <a:rPr lang="ru-RU" dirty="0" smtClean="0"/>
              <a:t>) </a:t>
            </a:r>
            <a:r>
              <a:rPr lang="ru-RU" dirty="0" err="1"/>
              <a:t>очин</a:t>
            </a:r>
            <a:r>
              <a:rPr lang="ru-RU" dirty="0"/>
              <a:t>	</a:t>
            </a:r>
            <a:r>
              <a:rPr lang="ru-RU" dirty="0" smtClean="0"/>
              <a:t>   </a:t>
            </a:r>
            <a:r>
              <a:rPr lang="ru-RU" b="1" dirty="0"/>
              <a:t>Б</a:t>
            </a:r>
            <a:r>
              <a:rPr lang="ru-RU" dirty="0" smtClean="0"/>
              <a:t>) ствол     </a:t>
            </a:r>
            <a:r>
              <a:rPr lang="ru-RU" b="1" dirty="0" smtClean="0"/>
              <a:t>В</a:t>
            </a:r>
            <a:r>
              <a:rPr lang="ru-RU" dirty="0" smtClean="0"/>
              <a:t>) опахало     </a:t>
            </a:r>
            <a:r>
              <a:rPr lang="ru-RU" b="1" dirty="0" smtClean="0"/>
              <a:t>Г</a:t>
            </a:r>
            <a:r>
              <a:rPr lang="ru-RU" dirty="0" smtClean="0"/>
              <a:t>) </a:t>
            </a:r>
            <a:r>
              <a:rPr lang="ru-RU" dirty="0"/>
              <a:t>бородка</a:t>
            </a:r>
          </a:p>
          <a:p>
            <a:pPr marL="174625" indent="0">
              <a:buNone/>
            </a:pPr>
            <a:endParaRPr lang="ru-RU" dirty="0"/>
          </a:p>
          <a:p>
            <a:pPr marL="174625" indent="0">
              <a:buNone/>
            </a:pPr>
            <a:r>
              <a:rPr lang="ru-RU" sz="4000" b="1" dirty="0" smtClean="0"/>
              <a:t>5.</a:t>
            </a:r>
            <a:r>
              <a:rPr lang="ru-RU" b="1" dirty="0" smtClean="0"/>
              <a:t> </a:t>
            </a:r>
            <a:r>
              <a:rPr lang="ru-RU" dirty="0"/>
              <a:t>Где правильно показано строение пищеварительной системы птиц?</a:t>
            </a:r>
          </a:p>
          <a:p>
            <a:pPr marL="174625" indent="0">
              <a:buNone/>
            </a:pPr>
            <a:r>
              <a:rPr lang="ru-RU" b="1" dirty="0" smtClean="0"/>
              <a:t>А</a:t>
            </a:r>
            <a:r>
              <a:rPr lang="ru-RU" dirty="0" smtClean="0"/>
              <a:t>) </a:t>
            </a:r>
            <a:r>
              <a:rPr lang="ru-RU" dirty="0"/>
              <a:t>рот →  глотка  → пищевод с зобом  → желудок  → кишечник → клоака → анальное отверстие</a:t>
            </a:r>
          </a:p>
          <a:p>
            <a:pPr marL="174625" indent="0">
              <a:buNone/>
            </a:pPr>
            <a:r>
              <a:rPr lang="ru-RU" b="1" dirty="0" smtClean="0"/>
              <a:t>Б</a:t>
            </a:r>
            <a:r>
              <a:rPr lang="ru-RU" dirty="0" smtClean="0"/>
              <a:t>) </a:t>
            </a:r>
            <a:r>
              <a:rPr lang="ru-RU" dirty="0"/>
              <a:t>рот → глотка → зоб → желудок → кишечник → клоака → анальное отверстие</a:t>
            </a:r>
          </a:p>
          <a:p>
            <a:pPr marL="174625" indent="0">
              <a:buNone/>
            </a:pPr>
            <a:r>
              <a:rPr lang="ru-RU" b="1" dirty="0" smtClean="0"/>
              <a:t>В</a:t>
            </a:r>
            <a:r>
              <a:rPr lang="ru-RU" dirty="0" smtClean="0"/>
              <a:t>) </a:t>
            </a:r>
            <a:r>
              <a:rPr lang="ru-RU" dirty="0"/>
              <a:t>рот → глотка → пищевод с зобом → кишечник → клоака → анальное отверстие</a:t>
            </a:r>
          </a:p>
          <a:p>
            <a:pPr marL="174625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2493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22899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II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sz="5400" dirty="0">
                <a:solidFill>
                  <a:schemeClr val="tx2">
                    <a:lumMod val="75000"/>
                  </a:schemeClr>
                </a:solidFill>
                <a:effectLst/>
              </a:rPr>
              <a:t>Выберите 3 ответа из 6</a:t>
            </a:r>
            <a:endParaRPr lang="ru-RU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4824536"/>
          </a:xfrm>
          <a:solidFill>
            <a:schemeClr val="bg1">
              <a:alpha val="47000"/>
            </a:schemeClr>
          </a:solidFill>
        </p:spPr>
        <p:txBody>
          <a:bodyPr/>
          <a:lstStyle/>
          <a:p>
            <a:pPr marL="0" lvl="0" indent="0">
              <a:buNone/>
            </a:pPr>
            <a:r>
              <a:rPr lang="ru-RU" dirty="0"/>
              <a:t>К отличительным признакам птиц относятся: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b="1" dirty="0" smtClean="0"/>
              <a:t>А</a:t>
            </a:r>
            <a:r>
              <a:rPr lang="ru-RU" dirty="0" smtClean="0"/>
              <a:t>) </a:t>
            </a:r>
            <a:r>
              <a:rPr lang="ru-RU" dirty="0"/>
              <a:t>перьевой </a:t>
            </a:r>
            <a:r>
              <a:rPr lang="ru-RU" dirty="0" smtClean="0"/>
              <a:t>покров  </a:t>
            </a:r>
          </a:p>
          <a:p>
            <a:pPr marL="0" indent="0">
              <a:buNone/>
            </a:pPr>
            <a:r>
              <a:rPr lang="ru-RU" b="1" dirty="0" smtClean="0"/>
              <a:t>Б</a:t>
            </a:r>
            <a:r>
              <a:rPr lang="ru-RU" dirty="0" smtClean="0"/>
              <a:t>) </a:t>
            </a:r>
            <a:r>
              <a:rPr lang="ru-RU" dirty="0"/>
              <a:t>откладывание </a:t>
            </a:r>
            <a:r>
              <a:rPr lang="ru-RU" dirty="0" smtClean="0"/>
              <a:t>яиц  </a:t>
            </a:r>
          </a:p>
          <a:p>
            <a:pPr marL="0" indent="0">
              <a:buNone/>
            </a:pPr>
            <a:r>
              <a:rPr lang="ru-RU" b="1" dirty="0" smtClean="0"/>
              <a:t>В</a:t>
            </a:r>
            <a:r>
              <a:rPr lang="ru-RU" dirty="0" smtClean="0"/>
              <a:t>) теплокровность </a:t>
            </a:r>
          </a:p>
          <a:p>
            <a:pPr marL="0" indent="0">
              <a:buNone/>
            </a:pPr>
            <a:r>
              <a:rPr lang="ru-RU" b="1" dirty="0" smtClean="0"/>
              <a:t>Г</a:t>
            </a:r>
            <a:r>
              <a:rPr lang="ru-RU" dirty="0" smtClean="0"/>
              <a:t>) крылья  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Д</a:t>
            </a:r>
            <a:r>
              <a:rPr lang="ru-RU" dirty="0" smtClean="0"/>
              <a:t>) двойное дыхание</a:t>
            </a:r>
          </a:p>
          <a:p>
            <a:pPr marL="0" indent="0">
              <a:buNone/>
            </a:pPr>
            <a:r>
              <a:rPr lang="ru-RU" b="1" dirty="0" smtClean="0"/>
              <a:t>Е</a:t>
            </a:r>
            <a:r>
              <a:rPr lang="ru-RU" dirty="0" smtClean="0"/>
              <a:t>) клоака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567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728192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III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effectLst/>
              </a:rPr>
              <a:t>Установите последовательность отделов пищеварительной</a:t>
            </a:r>
            <a:br>
              <a:rPr lang="ru-RU" sz="3600" dirty="0">
                <a:solidFill>
                  <a:schemeClr val="tx2">
                    <a:lumMod val="75000"/>
                  </a:schemeClr>
                </a:solidFill>
                <a:effectLst/>
              </a:rPr>
            </a:br>
            <a:r>
              <a:rPr lang="ru-RU" sz="3600" dirty="0">
                <a:solidFill>
                  <a:schemeClr val="tx2">
                    <a:lumMod val="75000"/>
                  </a:schemeClr>
                </a:solidFill>
                <a:effectLst/>
              </a:rPr>
              <a:t>системы голубя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832"/>
            <a:ext cx="8712968" cy="4209331"/>
          </a:xfrm>
          <a:solidFill>
            <a:schemeClr val="bg1">
              <a:alpha val="66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А</a:t>
            </a:r>
            <a:r>
              <a:rPr lang="ru-RU" dirty="0"/>
              <a:t>) зоб</a:t>
            </a:r>
          </a:p>
          <a:p>
            <a:pPr marL="0" indent="0">
              <a:buNone/>
            </a:pPr>
            <a:r>
              <a:rPr lang="ru-RU" b="1" dirty="0"/>
              <a:t>Б</a:t>
            </a:r>
            <a:r>
              <a:rPr lang="ru-RU" dirty="0"/>
              <a:t>) ротовая полость</a:t>
            </a:r>
          </a:p>
          <a:p>
            <a:pPr marL="0" indent="0">
              <a:buNone/>
            </a:pPr>
            <a:r>
              <a:rPr lang="ru-RU" b="1" dirty="0"/>
              <a:t>В</a:t>
            </a:r>
            <a:r>
              <a:rPr lang="ru-RU" dirty="0"/>
              <a:t>) </a:t>
            </a:r>
            <a:r>
              <a:rPr lang="ru-RU" dirty="0" smtClean="0"/>
              <a:t>железистый </a:t>
            </a:r>
            <a:r>
              <a:rPr lang="ru-RU" dirty="0"/>
              <a:t>желудок </a:t>
            </a:r>
          </a:p>
          <a:p>
            <a:pPr marL="0" indent="0">
              <a:buNone/>
            </a:pPr>
            <a:r>
              <a:rPr lang="ru-RU" b="1" dirty="0"/>
              <a:t>Г</a:t>
            </a:r>
            <a:r>
              <a:rPr lang="ru-RU" dirty="0"/>
              <a:t>) пищевод</a:t>
            </a:r>
          </a:p>
          <a:p>
            <a:pPr marL="0" indent="0">
              <a:buNone/>
            </a:pPr>
            <a:r>
              <a:rPr lang="ru-RU" b="1" dirty="0"/>
              <a:t>Д</a:t>
            </a:r>
            <a:r>
              <a:rPr lang="ru-RU" dirty="0"/>
              <a:t>) прямая кишка</a:t>
            </a:r>
          </a:p>
          <a:p>
            <a:pPr marL="0" indent="0">
              <a:buNone/>
            </a:pPr>
            <a:r>
              <a:rPr lang="ru-RU" b="1" dirty="0"/>
              <a:t>Е</a:t>
            </a:r>
            <a:r>
              <a:rPr lang="ru-RU" dirty="0"/>
              <a:t>) мускулистый желудок</a:t>
            </a:r>
          </a:p>
          <a:p>
            <a:pPr marL="0" indent="0">
              <a:buNone/>
            </a:pPr>
            <a:r>
              <a:rPr lang="ru-RU" b="1" dirty="0"/>
              <a:t>Ж</a:t>
            </a:r>
            <a:r>
              <a:rPr lang="ru-RU" dirty="0"/>
              <a:t>) клоака </a:t>
            </a:r>
          </a:p>
          <a:p>
            <a:pPr marL="0" indent="0">
              <a:buNone/>
            </a:pPr>
            <a:r>
              <a:rPr lang="ru-RU" b="1" dirty="0"/>
              <a:t>З</a:t>
            </a:r>
            <a:r>
              <a:rPr lang="ru-RU" dirty="0"/>
              <a:t>) тонкая кишка </a:t>
            </a:r>
          </a:p>
          <a:p>
            <a:pPr marL="0" indent="0">
              <a:buNone/>
            </a:pPr>
            <a:r>
              <a:rPr lang="ru-RU" b="1" dirty="0"/>
              <a:t>И</a:t>
            </a:r>
            <a:r>
              <a:rPr lang="ru-RU" dirty="0"/>
              <a:t>) двенадцатиперстная кишка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4382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 smtClean="0">
                <a:solidFill>
                  <a:schemeClr val="tx2">
                    <a:lumMod val="75000"/>
                  </a:schemeClr>
                </a:solidFill>
              </a:rPr>
              <a:t>IV</a:t>
            </a:r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</a:rPr>
              <a:t>. Ответьте на вопросы</a:t>
            </a:r>
            <a:endParaRPr lang="ru-RU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  <a:solidFill>
            <a:schemeClr val="bg1">
              <a:alpha val="41000"/>
            </a:schemeClr>
          </a:solidFill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Какие органы участвуют в движении крыльев?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Какие отделы головного мозга хорошо развиты у птиц?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Какая часть скелета птиц подвижно присоединена к черепу?</a:t>
            </a:r>
          </a:p>
        </p:txBody>
      </p:sp>
    </p:spTree>
    <p:extLst>
      <p:ext uri="{BB962C8B-B14F-4D97-AF65-F5344CB8AC3E}">
        <p14:creationId xmlns:p14="http://schemas.microsoft.com/office/powerpoint/2010/main" val="145999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tiza3n54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ptiza3n545</Template>
  <TotalTime>34</TotalTime>
  <Words>178</Words>
  <Application>Microsoft Office PowerPoint</Application>
  <PresentationFormat>Экран (4:3)</PresentationFormat>
  <Paragraphs>44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ptiza3n545</vt:lpstr>
      <vt:lpstr>Строение птиц</vt:lpstr>
      <vt:lpstr>I. Выполните тест</vt:lpstr>
      <vt:lpstr>Презентация PowerPoint</vt:lpstr>
      <vt:lpstr>Презентация PowerPoint</vt:lpstr>
      <vt:lpstr>II. Выберите 3 ответа из 6</vt:lpstr>
      <vt:lpstr>III. Установите последовательность отделов пищеварительной системы голубя</vt:lpstr>
      <vt:lpstr>IV. Ответьте на вопросы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 Птицы</dc:title>
  <dc:creator>учитель</dc:creator>
  <cp:lastModifiedBy>Лена</cp:lastModifiedBy>
  <cp:revision>4</cp:revision>
  <dcterms:created xsi:type="dcterms:W3CDTF">2015-05-15T12:57:40Z</dcterms:created>
  <dcterms:modified xsi:type="dcterms:W3CDTF">2015-05-24T14:59:54Z</dcterms:modified>
</cp:coreProperties>
</file>