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634485D-12BC-4250-83C7-0ED31DFAE25E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0A8BA70-60CE-4583-BAC9-0899778CF261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039887"/>
          </a:xfrm>
        </p:spPr>
        <p:txBody>
          <a:bodyPr/>
          <a:lstStyle/>
          <a:p>
            <a:r>
              <a:rPr lang="ru-RU" b="1" dirty="0" smtClean="0"/>
              <a:t>Класс Пресмыкающиеся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2819400"/>
            <a:ext cx="3456384" cy="1752600"/>
          </a:xfrm>
        </p:spPr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  <p:pic>
        <p:nvPicPr>
          <p:cNvPr id="1026" name="Picture 2" descr="http://www.boysjoys.com/content/kids/images/764px-Extant_reptil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03" y="2708920"/>
            <a:ext cx="5095875" cy="4000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14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507288" cy="1143000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/>
              <a:t>I</a:t>
            </a:r>
            <a:r>
              <a:rPr lang="ru-RU" sz="3600" b="1" dirty="0" smtClean="0"/>
              <a:t>. </a:t>
            </a:r>
            <a:r>
              <a:rPr lang="ru-RU" sz="3600" b="1" dirty="0">
                <a:effectLst/>
              </a:rPr>
              <a:t>Выпишите номера правильных </a:t>
            </a:r>
            <a:r>
              <a:rPr lang="ru-RU" sz="3600" b="1" dirty="0" smtClean="0">
                <a:effectLst/>
              </a:rPr>
              <a:t>суждений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5184575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Clr>
                <a:schemeClr val="accent2">
                  <a:lumMod val="20000"/>
                  <a:lumOff val="80000"/>
                </a:schemeClr>
              </a:buClr>
              <a:buFont typeface="+mj-lt"/>
              <a:buAutoNum type="arabicPeriod"/>
            </a:pPr>
            <a:r>
              <a:rPr lang="ru-RU" dirty="0"/>
              <a:t>Тело  пресмыкающихся  покрыто роговой чешуей  или роговыми пластинками. </a:t>
            </a:r>
          </a:p>
          <a:p>
            <a:pPr marL="514350" indent="-514350">
              <a:buClr>
                <a:schemeClr val="accent2">
                  <a:lumMod val="20000"/>
                  <a:lumOff val="80000"/>
                </a:schemeClr>
              </a:buClr>
              <a:buFont typeface="+mj-lt"/>
              <a:buAutoNum type="arabicPeriod"/>
            </a:pPr>
            <a:r>
              <a:rPr lang="ru-RU" dirty="0" smtClean="0"/>
              <a:t>Все  </a:t>
            </a:r>
            <a:r>
              <a:rPr lang="ru-RU" dirty="0"/>
              <a:t>пресмыкающиеся,  за исключением  змей, -  четвероногие животные. </a:t>
            </a:r>
          </a:p>
          <a:p>
            <a:pPr marL="514350" indent="-514350">
              <a:buClr>
                <a:schemeClr val="accent2">
                  <a:lumMod val="20000"/>
                  <a:lumOff val="80000"/>
                </a:schemeClr>
              </a:buClr>
              <a:buFont typeface="+mj-lt"/>
              <a:buAutoNum type="arabicPeriod"/>
            </a:pPr>
            <a:r>
              <a:rPr lang="ru-RU" dirty="0" smtClean="0"/>
              <a:t>Пресмыкающиеся </a:t>
            </a:r>
            <a:r>
              <a:rPr lang="ru-RU" dirty="0"/>
              <a:t>откладывают яйца, покрытые кожистой оболочкой или известковой скорлупой. </a:t>
            </a:r>
          </a:p>
          <a:p>
            <a:pPr marL="514350" indent="-514350">
              <a:buClr>
                <a:schemeClr val="accent2">
                  <a:lumMod val="20000"/>
                  <a:lumOff val="80000"/>
                </a:schemeClr>
              </a:buClr>
              <a:buFont typeface="+mj-lt"/>
              <a:buAutoNum type="arabicPeriod"/>
            </a:pPr>
            <a:r>
              <a:rPr lang="ru-RU" dirty="0" smtClean="0"/>
              <a:t>Оплодотворение </a:t>
            </a:r>
            <a:r>
              <a:rPr lang="ru-RU" dirty="0"/>
              <a:t>у пресмыкающихся наружное. </a:t>
            </a:r>
          </a:p>
          <a:p>
            <a:pPr marL="514350" indent="-514350">
              <a:buClr>
                <a:schemeClr val="accent2">
                  <a:lumMod val="20000"/>
                  <a:lumOff val="80000"/>
                </a:schemeClr>
              </a:buClr>
              <a:buFont typeface="+mj-lt"/>
              <a:buAutoNum type="arabicPeriod"/>
            </a:pPr>
            <a:r>
              <a:rPr lang="ru-RU" dirty="0" smtClean="0"/>
              <a:t>Ящерицы </a:t>
            </a:r>
            <a:r>
              <a:rPr lang="ru-RU" dirty="0"/>
              <a:t>и змеи постоянно высовывают язык, выполняющий у них функцию жала. </a:t>
            </a:r>
          </a:p>
          <a:p>
            <a:pPr marL="514350" indent="-514350">
              <a:buClr>
                <a:schemeClr val="accent2">
                  <a:lumMod val="20000"/>
                  <a:lumOff val="80000"/>
                </a:schemeClr>
              </a:buClr>
              <a:buFont typeface="+mj-lt"/>
              <a:buAutoNum type="arabicPeriod"/>
            </a:pPr>
            <a:r>
              <a:rPr lang="ru-RU" dirty="0" smtClean="0"/>
              <a:t>У </a:t>
            </a:r>
            <a:r>
              <a:rPr lang="ru-RU" dirty="0"/>
              <a:t>пресмыкающихся, ведущих водный образ жизни, например у водных черепах, имеются на ногах плавательные перепонки. </a:t>
            </a:r>
          </a:p>
          <a:p>
            <a:pPr marL="514350" indent="-514350">
              <a:buClr>
                <a:schemeClr val="accent2">
                  <a:lumMod val="20000"/>
                  <a:lumOff val="80000"/>
                </a:schemeClr>
              </a:buClr>
              <a:buFont typeface="+mj-lt"/>
              <a:buAutoNum type="arabicPeriod"/>
            </a:pPr>
            <a:r>
              <a:rPr lang="ru-RU" dirty="0" smtClean="0"/>
              <a:t>Все </a:t>
            </a:r>
            <a:r>
              <a:rPr lang="ru-RU" dirty="0"/>
              <a:t>пресмыкающиеся заглатывают пищу целиком. 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6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53536"/>
            <a:ext cx="8640960" cy="1231248"/>
          </a:xfrm>
        </p:spPr>
        <p:txBody>
          <a:bodyPr>
            <a:noAutofit/>
          </a:bodyPr>
          <a:lstStyle/>
          <a:p>
            <a:pPr lvl="0" algn="l"/>
            <a:r>
              <a:rPr lang="en-US" sz="2800" b="1" dirty="0" smtClean="0"/>
              <a:t>II</a:t>
            </a:r>
            <a:r>
              <a:rPr lang="ru-RU" sz="2800" b="1" dirty="0" smtClean="0"/>
              <a:t>. </a:t>
            </a:r>
            <a:r>
              <a:rPr lang="ru-RU" sz="2800" dirty="0" smtClean="0">
                <a:effectLst/>
              </a:rPr>
              <a:t>Выберите </a:t>
            </a:r>
            <a:r>
              <a:rPr lang="ru-RU" sz="2800" dirty="0">
                <a:effectLst/>
              </a:rPr>
              <a:t>признаки характерные для </a:t>
            </a:r>
            <a:r>
              <a:rPr lang="en-US" sz="2800" dirty="0" smtClean="0">
                <a:effectLst/>
              </a:rPr>
              <a:t>I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>
                <a:effectLst/>
              </a:rPr>
              <a:t>– земноводных, </a:t>
            </a:r>
            <a:r>
              <a:rPr lang="en-US" sz="2800" dirty="0" smtClean="0">
                <a:effectLst/>
              </a:rPr>
              <a:t>II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>
                <a:effectLst/>
              </a:rPr>
              <a:t>– пресмыкающихся, </a:t>
            </a:r>
            <a:r>
              <a:rPr lang="en-US" sz="2800" smtClean="0">
                <a:effectLst/>
              </a:rPr>
              <a:t>III</a:t>
            </a:r>
            <a:r>
              <a:rPr lang="ru-RU" sz="2800" smtClean="0">
                <a:effectLst/>
              </a:rPr>
              <a:t> </a:t>
            </a:r>
            <a:r>
              <a:rPr lang="ru-RU" sz="2800" dirty="0">
                <a:effectLst/>
              </a:rPr>
              <a:t>– общие для них </a:t>
            </a:r>
            <a:r>
              <a:rPr lang="ru-RU" sz="2800" dirty="0" smtClean="0">
                <a:effectLst/>
              </a:rPr>
              <a:t>признаки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4452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/>
              <a:t>А) кожа покрыта роговой чешуей;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Б</a:t>
            </a:r>
            <a:r>
              <a:rPr lang="ru-RU" sz="2800" dirty="0"/>
              <a:t>) кожа голая;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В</a:t>
            </a:r>
            <a:r>
              <a:rPr lang="ru-RU" sz="2800" dirty="0"/>
              <a:t>) развиваются на суше;  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Г</a:t>
            </a:r>
            <a:r>
              <a:rPr lang="ru-RU" sz="2800" dirty="0"/>
              <a:t>) яйцо покрыто кожной оболочкой;        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Д</a:t>
            </a:r>
            <a:r>
              <a:rPr lang="ru-RU" sz="2800" dirty="0"/>
              <a:t>) развитие идет с метаморфозом;              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Е</a:t>
            </a:r>
            <a:r>
              <a:rPr lang="ru-RU" sz="2800" dirty="0"/>
              <a:t>) два круга кровообращения;                      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Ж</a:t>
            </a:r>
            <a:r>
              <a:rPr lang="ru-RU" sz="2800" dirty="0"/>
              <a:t>) в сердце смешанная кровь</a:t>
            </a:r>
            <a:r>
              <a:rPr lang="ru-RU" sz="2800" dirty="0" smtClean="0"/>
              <a:t>;</a:t>
            </a:r>
            <a:r>
              <a:rPr lang="ru-RU" sz="2800" dirty="0"/>
              <a:t>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З</a:t>
            </a:r>
            <a:r>
              <a:rPr lang="ru-RU" sz="2800" dirty="0"/>
              <a:t>) дыхание только легочное;</a:t>
            </a:r>
          </a:p>
          <a:p>
            <a:pPr marL="0" indent="0">
              <a:buNone/>
            </a:pPr>
            <a:r>
              <a:rPr lang="ru-RU" sz="2800" dirty="0"/>
              <a:t>И) дыхание кожно-легочное;</a:t>
            </a:r>
          </a:p>
          <a:p>
            <a:pPr marL="0" indent="0">
              <a:buNone/>
            </a:pPr>
            <a:r>
              <a:rPr lang="ru-RU" sz="2800" dirty="0"/>
              <a:t>К) пятипалые конечности;</a:t>
            </a:r>
          </a:p>
          <a:p>
            <a:pPr marL="0" indent="0">
              <a:buNone/>
            </a:pPr>
            <a:r>
              <a:rPr lang="ru-RU" sz="2800" dirty="0"/>
              <a:t>Л) холоднокровные;</a:t>
            </a:r>
          </a:p>
          <a:p>
            <a:pPr marL="0" indent="0">
              <a:buNone/>
            </a:pPr>
            <a:r>
              <a:rPr lang="ru-RU" sz="2800" dirty="0"/>
              <a:t>М) два шейных позвонка;</a:t>
            </a:r>
          </a:p>
          <a:p>
            <a:pPr marL="0" indent="0">
              <a:buNone/>
            </a:pPr>
            <a:r>
              <a:rPr lang="ru-RU" sz="2800" dirty="0"/>
              <a:t>Н) один шейный позвонок.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74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43216"/>
          </a:xfrm>
        </p:spPr>
        <p:txBody>
          <a:bodyPr/>
          <a:lstStyle/>
          <a:p>
            <a:pPr algn="l"/>
            <a:r>
              <a:rPr lang="en-US" b="1" dirty="0" smtClean="0"/>
              <a:t>III</a:t>
            </a:r>
            <a:r>
              <a:rPr lang="ru-RU" b="1" dirty="0" smtClean="0"/>
              <a:t>. </a:t>
            </a:r>
            <a:r>
              <a:rPr lang="ru-RU" dirty="0" smtClean="0">
                <a:effectLst/>
              </a:rPr>
              <a:t>Выполните </a:t>
            </a:r>
            <a:r>
              <a:rPr lang="ru-RU" dirty="0">
                <a:effectLst/>
              </a:rPr>
              <a:t>тест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8568952" cy="518457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/>
              <a:t>1. Яйцеживорождение </a:t>
            </a:r>
            <a:r>
              <a:rPr lang="ru-RU" dirty="0"/>
              <a:t>– это приспособление к развитию эмбриона:</a:t>
            </a:r>
          </a:p>
          <a:p>
            <a:pPr marL="0" indent="0">
              <a:buNone/>
            </a:pPr>
            <a:r>
              <a:rPr lang="ru-RU" dirty="0"/>
              <a:t>А) на суше;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</a:t>
            </a:r>
            <a:r>
              <a:rPr lang="ru-RU" dirty="0"/>
              <a:t>) в холодном климате;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</a:t>
            </a:r>
            <a:r>
              <a:rPr lang="ru-RU" dirty="0"/>
              <a:t>) в засушливом климате;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</a:t>
            </a:r>
            <a:r>
              <a:rPr lang="ru-RU" dirty="0"/>
              <a:t>) в воде.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lvl="0" indent="0">
              <a:buNone/>
            </a:pPr>
            <a:r>
              <a:rPr lang="ru-RU" dirty="0" smtClean="0"/>
              <a:t>2. У </a:t>
            </a:r>
            <a:r>
              <a:rPr lang="ru-RU" dirty="0"/>
              <a:t>змей по большому кругу кровообращения от сердца идет кровь:</a:t>
            </a:r>
          </a:p>
          <a:p>
            <a:pPr marL="0" indent="0">
              <a:buNone/>
            </a:pPr>
            <a:r>
              <a:rPr lang="ru-RU" dirty="0"/>
              <a:t>А) венозная; Б) смешанная; В) артериальная.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318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548680"/>
            <a:ext cx="856895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smtClean="0"/>
              <a:t>3. </a:t>
            </a:r>
            <a:r>
              <a:rPr lang="ru-RU" sz="2800" dirty="0" smtClean="0"/>
              <a:t>Пресмыкающиеся </a:t>
            </a:r>
            <a:r>
              <a:rPr lang="ru-RU" sz="2800" dirty="0"/>
              <a:t>впадают в спячку при:</a:t>
            </a:r>
          </a:p>
          <a:p>
            <a:r>
              <a:rPr lang="ru-RU" sz="2800" dirty="0"/>
              <a:t>А) очень высоких температурах среды; </a:t>
            </a:r>
            <a:endParaRPr lang="en-US" sz="2800" dirty="0" smtClean="0"/>
          </a:p>
          <a:p>
            <a:r>
              <a:rPr lang="ru-RU" sz="2800" dirty="0" smtClean="0"/>
              <a:t>Б</a:t>
            </a:r>
            <a:r>
              <a:rPr lang="ru-RU" sz="2800" dirty="0"/>
              <a:t>) при низких температурах среды; </a:t>
            </a:r>
            <a:endParaRPr lang="en-US" sz="2800" dirty="0" smtClean="0"/>
          </a:p>
          <a:p>
            <a:r>
              <a:rPr lang="ru-RU" sz="2800" dirty="0" smtClean="0"/>
              <a:t>В</a:t>
            </a:r>
            <a:r>
              <a:rPr lang="ru-RU" sz="2800" dirty="0"/>
              <a:t>) как при очень высоких, так и при низких температурах.</a:t>
            </a:r>
          </a:p>
          <a:p>
            <a:r>
              <a:rPr lang="ru-RU" sz="2800" dirty="0"/>
              <a:t> </a:t>
            </a:r>
          </a:p>
          <a:p>
            <a:pPr lvl="0"/>
            <a:r>
              <a:rPr lang="en-US" sz="2800" dirty="0" smtClean="0"/>
              <a:t>4. </a:t>
            </a:r>
            <a:r>
              <a:rPr lang="ru-RU" sz="2800" dirty="0" smtClean="0"/>
              <a:t>Зародыш </a:t>
            </a:r>
            <a:r>
              <a:rPr lang="ru-RU" sz="2800" dirty="0"/>
              <a:t>черепахи получает питательные вещества из:</a:t>
            </a:r>
          </a:p>
          <a:p>
            <a:r>
              <a:rPr lang="ru-RU" sz="2800" dirty="0"/>
              <a:t>А) тела матери; </a:t>
            </a:r>
            <a:endParaRPr lang="en-US" sz="2800" dirty="0" smtClean="0"/>
          </a:p>
          <a:p>
            <a:r>
              <a:rPr lang="ru-RU" sz="2800" dirty="0" smtClean="0"/>
              <a:t>Б</a:t>
            </a:r>
            <a:r>
              <a:rPr lang="ru-RU" sz="2800" dirty="0"/>
              <a:t>) желтка яйца; </a:t>
            </a:r>
            <a:endParaRPr lang="en-US" sz="2800" dirty="0" smtClean="0"/>
          </a:p>
          <a:p>
            <a:r>
              <a:rPr lang="ru-RU" sz="2800" dirty="0" smtClean="0"/>
              <a:t>В</a:t>
            </a:r>
            <a:r>
              <a:rPr lang="ru-RU" sz="2800" dirty="0"/>
              <a:t>) внешней среды через поры оболочки яйца.</a:t>
            </a:r>
          </a:p>
          <a:p>
            <a:r>
              <a:rPr lang="ru-RU" sz="2800" dirty="0"/>
              <a:t> </a:t>
            </a:r>
          </a:p>
          <a:p>
            <a:pPr lvl="0"/>
            <a:r>
              <a:rPr lang="en-US" sz="2800" dirty="0" smtClean="0"/>
              <a:t>5. </a:t>
            </a:r>
            <a:r>
              <a:rPr lang="ru-RU" sz="2800" dirty="0"/>
              <a:t>Четырехкамерное сердце появляется у:</a:t>
            </a:r>
          </a:p>
          <a:p>
            <a:r>
              <a:rPr lang="ru-RU" sz="2800" dirty="0"/>
              <a:t>А) ящериц; Б) крокодилов; В) черепах; Г) змей.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0318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3536"/>
            <a:ext cx="8352928" cy="115924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IV</a:t>
            </a:r>
            <a:r>
              <a:rPr lang="ru-RU" b="1" dirty="0" smtClean="0"/>
              <a:t>. </a:t>
            </a:r>
            <a:r>
              <a:rPr lang="ru-RU" b="1" dirty="0">
                <a:effectLst/>
              </a:rPr>
              <a:t>Решите  биологические задачи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537321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Clr>
                <a:schemeClr val="accent2">
                  <a:lumMod val="20000"/>
                  <a:lumOff val="80000"/>
                </a:schemeClr>
              </a:buClr>
              <a:buFont typeface="+mj-lt"/>
              <a:buAutoNum type="arabicPeriod"/>
            </a:pPr>
            <a:r>
              <a:rPr lang="ru-RU" dirty="0"/>
              <a:t>Кожа пресмыкающихся сухая, имеет сплошной роговой покров. Какое предположение можно  сделать об органах дыхания этих животных и почему? </a:t>
            </a:r>
            <a:endParaRPr lang="ru-RU" dirty="0" smtClean="0"/>
          </a:p>
          <a:p>
            <a:pPr marL="514350" indent="-514350">
              <a:buClr>
                <a:schemeClr val="accent2">
                  <a:lumMod val="20000"/>
                  <a:lumOff val="80000"/>
                </a:schemeClr>
              </a:buClr>
              <a:buFont typeface="+mj-lt"/>
              <a:buAutoNum type="arabicPeriod"/>
            </a:pPr>
            <a:r>
              <a:rPr lang="ru-RU" dirty="0" smtClean="0"/>
              <a:t>У </a:t>
            </a:r>
            <a:r>
              <a:rPr lang="ru-RU" dirty="0"/>
              <a:t>хамелеонов левый и правый глаз двигаются независимо друг от друга и могут поворачиваться </a:t>
            </a:r>
            <a:r>
              <a:rPr lang="ru-RU"/>
              <a:t>на </a:t>
            </a:r>
            <a:r>
              <a:rPr lang="ru-RU" smtClean="0"/>
              <a:t>180 </a:t>
            </a:r>
            <a:r>
              <a:rPr lang="ru-RU" dirty="0"/>
              <a:t>по горизонтали и </a:t>
            </a:r>
            <a:r>
              <a:rPr lang="ru-RU"/>
              <a:t>на </a:t>
            </a:r>
            <a:r>
              <a:rPr lang="ru-RU" smtClean="0"/>
              <a:t>90 </a:t>
            </a:r>
            <a:r>
              <a:rPr lang="ru-RU" dirty="0"/>
              <a:t>по вертикали. В связи с чем развились у хамелеонов такие особенности органов зрения? </a:t>
            </a:r>
            <a:endParaRPr lang="ru-RU" dirty="0" smtClean="0"/>
          </a:p>
          <a:p>
            <a:pPr marL="514350" indent="-514350">
              <a:buClr>
                <a:schemeClr val="accent2">
                  <a:lumMod val="20000"/>
                  <a:lumOff val="80000"/>
                </a:schemeClr>
              </a:buClr>
              <a:buFont typeface="+mj-lt"/>
              <a:buAutoNum type="arabicPeriod"/>
            </a:pPr>
            <a:r>
              <a:rPr lang="ru-RU" dirty="0" smtClean="0"/>
              <a:t>Однажды </a:t>
            </a:r>
            <a:r>
              <a:rPr lang="ru-RU" dirty="0"/>
              <a:t>школьники нашли мертвую ящерицу, взяли ее в руки и стали тянуть ее за хвост. Однако хвост не обломился. Почему? </a:t>
            </a:r>
          </a:p>
          <a:p>
            <a:pPr marL="514350" indent="-514350">
              <a:buClr>
                <a:schemeClr val="accent2">
                  <a:lumMod val="20000"/>
                  <a:lumOff val="80000"/>
                </a:schemeClr>
              </a:buClr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665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41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41</TotalTime>
  <Words>338</Words>
  <Application>Microsoft Office PowerPoint</Application>
  <PresentationFormat>Экран (4:3)</PresentationFormat>
  <Paragraphs>49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Литейная</vt:lpstr>
      <vt:lpstr>Класс Пресмыкающиеся</vt:lpstr>
      <vt:lpstr>I. Выпишите номера правильных суждений</vt:lpstr>
      <vt:lpstr>II. Выберите признаки характерные для I – земноводных, II – пресмыкающихся, III – общие для них признаки</vt:lpstr>
      <vt:lpstr>III. Выполните тест</vt:lpstr>
      <vt:lpstr>Презентация PowerPoint</vt:lpstr>
      <vt:lpstr>IV. Решите  биологические задачи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 Пресмыкающиеся</dc:title>
  <dc:creator>учитель</dc:creator>
  <cp:lastModifiedBy>Лена</cp:lastModifiedBy>
  <cp:revision>4</cp:revision>
  <dcterms:created xsi:type="dcterms:W3CDTF">2015-04-20T08:04:26Z</dcterms:created>
  <dcterms:modified xsi:type="dcterms:W3CDTF">2015-04-24T12:31:20Z</dcterms:modified>
</cp:coreProperties>
</file>