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9D76B2-DCFB-4890-8077-7A1482959F7F}" type="datetimeFigureOut">
              <a:rPr lang="ru-RU" smtClean="0"/>
              <a:t>11.04.2015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86D3ED7-5CB3-457C-8B48-8A69D39043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тестовая работа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b="1" dirty="0" smtClean="0"/>
              <a:t>ЗЕМНОВОДНЫЕ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5445224"/>
            <a:ext cx="1662620" cy="12717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068" y="332654"/>
            <a:ext cx="2543395" cy="25304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64704"/>
            <a:ext cx="5148064" cy="1965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869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260648"/>
            <a:ext cx="8466352" cy="1296144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/>
              <a:t>I. </a:t>
            </a:r>
            <a:r>
              <a:rPr lang="ru-RU" sz="3200" b="1" dirty="0" smtClean="0"/>
              <a:t>Выберите </a:t>
            </a:r>
            <a:r>
              <a:rPr lang="ru-RU" sz="3200" b="1" dirty="0"/>
              <a:t>один правильный ответ из четырёх </a:t>
            </a:r>
            <a:r>
              <a:rPr lang="ru-RU" sz="3200" b="1" dirty="0" smtClean="0"/>
              <a:t>предложенных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522920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r>
              <a:rPr lang="ru-RU" sz="3200" b="1" dirty="0">
                <a:solidFill>
                  <a:schemeClr val="tx1"/>
                </a:solidFill>
              </a:rPr>
              <a:t>. </a:t>
            </a:r>
            <a:r>
              <a:rPr lang="ru-RU" sz="3200" dirty="0">
                <a:solidFill>
                  <a:schemeClr val="tx1"/>
                </a:solidFill>
              </a:rPr>
              <a:t>Лягушки дышат</a:t>
            </a:r>
          </a:p>
          <a:p>
            <a:pPr marL="114300" lv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1) трахеями</a:t>
            </a:r>
            <a:r>
              <a:rPr lang="ru-RU" sz="3200" dirty="0">
                <a:solidFill>
                  <a:schemeClr val="tx1"/>
                </a:solidFill>
              </a:rPr>
              <a:t>	</a:t>
            </a:r>
            <a:r>
              <a:rPr lang="ru-RU" sz="3200" dirty="0" smtClean="0">
                <a:solidFill>
                  <a:schemeClr val="tx1"/>
                </a:solidFill>
              </a:rPr>
              <a:t>                      </a:t>
            </a:r>
          </a:p>
          <a:p>
            <a:pPr marL="114300" lv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2) кожей </a:t>
            </a:r>
            <a:r>
              <a:rPr lang="ru-RU" sz="3200" dirty="0">
                <a:solidFill>
                  <a:schemeClr val="tx1"/>
                </a:solidFill>
              </a:rPr>
              <a:t>и </a:t>
            </a:r>
            <a:r>
              <a:rPr lang="ru-RU" sz="3200" dirty="0" smtClean="0">
                <a:solidFill>
                  <a:schemeClr val="tx1"/>
                </a:solidFill>
              </a:rPr>
              <a:t>жабрами       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3) кожей</a:t>
            </a:r>
          </a:p>
          <a:p>
            <a:pPr marL="114300" lv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4</a:t>
            </a:r>
            <a:r>
              <a:rPr lang="ru-RU" sz="3200" dirty="0">
                <a:solidFill>
                  <a:schemeClr val="tx1"/>
                </a:solidFill>
              </a:rPr>
              <a:t>) </a:t>
            </a:r>
            <a:r>
              <a:rPr lang="ru-RU" sz="3200" dirty="0" smtClean="0">
                <a:solidFill>
                  <a:schemeClr val="tx1"/>
                </a:solidFill>
              </a:rPr>
              <a:t>лёгкими </a:t>
            </a:r>
            <a:r>
              <a:rPr lang="ru-RU" sz="3200" dirty="0">
                <a:solidFill>
                  <a:schemeClr val="tx1"/>
                </a:solidFill>
              </a:rPr>
              <a:t>и </a:t>
            </a:r>
            <a:r>
              <a:rPr lang="ru-RU" sz="3200" dirty="0" smtClean="0">
                <a:solidFill>
                  <a:schemeClr val="tx1"/>
                </a:solidFill>
              </a:rPr>
              <a:t>кожей</a:t>
            </a:r>
            <a:endParaRPr lang="ru-RU" sz="3200" dirty="0" smtClean="0"/>
          </a:p>
          <a:p>
            <a:pPr marL="114300" lvl="0" indent="0"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  <a:r>
              <a:rPr lang="ru-RU" sz="3200" dirty="0">
                <a:solidFill>
                  <a:schemeClr val="tx1"/>
                </a:solidFill>
              </a:rPr>
              <a:t> В позвоночнике лягушки выделяют </a:t>
            </a:r>
            <a:r>
              <a:rPr lang="ru-RU" sz="3200" dirty="0" smtClean="0">
                <a:solidFill>
                  <a:schemeClr val="tx1"/>
                </a:solidFill>
              </a:rPr>
              <a:t>отделы</a:t>
            </a:r>
          </a:p>
          <a:p>
            <a:pPr marL="628650" indent="-514350">
              <a:buClrTx/>
              <a:buAutoNum type="arabicParenR"/>
            </a:pPr>
            <a:r>
              <a:rPr lang="ru-RU" sz="3200" dirty="0" smtClean="0">
                <a:solidFill>
                  <a:schemeClr val="tx1"/>
                </a:solidFill>
              </a:rPr>
              <a:t>шейный </a:t>
            </a:r>
            <a:r>
              <a:rPr lang="ru-RU" sz="3200" dirty="0">
                <a:solidFill>
                  <a:schemeClr val="tx1"/>
                </a:solidFill>
              </a:rPr>
              <a:t>и туловищный	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628650" indent="-514350">
              <a:buClrTx/>
              <a:buAutoNum type="arabicParenR"/>
            </a:pPr>
            <a:r>
              <a:rPr lang="ru-RU" sz="3200" dirty="0" smtClean="0">
                <a:solidFill>
                  <a:schemeClr val="tx1"/>
                </a:solidFill>
              </a:rPr>
              <a:t>крестцовый   	                3</a:t>
            </a:r>
            <a:r>
              <a:rPr lang="ru-RU" sz="3200" dirty="0">
                <a:solidFill>
                  <a:schemeClr val="tx1"/>
                </a:solidFill>
              </a:rPr>
              <a:t>) хвостовой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114300" indent="0">
              <a:buClrTx/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4</a:t>
            </a:r>
            <a:r>
              <a:rPr lang="ru-RU" sz="3200" dirty="0">
                <a:solidFill>
                  <a:schemeClr val="tx1"/>
                </a:solidFill>
              </a:rPr>
              <a:t>) всё перечисленное </a:t>
            </a:r>
            <a:r>
              <a:rPr lang="ru-RU" sz="3200" dirty="0" smtClean="0">
                <a:solidFill>
                  <a:schemeClr val="tx1"/>
                </a:solidFill>
              </a:rPr>
              <a:t>верно</a:t>
            </a:r>
            <a:endParaRPr lang="ru-RU" sz="3200" dirty="0">
              <a:solidFill>
                <a:schemeClr val="tx1"/>
              </a:solidFill>
            </a:endParaRPr>
          </a:p>
          <a:p>
            <a:pPr marL="114300" lvl="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2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33670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r>
              <a:rPr lang="ru-RU" sz="3200" b="1" dirty="0">
                <a:solidFill>
                  <a:schemeClr val="tx1"/>
                </a:solidFill>
              </a:rPr>
              <a:t>. </a:t>
            </a:r>
            <a:r>
              <a:rPr lang="ru-RU" sz="3200" dirty="0">
                <a:solidFill>
                  <a:schemeClr val="tx1"/>
                </a:solidFill>
              </a:rPr>
              <a:t>У лягушки сердце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1) </a:t>
            </a:r>
            <a:r>
              <a:rPr lang="ru-RU" sz="3200" dirty="0" smtClean="0">
                <a:solidFill>
                  <a:schemeClr val="tx1"/>
                </a:solidFill>
              </a:rPr>
              <a:t>однокамерное    3)двухкамерное</a:t>
            </a:r>
            <a:endParaRPr lang="ru-RU" sz="32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2) </a:t>
            </a:r>
            <a:r>
              <a:rPr lang="ru-RU" sz="3200" dirty="0" err="1">
                <a:solidFill>
                  <a:schemeClr val="tx1"/>
                </a:solidFill>
              </a:rPr>
              <a:t>трёхкамерное</a:t>
            </a:r>
            <a:r>
              <a:rPr lang="ru-RU" sz="3200" dirty="0">
                <a:solidFill>
                  <a:schemeClr val="tx1"/>
                </a:solidFill>
              </a:rPr>
              <a:t>	</a:t>
            </a:r>
            <a:r>
              <a:rPr lang="ru-RU" sz="3200" dirty="0" smtClean="0">
                <a:solidFill>
                  <a:schemeClr val="tx1"/>
                </a:solidFill>
              </a:rPr>
              <a:t>     4)четырёхкамерное</a:t>
            </a:r>
            <a:endParaRPr lang="ru-RU" sz="32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ru-RU" sz="32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4</a:t>
            </a:r>
            <a:r>
              <a:rPr lang="ru-RU" sz="3200" b="1" dirty="0">
                <a:solidFill>
                  <a:schemeClr val="tx1"/>
                </a:solidFill>
              </a:rPr>
              <a:t>. </a:t>
            </a:r>
            <a:r>
              <a:rPr lang="ru-RU" sz="3200" dirty="0" smtClean="0">
                <a:solidFill>
                  <a:schemeClr val="tx1"/>
                </a:solidFill>
              </a:rPr>
              <a:t>Тело </a:t>
            </a:r>
            <a:r>
              <a:rPr lang="ru-RU" sz="3200" dirty="0">
                <a:solidFill>
                  <a:schemeClr val="tx1"/>
                </a:solidFill>
              </a:rPr>
              <a:t>лягушки состоит из</a:t>
            </a:r>
          </a:p>
          <a:p>
            <a:pPr marL="4763" lvl="4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1) головы</a:t>
            </a:r>
            <a:r>
              <a:rPr lang="ru-RU" sz="3200" dirty="0">
                <a:solidFill>
                  <a:schemeClr val="tx1"/>
                </a:solidFill>
              </a:rPr>
              <a:t>, груди, туловища</a:t>
            </a:r>
          </a:p>
          <a:p>
            <a:pPr marL="4763" lvl="4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2) головы</a:t>
            </a:r>
            <a:r>
              <a:rPr lang="ru-RU" sz="3200" dirty="0">
                <a:solidFill>
                  <a:schemeClr val="tx1"/>
                </a:solidFill>
              </a:rPr>
              <a:t>, туловища</a:t>
            </a:r>
          </a:p>
          <a:p>
            <a:pPr marL="4763" lvl="4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3) головы</a:t>
            </a:r>
            <a:r>
              <a:rPr lang="ru-RU" sz="3200" dirty="0">
                <a:solidFill>
                  <a:schemeClr val="tx1"/>
                </a:solidFill>
              </a:rPr>
              <a:t>, туловища, хвоста</a:t>
            </a:r>
          </a:p>
          <a:p>
            <a:pPr marL="4763" lvl="4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4) головы</a:t>
            </a:r>
            <a:r>
              <a:rPr lang="ru-RU" sz="3200" dirty="0">
                <a:solidFill>
                  <a:schemeClr val="tx1"/>
                </a:solidFill>
              </a:rPr>
              <a:t>, шеи, туловища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6778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336704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5. </a:t>
            </a:r>
            <a:r>
              <a:rPr lang="ru-RU" sz="2800" dirty="0">
                <a:solidFill>
                  <a:schemeClr val="tx1"/>
                </a:solidFill>
              </a:rPr>
              <a:t>Кожа земноводных</a:t>
            </a:r>
          </a:p>
          <a:p>
            <a:pPr marL="114300" lv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1) голая </a:t>
            </a:r>
            <a:r>
              <a:rPr lang="ru-RU" sz="2800" dirty="0">
                <a:solidFill>
                  <a:schemeClr val="tx1"/>
                </a:solidFill>
              </a:rPr>
              <a:t>и сухая</a:t>
            </a:r>
          </a:p>
          <a:p>
            <a:pPr marL="114300" lv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2) покрыта </a:t>
            </a:r>
            <a:r>
              <a:rPr lang="ru-RU" sz="2800" dirty="0" err="1">
                <a:solidFill>
                  <a:schemeClr val="tx1"/>
                </a:solidFill>
              </a:rPr>
              <a:t>хитинизированной</a:t>
            </a:r>
            <a:r>
              <a:rPr lang="ru-RU" sz="2800" dirty="0">
                <a:solidFill>
                  <a:schemeClr val="tx1"/>
                </a:solidFill>
              </a:rPr>
              <a:t> кутикулой</a:t>
            </a:r>
          </a:p>
          <a:p>
            <a:pPr marL="114300" lv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3) голая </a:t>
            </a:r>
            <a:r>
              <a:rPr lang="ru-RU" sz="2800" dirty="0">
                <a:solidFill>
                  <a:schemeClr val="tx1"/>
                </a:solidFill>
              </a:rPr>
              <a:t>и влажная</a:t>
            </a:r>
          </a:p>
          <a:p>
            <a:pPr marL="114300" lv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4) покрыта </a:t>
            </a:r>
            <a:r>
              <a:rPr lang="ru-RU" sz="2800" dirty="0">
                <a:solidFill>
                  <a:schemeClr val="tx1"/>
                </a:solidFill>
              </a:rPr>
              <a:t>роговыми чешуйками</a:t>
            </a:r>
          </a:p>
          <a:p>
            <a:pPr marL="114300" indent="0">
              <a:buNone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6. </a:t>
            </a:r>
            <a:r>
              <a:rPr lang="ru-RU" sz="2800" dirty="0">
                <a:solidFill>
                  <a:schemeClr val="tx1"/>
                </a:solidFill>
              </a:rPr>
              <a:t>Обыкновенная квакша — представитель </a:t>
            </a:r>
            <a:r>
              <a:rPr lang="ru-RU" sz="2800" dirty="0" smtClean="0">
                <a:solidFill>
                  <a:schemeClr val="tx1"/>
                </a:solidFill>
              </a:rPr>
              <a:t>отряда</a:t>
            </a:r>
          </a:p>
          <a:p>
            <a:pPr marL="11430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1) хвостатых </a:t>
            </a:r>
            <a:r>
              <a:rPr lang="ru-RU" sz="2800" dirty="0">
                <a:solidFill>
                  <a:schemeClr val="tx1"/>
                </a:solidFill>
              </a:rPr>
              <a:t>земноводных	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2) </a:t>
            </a:r>
            <a:r>
              <a:rPr lang="ru-RU" sz="2800" dirty="0">
                <a:solidFill>
                  <a:schemeClr val="tx1"/>
                </a:solidFill>
              </a:rPr>
              <a:t>безногих </a:t>
            </a:r>
            <a:r>
              <a:rPr lang="ru-RU" sz="2800" dirty="0" smtClean="0">
                <a:solidFill>
                  <a:schemeClr val="tx1"/>
                </a:solidFill>
              </a:rPr>
              <a:t>земноводные</a:t>
            </a:r>
          </a:p>
          <a:p>
            <a:pPr marL="11430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3) бесхвостых </a:t>
            </a:r>
            <a:r>
              <a:rPr lang="ru-RU" sz="2800" dirty="0">
                <a:solidFill>
                  <a:schemeClr val="tx1"/>
                </a:solidFill>
              </a:rPr>
              <a:t>земноводных 		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4</a:t>
            </a:r>
            <a:r>
              <a:rPr lang="ru-RU" sz="2800" dirty="0">
                <a:solidFill>
                  <a:schemeClr val="tx1"/>
                </a:solidFill>
              </a:rPr>
              <a:t>) двоякодышащих рыб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78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29614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II. </a:t>
            </a:r>
            <a:r>
              <a:rPr lang="ru-RU" b="1" dirty="0" smtClean="0"/>
              <a:t>Выберите </a:t>
            </a:r>
            <a:r>
              <a:rPr lang="ru-RU" b="1" dirty="0"/>
              <a:t>три правильных ответа из шести предложенных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52600"/>
            <a:ext cx="8784976" cy="491676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У </a:t>
            </a:r>
            <a:r>
              <a:rPr lang="ru-RU" sz="3000" dirty="0">
                <a:solidFill>
                  <a:schemeClr val="tx1"/>
                </a:solidFill>
              </a:rPr>
              <a:t>земноводных, в отличие от </a:t>
            </a:r>
            <a:r>
              <a:rPr lang="ru-RU" sz="3000" dirty="0" smtClean="0">
                <a:solidFill>
                  <a:schemeClr val="tx1"/>
                </a:solidFill>
              </a:rPr>
              <a:t>представителей </a:t>
            </a:r>
            <a:r>
              <a:rPr lang="ru-RU" sz="3000" dirty="0">
                <a:solidFill>
                  <a:schemeClr val="tx1"/>
                </a:solidFill>
              </a:rPr>
              <a:t>костных рыб,</a:t>
            </a: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1) четыре </a:t>
            </a:r>
            <a:r>
              <a:rPr lang="ru-RU" sz="3000" dirty="0">
                <a:solidFill>
                  <a:schemeClr val="tx1"/>
                </a:solidFill>
              </a:rPr>
              <a:t>отдела в позвоночнике</a:t>
            </a: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2) парные </a:t>
            </a:r>
            <a:r>
              <a:rPr lang="ru-RU" sz="3000" dirty="0">
                <a:solidFill>
                  <a:schemeClr val="tx1"/>
                </a:solidFill>
              </a:rPr>
              <a:t>передние и задние конечности</a:t>
            </a: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3) двухкамерное сердце</a:t>
            </a:r>
            <a:endParaRPr lang="ru-RU" sz="3000" dirty="0">
              <a:solidFill>
                <a:schemeClr val="tx1"/>
              </a:solidFill>
            </a:endParaRP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4) </a:t>
            </a:r>
            <a:r>
              <a:rPr lang="ru-RU" sz="3000" dirty="0" smtClean="0">
                <a:solidFill>
                  <a:schemeClr val="tx1"/>
                </a:solidFill>
              </a:rPr>
              <a:t>один круг </a:t>
            </a:r>
            <a:r>
              <a:rPr lang="ru-RU" sz="3000" dirty="0">
                <a:solidFill>
                  <a:schemeClr val="tx1"/>
                </a:solidFill>
              </a:rPr>
              <a:t>кровообращения</a:t>
            </a: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5) жаберное </a:t>
            </a:r>
            <a:r>
              <a:rPr lang="ru-RU" sz="3000" dirty="0">
                <a:solidFill>
                  <a:schemeClr val="tx1"/>
                </a:solidFill>
              </a:rPr>
              <a:t>дыхание</a:t>
            </a:r>
          </a:p>
          <a:p>
            <a:pPr marL="114300" lvl="0" indent="0">
              <a:buNone/>
            </a:pPr>
            <a:r>
              <a:rPr lang="ru-RU" sz="3000" dirty="0" smtClean="0">
                <a:solidFill>
                  <a:schemeClr val="tx1"/>
                </a:solidFill>
              </a:rPr>
              <a:t>6) </a:t>
            </a:r>
            <a:r>
              <a:rPr lang="ru-RU" sz="3000" dirty="0" err="1">
                <a:solidFill>
                  <a:schemeClr val="tx1"/>
                </a:solidFill>
              </a:rPr>
              <a:t>т</a:t>
            </a:r>
            <a:r>
              <a:rPr lang="ru-RU" sz="3000" dirty="0" err="1" smtClean="0">
                <a:solidFill>
                  <a:schemeClr val="tx1"/>
                </a:solidFill>
              </a:rPr>
              <a:t>рёхкамерное</a:t>
            </a:r>
            <a:r>
              <a:rPr lang="ru-RU" sz="3000" dirty="0" smtClean="0">
                <a:solidFill>
                  <a:schemeClr val="tx1"/>
                </a:solidFill>
              </a:rPr>
              <a:t> сердце</a:t>
            </a:r>
            <a:endParaRPr lang="ru-RU" sz="3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9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1368152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III</a:t>
            </a:r>
            <a:r>
              <a:rPr lang="ru-RU" b="1" dirty="0" smtClean="0"/>
              <a:t>. Установите </a:t>
            </a:r>
            <a:r>
              <a:rPr lang="ru-RU" b="1" dirty="0"/>
              <a:t>соответствие между содержанием первого и второго столбцов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8466352" cy="440740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ПРЕДСТАВИТЕЛИ			</a:t>
            </a:r>
            <a:r>
              <a:rPr lang="ru-RU" sz="3000" dirty="0" smtClean="0">
                <a:solidFill>
                  <a:schemeClr val="tx1"/>
                </a:solidFill>
              </a:rPr>
              <a:t>ОТРЯДЫ</a:t>
            </a:r>
            <a:endParaRPr lang="ru-RU" sz="30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А) саламандра 			</a:t>
            </a:r>
            <a:r>
              <a:rPr lang="ru-RU" sz="3000" dirty="0" smtClean="0">
                <a:solidFill>
                  <a:schemeClr val="tx1"/>
                </a:solidFill>
              </a:rPr>
              <a:t>1</a:t>
            </a:r>
            <a:r>
              <a:rPr lang="ru-RU" sz="3000" dirty="0">
                <a:solidFill>
                  <a:schemeClr val="tx1"/>
                </a:solidFill>
              </a:rPr>
              <a:t>) Хвостатые</a:t>
            </a: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Б) </a:t>
            </a:r>
            <a:r>
              <a:rPr lang="ru-RU" sz="3000" dirty="0" err="1">
                <a:solidFill>
                  <a:schemeClr val="tx1"/>
                </a:solidFill>
              </a:rPr>
              <a:t>червяга</a:t>
            </a:r>
            <a:r>
              <a:rPr lang="ru-RU" sz="3000" dirty="0">
                <a:solidFill>
                  <a:schemeClr val="tx1"/>
                </a:solidFill>
              </a:rPr>
              <a:t>				</a:t>
            </a:r>
            <a:r>
              <a:rPr lang="ru-RU" sz="3000" dirty="0" smtClean="0">
                <a:solidFill>
                  <a:schemeClr val="tx1"/>
                </a:solidFill>
              </a:rPr>
              <a:t>2</a:t>
            </a:r>
            <a:r>
              <a:rPr lang="ru-RU" sz="3000" dirty="0">
                <a:solidFill>
                  <a:schemeClr val="tx1"/>
                </a:solidFill>
              </a:rPr>
              <a:t>) Бесхвостые</a:t>
            </a: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В) жаба 					</a:t>
            </a:r>
            <a:r>
              <a:rPr lang="ru-RU" sz="3000" dirty="0" smtClean="0">
                <a:solidFill>
                  <a:schemeClr val="tx1"/>
                </a:solidFill>
              </a:rPr>
              <a:t>3</a:t>
            </a:r>
            <a:r>
              <a:rPr lang="ru-RU" sz="3000" dirty="0">
                <a:solidFill>
                  <a:schemeClr val="tx1"/>
                </a:solidFill>
              </a:rPr>
              <a:t>) Безногие</a:t>
            </a: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Г) квакша </a:t>
            </a: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Д) протей </a:t>
            </a:r>
          </a:p>
          <a:p>
            <a:pPr marL="114300" indent="0">
              <a:buNone/>
            </a:pPr>
            <a:r>
              <a:rPr lang="ru-RU" sz="3000" dirty="0">
                <a:solidFill>
                  <a:schemeClr val="tx1"/>
                </a:solidFill>
              </a:rPr>
              <a:t>Е) тритон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13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29614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IV</a:t>
            </a:r>
            <a:r>
              <a:rPr lang="ru-RU" b="1" dirty="0" smtClean="0"/>
              <a:t>. </a:t>
            </a:r>
            <a:r>
              <a:rPr lang="ru-RU" b="1" dirty="0"/>
              <a:t>Установите последовательность этапов развития озерной лягушки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719070"/>
            <a:ext cx="8712968" cy="4950289"/>
          </a:xfrm>
        </p:spPr>
        <p:txBody>
          <a:bodyPr/>
          <a:lstStyle/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А) оплодотворение 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Б) взрослые особи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В) половые клетки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Г) головастик без парных конечностей 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Д) яйцо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Е) формирование конечностей </a:t>
            </a:r>
          </a:p>
          <a:p>
            <a:pPr marL="11430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Ж) укорачивание хвоста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17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4" cy="1224136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V. </a:t>
            </a:r>
            <a:r>
              <a:rPr lang="ru-RU" b="1" dirty="0" smtClean="0"/>
              <a:t>Выберите правильные утверждения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752600"/>
            <a:ext cx="9036496" cy="4988768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1.</a:t>
            </a:r>
            <a:r>
              <a:rPr lang="ru-RU" dirty="0" smtClean="0">
                <a:solidFill>
                  <a:schemeClr val="tx1"/>
                </a:solidFill>
              </a:rPr>
              <a:t> У </a:t>
            </a:r>
            <a:r>
              <a:rPr lang="ru-RU" dirty="0">
                <a:solidFill>
                  <a:schemeClr val="tx1"/>
                </a:solidFill>
              </a:rPr>
              <a:t>самцов лягушек во время кваканья </a:t>
            </a:r>
            <a:r>
              <a:rPr lang="ru-RU" dirty="0" smtClean="0">
                <a:solidFill>
                  <a:schemeClr val="tx1"/>
                </a:solidFill>
              </a:rPr>
              <a:t>сильно раздуваются </a:t>
            </a:r>
            <a:r>
              <a:rPr lang="ru-RU" dirty="0">
                <a:solidFill>
                  <a:schemeClr val="tx1"/>
                </a:solidFill>
              </a:rPr>
              <a:t>барабанные перепонки.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Кожа </a:t>
            </a:r>
            <a:r>
              <a:rPr lang="ru-RU" dirty="0">
                <a:solidFill>
                  <a:schemeClr val="tx1"/>
                </a:solidFill>
              </a:rPr>
              <a:t>жаб частично покрыта </a:t>
            </a:r>
            <a:r>
              <a:rPr lang="ru-RU" dirty="0" smtClean="0">
                <a:solidFill>
                  <a:schemeClr val="tx1"/>
                </a:solidFill>
              </a:rPr>
              <a:t>ороговевшими клетками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3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Тритоны </a:t>
            </a:r>
            <a:r>
              <a:rPr lang="ru-RU" dirty="0">
                <a:solidFill>
                  <a:schemeClr val="tx1"/>
                </a:solidFill>
              </a:rPr>
              <a:t>живут в воде, а размножаются на суше.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Самая </a:t>
            </a:r>
            <a:r>
              <a:rPr lang="ru-RU" dirty="0">
                <a:solidFill>
                  <a:schemeClr val="tx1"/>
                </a:solidFill>
              </a:rPr>
              <a:t>крупная из наших лягушек </a:t>
            </a:r>
            <a:r>
              <a:rPr lang="ru-RU" dirty="0" smtClean="0">
                <a:solidFill>
                  <a:schemeClr val="tx1"/>
                </a:solidFill>
              </a:rPr>
              <a:t>- озерная лягушка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Сердце </a:t>
            </a:r>
            <a:r>
              <a:rPr lang="ru-RU" dirty="0">
                <a:solidFill>
                  <a:schemeClr val="tx1"/>
                </a:solidFill>
              </a:rPr>
              <a:t>у бесхвостых земноводных </a:t>
            </a:r>
            <a:r>
              <a:rPr lang="ru-RU" dirty="0" smtClean="0">
                <a:solidFill>
                  <a:schemeClr val="tx1"/>
                </a:solidFill>
              </a:rPr>
              <a:t>-  </a:t>
            </a:r>
            <a:r>
              <a:rPr lang="ru-RU" dirty="0" err="1" smtClean="0">
                <a:solidFill>
                  <a:schemeClr val="tx1"/>
                </a:solidFill>
              </a:rPr>
              <a:t>трехкамерное</a:t>
            </a:r>
            <a:r>
              <a:rPr lang="ru-RU" dirty="0">
                <a:solidFill>
                  <a:schemeClr val="tx1"/>
                </a:solidFill>
              </a:rPr>
              <a:t>, а у хвостатых - двухкамерное.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6.</a:t>
            </a:r>
            <a:r>
              <a:rPr lang="ru-RU" dirty="0">
                <a:solidFill>
                  <a:schemeClr val="tx1"/>
                </a:solidFill>
              </a:rPr>
              <a:t> Оплодотворение у всех земноводных внутреннее.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7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Земноводные </a:t>
            </a:r>
            <a:r>
              <a:rPr lang="ru-RU" dirty="0">
                <a:solidFill>
                  <a:schemeClr val="tx1"/>
                </a:solidFill>
              </a:rPr>
              <a:t>- раздельнополые животные.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8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>
                <a:solidFill>
                  <a:schemeClr val="tx1"/>
                </a:solidFill>
              </a:rPr>
              <a:t>скелете передних конечностей земноводных </a:t>
            </a:r>
            <a:r>
              <a:rPr lang="ru-RU" dirty="0" smtClean="0">
                <a:solidFill>
                  <a:schemeClr val="tx1"/>
                </a:solidFill>
              </a:rPr>
              <a:t>три отдела </a:t>
            </a:r>
            <a:r>
              <a:rPr lang="ru-RU" dirty="0">
                <a:solidFill>
                  <a:schemeClr val="tx1"/>
                </a:solidFill>
              </a:rPr>
              <a:t>- плечо, предплечье, кисть.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9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Нервная </a:t>
            </a:r>
            <a:r>
              <a:rPr lang="ru-RU" dirty="0">
                <a:solidFill>
                  <a:schemeClr val="tx1"/>
                </a:solidFill>
              </a:rPr>
              <a:t>система земноводных развита хуже, чем </a:t>
            </a:r>
            <a:r>
              <a:rPr lang="ru-RU" dirty="0" smtClean="0">
                <a:solidFill>
                  <a:schemeClr val="tx1"/>
                </a:solidFill>
              </a:rPr>
              <a:t>у рыб</a:t>
            </a:r>
            <a:r>
              <a:rPr lang="ru-RU" dirty="0">
                <a:solidFill>
                  <a:schemeClr val="tx1"/>
                </a:solidFill>
              </a:rPr>
              <a:t>, так как земноводные малоподвижны.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tx1"/>
                </a:solidFill>
              </a:rPr>
              <a:t>10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У </a:t>
            </a:r>
            <a:r>
              <a:rPr lang="ru-RU" dirty="0">
                <a:solidFill>
                  <a:schemeClr val="tx1"/>
                </a:solidFill>
              </a:rPr>
              <a:t>бесхвостых земноводных развиты </a:t>
            </a:r>
            <a:r>
              <a:rPr lang="ru-RU" dirty="0" smtClean="0">
                <a:solidFill>
                  <a:schemeClr val="tx1"/>
                </a:solidFill>
              </a:rPr>
              <a:t>органы слуха</a:t>
            </a:r>
            <a:r>
              <a:rPr lang="ru-RU" dirty="0">
                <a:solidFill>
                  <a:schemeClr val="tx1"/>
                </a:solidFill>
              </a:rPr>
              <a:t>, есть барабанная перепонка.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83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75</TotalTime>
  <Words>288</Words>
  <Application>Microsoft Office PowerPoint</Application>
  <PresentationFormat>Экран (4:3)</PresentationFormat>
  <Paragraphs>68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ЗЕМНОВОДНЫЕ</vt:lpstr>
      <vt:lpstr>I. Выберите один правильный ответ из четырёх предложенных</vt:lpstr>
      <vt:lpstr>Презентация PowerPoint</vt:lpstr>
      <vt:lpstr>Презентация PowerPoint</vt:lpstr>
      <vt:lpstr>II. Выберите три правильных ответа из шести предложенных</vt:lpstr>
      <vt:lpstr>III. Установите соответствие между содержанием первого и второго столбцов</vt:lpstr>
      <vt:lpstr>IV. Установите последовательность этапов развития озерной лягушки</vt:lpstr>
      <vt:lpstr>V. Выберите правильные утверждения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ЗЕМНОВОДНЫЕ</dc:title>
  <dc:creator>учитель</dc:creator>
  <cp:lastModifiedBy>Лена</cp:lastModifiedBy>
  <cp:revision>8</cp:revision>
  <dcterms:created xsi:type="dcterms:W3CDTF">2015-04-11T05:55:53Z</dcterms:created>
  <dcterms:modified xsi:type="dcterms:W3CDTF">2015-04-11T17:24:12Z</dcterms:modified>
</cp:coreProperties>
</file>