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BAACB1B-01AB-4A28-8E97-8FA8D2D4C46E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1545C88-C912-4CB2-BE25-4D4559CC8271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ACB1B-01AB-4A28-8E97-8FA8D2D4C46E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45C88-C912-4CB2-BE25-4D4559CC82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ACB1B-01AB-4A28-8E97-8FA8D2D4C46E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D1545C88-C912-4CB2-BE25-4D4559CC82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ACB1B-01AB-4A28-8E97-8FA8D2D4C46E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45C88-C912-4CB2-BE25-4D4559CC827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BAACB1B-01AB-4A28-8E97-8FA8D2D4C46E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D1545C88-C912-4CB2-BE25-4D4559CC827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ACB1B-01AB-4A28-8E97-8FA8D2D4C46E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45C88-C912-4CB2-BE25-4D4559CC827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ACB1B-01AB-4A28-8E97-8FA8D2D4C46E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45C88-C912-4CB2-BE25-4D4559CC827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ACB1B-01AB-4A28-8E97-8FA8D2D4C46E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45C88-C912-4CB2-BE25-4D4559CC8271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ACB1B-01AB-4A28-8E97-8FA8D2D4C46E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45C88-C912-4CB2-BE25-4D4559CC82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ACB1B-01AB-4A28-8E97-8FA8D2D4C46E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1545C88-C912-4CB2-BE25-4D4559CC827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ACB1B-01AB-4A28-8E97-8FA8D2D4C46E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45C88-C912-4CB2-BE25-4D4559CC827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6BAACB1B-01AB-4A28-8E97-8FA8D2D4C46E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D1545C88-C912-4CB2-BE25-4D4559CC827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dirty="0" smtClean="0"/>
              <a:t>ТЭК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82351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628801"/>
            <a:ext cx="8712967" cy="2448272"/>
          </a:xfrm>
        </p:spPr>
        <p:txBody>
          <a:bodyPr/>
          <a:lstStyle/>
          <a:p>
            <a:pPr marL="502920" indent="-457200">
              <a:buFont typeface="+mj-lt"/>
              <a:buAutoNum type="arabicPeriod"/>
            </a:pPr>
            <a:r>
              <a:rPr lang="ru-RU" dirty="0" smtClean="0"/>
              <a:t>Каковы тенденции изменения потребления различных источников энергии в </a:t>
            </a:r>
            <a:r>
              <a:rPr lang="en-US" dirty="0" smtClean="0"/>
              <a:t>XX</a:t>
            </a:r>
            <a:r>
              <a:rPr lang="ru-RU" dirty="0" smtClean="0"/>
              <a:t> </a:t>
            </a:r>
            <a:r>
              <a:rPr lang="ru-RU" dirty="0" smtClean="0"/>
              <a:t>веке?</a:t>
            </a:r>
          </a:p>
          <a:p>
            <a:pPr marL="502920" indent="-457200">
              <a:buFont typeface="+mj-lt"/>
              <a:buAutoNum type="arabicPeriod"/>
            </a:pPr>
            <a:r>
              <a:rPr lang="ru-RU" dirty="0" smtClean="0"/>
              <a:t>Как изменялось потребление первичных энергоресурсов до 1970г. И после него?</a:t>
            </a:r>
          </a:p>
          <a:p>
            <a:pPr marL="502920" indent="-457200">
              <a:buFont typeface="+mj-lt"/>
              <a:buAutoNum type="arabicPeriod"/>
            </a:pPr>
            <a:r>
              <a:rPr lang="ru-RU" dirty="0" smtClean="0"/>
              <a:t>Почему с 1970г. </a:t>
            </a:r>
            <a:r>
              <a:rPr lang="ru-RU" dirty="0" smtClean="0"/>
              <a:t>потребление </a:t>
            </a:r>
            <a:r>
              <a:rPr lang="ru-RU" dirty="0" smtClean="0"/>
              <a:t>угля существенно не изменяется?</a:t>
            </a:r>
          </a:p>
          <a:p>
            <a:pPr marL="502920" indent="-457200">
              <a:buFont typeface="+mj-lt"/>
              <a:buAutoNum type="arabicPeriod"/>
            </a:pPr>
            <a:r>
              <a:rPr lang="ru-RU" dirty="0" smtClean="0"/>
              <a:t>По результатам наблюдений заполните таблицу:</a:t>
            </a:r>
          </a:p>
          <a:p>
            <a:pPr marL="45720" indent="0" algn="ctr">
              <a:buNone/>
            </a:pPr>
            <a:endParaRPr lang="ru-RU" dirty="0" smtClean="0"/>
          </a:p>
          <a:p>
            <a:pPr marL="502920" indent="-457200">
              <a:buFont typeface="+mj-lt"/>
              <a:buAutoNum type="arabicPeriod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568952" cy="1221601"/>
          </a:xfrm>
        </p:spPr>
        <p:txBody>
          <a:bodyPr/>
          <a:lstStyle/>
          <a:p>
            <a:pPr algn="l"/>
            <a:r>
              <a:rPr lang="ru-RU" b="1" u="sng" dirty="0" smtClean="0"/>
              <a:t>Задание 1.</a:t>
            </a:r>
            <a:r>
              <a:rPr lang="ru-RU" b="1" dirty="0" smtClean="0"/>
              <a:t> </a:t>
            </a:r>
            <a:r>
              <a:rPr lang="ru-RU" sz="2400" b="1" dirty="0" smtClean="0"/>
              <a:t>Определите сдвиги мирового потребления первичных энергетических ресурсов в </a:t>
            </a:r>
            <a:r>
              <a:rPr lang="en-US" sz="2400" b="1" dirty="0" smtClean="0"/>
              <a:t>XXI</a:t>
            </a:r>
            <a:r>
              <a:rPr lang="ru-RU" sz="2400" b="1" dirty="0" smtClean="0"/>
              <a:t> веке 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498146"/>
              </p:ext>
            </p:extLst>
          </p:nvPr>
        </p:nvGraphicFramePr>
        <p:xfrm>
          <a:off x="107506" y="4077072"/>
          <a:ext cx="8856982" cy="2664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8170"/>
                <a:gridCol w="862184"/>
                <a:gridCol w="783804"/>
                <a:gridCol w="783804"/>
                <a:gridCol w="783804"/>
                <a:gridCol w="783804"/>
                <a:gridCol w="783804"/>
                <a:gridCol w="783804"/>
                <a:gridCol w="783804"/>
              </a:tblGrid>
              <a:tr h="380614">
                <a:tc>
                  <a:txBody>
                    <a:bodyPr/>
                    <a:lstStyle/>
                    <a:p>
                      <a:r>
                        <a:rPr lang="ru-RU" dirty="0" smtClean="0"/>
                        <a:t>Источники энергии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1900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1938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1950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1960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1970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1980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1990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2000</a:t>
                      </a:r>
                      <a:endParaRPr lang="ru-RU" sz="1700" dirty="0"/>
                    </a:p>
                  </a:txBody>
                  <a:tcPr/>
                </a:tc>
              </a:tr>
              <a:tr h="380614">
                <a:tc>
                  <a:txBody>
                    <a:bodyPr/>
                    <a:lstStyle/>
                    <a:p>
                      <a:r>
                        <a:rPr lang="ru-RU" dirty="0" smtClean="0"/>
                        <a:t>Нефть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0614">
                <a:tc>
                  <a:txBody>
                    <a:bodyPr/>
                    <a:lstStyle/>
                    <a:p>
                      <a:r>
                        <a:rPr lang="ru-RU" dirty="0" smtClean="0"/>
                        <a:t>Уголь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0614">
                <a:tc>
                  <a:txBody>
                    <a:bodyPr/>
                    <a:lstStyle/>
                    <a:p>
                      <a:r>
                        <a:rPr lang="ru-RU" dirty="0" smtClean="0"/>
                        <a:t>Природный газ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0614">
                <a:tc>
                  <a:txBody>
                    <a:bodyPr/>
                    <a:lstStyle/>
                    <a:p>
                      <a:r>
                        <a:rPr lang="ru-RU" dirty="0" smtClean="0"/>
                        <a:t>Гидроэнергия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0614">
                <a:tc>
                  <a:txBody>
                    <a:bodyPr/>
                    <a:lstStyle/>
                    <a:p>
                      <a:r>
                        <a:rPr lang="ru-RU" dirty="0" smtClean="0"/>
                        <a:t>Атомная </a:t>
                      </a:r>
                      <a:r>
                        <a:rPr lang="ru-RU" dirty="0" smtClean="0"/>
                        <a:t>энергия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0614">
                <a:tc>
                  <a:txBody>
                    <a:bodyPr/>
                    <a:lstStyle/>
                    <a:p>
                      <a:r>
                        <a:rPr lang="ru-RU" dirty="0" smtClean="0"/>
                        <a:t>Дрова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4257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80999" y="1719070"/>
            <a:ext cx="8407893" cy="4950289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sz="3200" dirty="0" smtClean="0"/>
              <a:t>Весь мир можно разделить на ареалы по районам добычи нефти: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3200" dirty="0" smtClean="0"/>
              <a:t>Зарубежная Азия</a:t>
            </a:r>
            <a:endParaRPr lang="ru-RU" sz="3200" dirty="0" smtClean="0"/>
          </a:p>
          <a:p>
            <a:pPr marL="502920" indent="-457200">
              <a:buFont typeface="+mj-lt"/>
              <a:buAutoNum type="arabicPeriod"/>
            </a:pPr>
            <a:r>
              <a:rPr lang="ru-RU" sz="3200" dirty="0" smtClean="0"/>
              <a:t>Северная Америка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3200" dirty="0" smtClean="0"/>
              <a:t>Африка</a:t>
            </a:r>
            <a:endParaRPr lang="ru-RU" sz="3200" dirty="0" smtClean="0"/>
          </a:p>
          <a:p>
            <a:pPr marL="502920" indent="-457200">
              <a:buFont typeface="+mj-lt"/>
              <a:buAutoNum type="arabicPeriod"/>
            </a:pPr>
            <a:r>
              <a:rPr lang="ru-RU" sz="3200" dirty="0" smtClean="0"/>
              <a:t>Латинская </a:t>
            </a:r>
            <a:r>
              <a:rPr lang="ru-RU" sz="3200" dirty="0" smtClean="0"/>
              <a:t>Америка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3200" dirty="0" smtClean="0"/>
              <a:t>Зарубежная Европа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3200" dirty="0" smtClean="0"/>
              <a:t>СНГ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3200" dirty="0" smtClean="0"/>
              <a:t>Австралия и Океания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1221601"/>
          </a:xfrm>
        </p:spPr>
        <p:txBody>
          <a:bodyPr/>
          <a:lstStyle/>
          <a:p>
            <a:pPr algn="l"/>
            <a:r>
              <a:rPr lang="ru-RU" u="sng" dirty="0" smtClean="0"/>
              <a:t>Задание 2.</a:t>
            </a:r>
            <a:r>
              <a:rPr lang="ru-RU" dirty="0" smtClean="0"/>
              <a:t> </a:t>
            </a:r>
            <a:r>
              <a:rPr lang="ru-RU" sz="2400" dirty="0" smtClean="0"/>
              <a:t>постройте столбчатую диаграмму добычи нефти в разных регионах мира.</a:t>
            </a: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103119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9605707"/>
              </p:ext>
            </p:extLst>
          </p:nvPr>
        </p:nvGraphicFramePr>
        <p:xfrm>
          <a:off x="251520" y="2564904"/>
          <a:ext cx="8712967" cy="28083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9193"/>
                <a:gridCol w="1716378"/>
                <a:gridCol w="1641753"/>
                <a:gridCol w="1567128"/>
                <a:gridCol w="1608515"/>
              </a:tblGrid>
              <a:tr h="40118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Страны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Добыча, млн. т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Экспорт, млн. т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Импорт, млн. т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Потребление</a:t>
                      </a:r>
                      <a:endParaRPr lang="ru-RU" sz="1600" dirty="0"/>
                    </a:p>
                  </a:txBody>
                  <a:tcPr/>
                </a:tc>
              </a:tr>
              <a:tr h="401187">
                <a:tc>
                  <a:txBody>
                    <a:bodyPr/>
                    <a:lstStyle/>
                    <a:p>
                      <a:r>
                        <a:rPr lang="ru-RU" dirty="0" smtClean="0"/>
                        <a:t>США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1187">
                <a:tc>
                  <a:txBody>
                    <a:bodyPr/>
                    <a:lstStyle/>
                    <a:p>
                      <a:r>
                        <a:rPr lang="ru-RU" dirty="0" smtClean="0"/>
                        <a:t>Япония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1187">
                <a:tc>
                  <a:txBody>
                    <a:bodyPr/>
                    <a:lstStyle/>
                    <a:p>
                      <a:r>
                        <a:rPr lang="ru-RU" dirty="0" smtClean="0"/>
                        <a:t>Великобритания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1187">
                <a:tc>
                  <a:txBody>
                    <a:bodyPr/>
                    <a:lstStyle/>
                    <a:p>
                      <a:r>
                        <a:rPr lang="ru-RU" dirty="0" smtClean="0"/>
                        <a:t>Норвегия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1187">
                <a:tc>
                  <a:txBody>
                    <a:bodyPr/>
                    <a:lstStyle/>
                    <a:p>
                      <a:r>
                        <a:rPr lang="ru-RU" dirty="0" smtClean="0"/>
                        <a:t>Алжир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1187">
                <a:tc>
                  <a:txBody>
                    <a:bodyPr/>
                    <a:lstStyle/>
                    <a:p>
                      <a:r>
                        <a:rPr lang="ru-RU" dirty="0" smtClean="0"/>
                        <a:t>Венесуэла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368152"/>
          </a:xfrm>
        </p:spPr>
        <p:txBody>
          <a:bodyPr/>
          <a:lstStyle/>
          <a:p>
            <a:pPr algn="l"/>
            <a:r>
              <a:rPr lang="ru-RU" u="sng" dirty="0" smtClean="0"/>
              <a:t>Задание 3.</a:t>
            </a:r>
            <a:r>
              <a:rPr lang="ru-RU" sz="2800" dirty="0" smtClean="0"/>
              <a:t> </a:t>
            </a:r>
            <a:r>
              <a:rPr lang="ru-RU" sz="2400" dirty="0" smtClean="0"/>
              <a:t>на основании данных учебника (текста и таблиц), заполните таблицу</a:t>
            </a:r>
            <a:endParaRPr lang="ru-RU" sz="2400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1784776"/>
            <a:ext cx="8784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/>
              <a:t>Сравнительная таблица добычи нефти в развитых и развивающихся странах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231214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80999" y="1719071"/>
            <a:ext cx="8407893" cy="413785"/>
          </a:xfrm>
        </p:spPr>
        <p:txBody>
          <a:bodyPr/>
          <a:lstStyle/>
          <a:p>
            <a:pPr marL="45720" indent="0" algn="ctr">
              <a:buNone/>
            </a:pPr>
            <a:r>
              <a:rPr lang="ru-RU" i="1" dirty="0" smtClean="0"/>
              <a:t>Десять первых стран мира по добыче газа</a:t>
            </a:r>
            <a:endParaRPr lang="ru-RU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221601"/>
          </a:xfrm>
        </p:spPr>
        <p:txBody>
          <a:bodyPr/>
          <a:lstStyle/>
          <a:p>
            <a:pPr algn="l"/>
            <a:r>
              <a:rPr lang="ru-RU" u="sng" dirty="0" smtClean="0"/>
              <a:t>Задание 4.</a:t>
            </a:r>
            <a:r>
              <a:rPr lang="ru-RU" sz="2400" dirty="0" smtClean="0"/>
              <a:t> Определите по карте учебника лидеров по добыче газа, результаты внесите в таблицу</a:t>
            </a:r>
            <a:endParaRPr lang="ru-RU" u="sng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157231"/>
              </p:ext>
            </p:extLst>
          </p:nvPr>
        </p:nvGraphicFramePr>
        <p:xfrm>
          <a:off x="1475656" y="2204864"/>
          <a:ext cx="6120680" cy="396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0340"/>
                <a:gridCol w="3060340"/>
              </a:tblGrid>
              <a:tr h="4950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Страны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Добыча, млрд. куб. м. </a:t>
                      </a:r>
                      <a:endParaRPr lang="ru-RU" dirty="0"/>
                    </a:p>
                  </a:txBody>
                  <a:tcPr/>
                </a:tc>
              </a:tr>
              <a:tr h="49505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505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505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505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505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505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505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9238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3899411"/>
              </p:ext>
            </p:extLst>
          </p:nvPr>
        </p:nvGraphicFramePr>
        <p:xfrm>
          <a:off x="395536" y="2420888"/>
          <a:ext cx="8407400" cy="144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3700"/>
                <a:gridCol w="4203700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Страны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Добыча угля, в млн. т. в год</a:t>
                      </a:r>
                      <a:endParaRPr lang="ru-RU" dirty="0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221601"/>
          </a:xfrm>
        </p:spPr>
        <p:txBody>
          <a:bodyPr/>
          <a:lstStyle/>
          <a:p>
            <a:pPr algn="l"/>
            <a:r>
              <a:rPr lang="ru-RU" u="sng" dirty="0" smtClean="0"/>
              <a:t>Задание 5.</a:t>
            </a:r>
            <a:r>
              <a:rPr lang="ru-RU" sz="2400" dirty="0" smtClean="0"/>
              <a:t> пользуясь картой в учебнике, определите основные районы добычи угля в мире. По результатам заполните таблицу</a:t>
            </a:r>
            <a:endParaRPr lang="ru-RU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1844824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/>
              <a:t>Страны-лидеры по добыче угля</a:t>
            </a:r>
            <a:endParaRPr lang="ru-RU" sz="24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4293096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По карте учебника определите основные направления грузоперевозок угля.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7668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02920" indent="-457200">
              <a:buFont typeface="+mj-lt"/>
              <a:buAutoNum type="arabicPeriod"/>
            </a:pPr>
            <a:r>
              <a:rPr lang="ru-RU" sz="2800" dirty="0" smtClean="0"/>
              <a:t>Доля электроэнергии, вырабатываемой на ГЭС - …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2800" dirty="0"/>
              <a:t>Доля электроэнергии, вырабатываемой на </a:t>
            </a:r>
            <a:r>
              <a:rPr lang="ru-RU" sz="2800" dirty="0" smtClean="0"/>
              <a:t>АЭС </a:t>
            </a:r>
            <a:r>
              <a:rPr lang="ru-RU" sz="2800" dirty="0"/>
              <a:t>- </a:t>
            </a:r>
            <a:r>
              <a:rPr lang="ru-RU" sz="2800" dirty="0" smtClean="0"/>
              <a:t>…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2800" dirty="0"/>
              <a:t>Доля электроэнергии, вырабатываемой на </a:t>
            </a:r>
            <a:r>
              <a:rPr lang="ru-RU" sz="2800" dirty="0" smtClean="0"/>
              <a:t>ТЭС </a:t>
            </a:r>
            <a:r>
              <a:rPr lang="ru-RU" sz="2800" dirty="0"/>
              <a:t>- </a:t>
            </a:r>
            <a:r>
              <a:rPr lang="ru-RU" sz="2800" dirty="0" smtClean="0"/>
              <a:t>…</a:t>
            </a:r>
          </a:p>
          <a:p>
            <a:pPr marL="502920" indent="-457200">
              <a:buFont typeface="+mj-lt"/>
              <a:buAutoNum type="arabicPeriod"/>
            </a:pPr>
            <a:r>
              <a:rPr lang="ru-RU" sz="2800" dirty="0"/>
              <a:t>Доля электроэнергии, вырабатываемой на </a:t>
            </a:r>
            <a:r>
              <a:rPr lang="ru-RU" sz="2800" dirty="0" smtClean="0"/>
              <a:t>альтернативных электростанциях - …</a:t>
            </a:r>
            <a:endParaRPr lang="ru-RU" sz="2800" dirty="0"/>
          </a:p>
          <a:p>
            <a:pPr marL="502920" indent="-457200">
              <a:buFont typeface="+mj-lt"/>
              <a:buAutoNum type="arabicPeriod"/>
            </a:pPr>
            <a:endParaRPr lang="ru-RU" sz="2800" dirty="0"/>
          </a:p>
          <a:p>
            <a:pPr marL="502920" indent="-457200">
              <a:buFont typeface="+mj-lt"/>
              <a:buAutoNum type="arabicPeriod"/>
            </a:pPr>
            <a:endParaRPr lang="ru-RU" sz="2800" dirty="0"/>
          </a:p>
          <a:p>
            <a:pPr marL="502920" indent="-457200">
              <a:buFont typeface="+mj-lt"/>
              <a:buAutoNum type="arabicPeriod"/>
            </a:pP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60" cy="1221601"/>
          </a:xfrm>
        </p:spPr>
        <p:txBody>
          <a:bodyPr/>
          <a:lstStyle/>
          <a:p>
            <a:pPr algn="l"/>
            <a:r>
              <a:rPr lang="ru-RU" u="sng" dirty="0" smtClean="0"/>
              <a:t>Задание 6.</a:t>
            </a:r>
            <a:r>
              <a:rPr lang="ru-RU" sz="2400" dirty="0" smtClean="0"/>
              <a:t> составьте круговую диаграмму энергетического баланса в мире</a:t>
            </a: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254404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1178434"/>
              </p:ext>
            </p:extLst>
          </p:nvPr>
        </p:nvGraphicFramePr>
        <p:xfrm>
          <a:off x="381000" y="1719262"/>
          <a:ext cx="8439471" cy="14217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3157"/>
                <a:gridCol w="2813157"/>
                <a:gridCol w="2813157"/>
              </a:tblGrid>
              <a:tr h="90017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Регионы с преобладанием ТЭС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Регионы с высокой долей ГЭС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Регионы с высокой долей АЭС</a:t>
                      </a:r>
                      <a:endParaRPr lang="ru-RU" dirty="0"/>
                    </a:p>
                  </a:txBody>
                  <a:tcPr/>
                </a:tc>
              </a:tr>
              <a:tr h="52153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221601"/>
          </a:xfrm>
        </p:spPr>
        <p:txBody>
          <a:bodyPr/>
          <a:lstStyle/>
          <a:p>
            <a:pPr algn="l"/>
            <a:r>
              <a:rPr lang="ru-RU" u="sng" dirty="0" smtClean="0"/>
              <a:t>Задание 7.</a:t>
            </a:r>
            <a:r>
              <a:rPr lang="ru-RU" sz="2400" dirty="0" smtClean="0"/>
              <a:t> выделите регионы с преобладание определенных видов электростанций. Данный внесите в таблицу.</a:t>
            </a:r>
            <a:endParaRPr lang="ru-RU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3501008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Назовите страны с преобладанием определенных видов электростанций.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5776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372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77</TotalTime>
  <Words>311</Words>
  <Application>Microsoft Office PowerPoint</Application>
  <PresentationFormat>Экран (4:3)</PresentationFormat>
  <Paragraphs>63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Сетка</vt:lpstr>
      <vt:lpstr>ТЭК</vt:lpstr>
      <vt:lpstr>Задание 1. Определите сдвиги мирового потребления первичных энергетических ресурсов в XXI веке  </vt:lpstr>
      <vt:lpstr>Задание 2. постройте столбчатую диаграмму добычи нефти в разных регионах мира.</vt:lpstr>
      <vt:lpstr>Задание 3. на основании данных учебника (текста и таблиц), заполните таблицу</vt:lpstr>
      <vt:lpstr>Задание 4. Определите по карте учебника лидеров по добыче газа, результаты внесите в таблицу</vt:lpstr>
      <vt:lpstr>Задание 5. пользуясь картой в учебнике, определите основные районы добычи угля в мире. По результатам заполните таблицу</vt:lpstr>
      <vt:lpstr>Задание 6. составьте круговую диаграмму энергетического баланса в мире</vt:lpstr>
      <vt:lpstr>Задание 7. выделите регионы с преобладание определенных видов электростанций. Данный внесите в таблицу.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ТЭК</dc:title>
  <dc:creator>Лена</dc:creator>
  <cp:lastModifiedBy>учитель</cp:lastModifiedBy>
  <cp:revision>7</cp:revision>
  <dcterms:created xsi:type="dcterms:W3CDTF">2015-03-15T15:50:18Z</dcterms:created>
  <dcterms:modified xsi:type="dcterms:W3CDTF">2015-03-16T06:58:36Z</dcterms:modified>
</cp:coreProperties>
</file>