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CC73"/>
    <a:srgbClr val="EF8767"/>
    <a:srgbClr val="9E3E3C"/>
    <a:srgbClr val="9C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90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E6AB03-009A-4B39-A675-C175F6EB99C3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4E549E-24AA-4788-B7F5-D3CB96A070D6}">
      <dgm:prSet phldrT="[Текст]"/>
      <dgm:spPr/>
      <dgm:t>
        <a:bodyPr/>
        <a:lstStyle/>
        <a:p>
          <a:r>
            <a:rPr lang="ru-RU" dirty="0" smtClean="0"/>
            <a:t>Альтернативная энергетика</a:t>
          </a:r>
          <a:endParaRPr lang="ru-RU" dirty="0"/>
        </a:p>
      </dgm:t>
    </dgm:pt>
    <dgm:pt modelId="{427C79B1-A817-4A55-B624-1925C624AE98}" type="parTrans" cxnId="{6D561720-FFD1-4FF6-8287-5946D22BB040}">
      <dgm:prSet/>
      <dgm:spPr/>
      <dgm:t>
        <a:bodyPr/>
        <a:lstStyle/>
        <a:p>
          <a:endParaRPr lang="ru-RU"/>
        </a:p>
      </dgm:t>
    </dgm:pt>
    <dgm:pt modelId="{0D29415F-FFF2-4261-820A-77A727BB4D4B}" type="sibTrans" cxnId="{6D561720-FFD1-4FF6-8287-5946D22BB040}">
      <dgm:prSet/>
      <dgm:spPr/>
      <dgm:t>
        <a:bodyPr/>
        <a:lstStyle/>
        <a:p>
          <a:endParaRPr lang="ru-RU"/>
        </a:p>
      </dgm:t>
    </dgm:pt>
    <dgm:pt modelId="{95EBB1F0-94FA-4B33-BCB9-A620EBB32DA7}">
      <dgm:prSet phldrT="[Текст]"/>
      <dgm:spPr/>
      <dgm:t>
        <a:bodyPr/>
        <a:lstStyle/>
        <a:p>
          <a:r>
            <a:rPr lang="ru-RU" dirty="0" smtClean="0"/>
            <a:t>Энергия ветра</a:t>
          </a:r>
          <a:endParaRPr lang="ru-RU" dirty="0"/>
        </a:p>
      </dgm:t>
    </dgm:pt>
    <dgm:pt modelId="{433C5274-D84F-48EC-9F6F-4838C7D8D586}" type="parTrans" cxnId="{2AF2C03B-27EB-4070-B037-6E79DDB7418F}">
      <dgm:prSet/>
      <dgm:spPr/>
      <dgm:t>
        <a:bodyPr/>
        <a:lstStyle/>
        <a:p>
          <a:endParaRPr lang="ru-RU"/>
        </a:p>
      </dgm:t>
    </dgm:pt>
    <dgm:pt modelId="{CEC17C11-7A5A-44C8-B2BB-C3903A2394CA}" type="sibTrans" cxnId="{2AF2C03B-27EB-4070-B037-6E79DDB7418F}">
      <dgm:prSet/>
      <dgm:spPr/>
      <dgm:t>
        <a:bodyPr/>
        <a:lstStyle/>
        <a:p>
          <a:endParaRPr lang="ru-RU"/>
        </a:p>
      </dgm:t>
    </dgm:pt>
    <dgm:pt modelId="{63D96E79-9BD5-402A-B121-21854CC80625}">
      <dgm:prSet phldrT="[Текст]"/>
      <dgm:spPr/>
      <dgm:t>
        <a:bodyPr/>
        <a:lstStyle/>
        <a:p>
          <a:r>
            <a:rPr lang="ru-RU" dirty="0" smtClean="0"/>
            <a:t>Солнечная энергия</a:t>
          </a:r>
          <a:endParaRPr lang="ru-RU" dirty="0"/>
        </a:p>
      </dgm:t>
    </dgm:pt>
    <dgm:pt modelId="{F34B6F1F-1CD2-472C-AEBD-42D564343791}" type="parTrans" cxnId="{0F139720-A166-4010-B9AC-E2BD616A69BB}">
      <dgm:prSet/>
      <dgm:spPr/>
      <dgm:t>
        <a:bodyPr/>
        <a:lstStyle/>
        <a:p>
          <a:endParaRPr lang="ru-RU"/>
        </a:p>
      </dgm:t>
    </dgm:pt>
    <dgm:pt modelId="{BDE1D6B5-0D07-47BF-8E7A-5817D5830530}" type="sibTrans" cxnId="{0F139720-A166-4010-B9AC-E2BD616A69BB}">
      <dgm:prSet/>
      <dgm:spPr/>
      <dgm:t>
        <a:bodyPr/>
        <a:lstStyle/>
        <a:p>
          <a:endParaRPr lang="ru-RU"/>
        </a:p>
      </dgm:t>
    </dgm:pt>
    <dgm:pt modelId="{505D60DB-D285-4E09-8AEB-4487C250589E}">
      <dgm:prSet phldrT="[Текст]"/>
      <dgm:spPr/>
      <dgm:t>
        <a:bodyPr/>
        <a:lstStyle/>
        <a:p>
          <a:r>
            <a:rPr lang="ru-RU" dirty="0" smtClean="0"/>
            <a:t>Энергия Океана</a:t>
          </a:r>
          <a:endParaRPr lang="ru-RU" dirty="0"/>
        </a:p>
      </dgm:t>
    </dgm:pt>
    <dgm:pt modelId="{61651A8D-5995-4DCB-9350-EB076E0D6DE7}" type="parTrans" cxnId="{E4083AE7-B2D1-499F-A79E-252FE670BF43}">
      <dgm:prSet/>
      <dgm:spPr/>
      <dgm:t>
        <a:bodyPr/>
        <a:lstStyle/>
        <a:p>
          <a:endParaRPr lang="ru-RU"/>
        </a:p>
      </dgm:t>
    </dgm:pt>
    <dgm:pt modelId="{C46FB1D2-51D7-4035-A47B-ABBA92FD9DF0}" type="sibTrans" cxnId="{E4083AE7-B2D1-499F-A79E-252FE670BF43}">
      <dgm:prSet/>
      <dgm:spPr/>
      <dgm:t>
        <a:bodyPr/>
        <a:lstStyle/>
        <a:p>
          <a:endParaRPr lang="ru-RU"/>
        </a:p>
      </dgm:t>
    </dgm:pt>
    <dgm:pt modelId="{6D51F0CA-9F6C-4753-B132-F0E57A70C395}" type="pres">
      <dgm:prSet presAssocID="{C9E6AB03-009A-4B39-A675-C175F6EB99C3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CD3AA9-BA7B-4ACC-B533-EDE61A09AEC9}" type="pres">
      <dgm:prSet presAssocID="{204E549E-24AA-4788-B7F5-D3CB96A070D6}" presName="root1" presStyleCnt="0"/>
      <dgm:spPr/>
    </dgm:pt>
    <dgm:pt modelId="{036E59AB-E92E-4D0E-9A25-A267DC7E5077}" type="pres">
      <dgm:prSet presAssocID="{204E549E-24AA-4788-B7F5-D3CB96A070D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BDB9BB-A4DD-442B-8E93-20CB9C42F0CB}" type="pres">
      <dgm:prSet presAssocID="{204E549E-24AA-4788-B7F5-D3CB96A070D6}" presName="level2hierChild" presStyleCnt="0"/>
      <dgm:spPr/>
    </dgm:pt>
    <dgm:pt modelId="{9D426C62-4953-4D01-ACAE-1DCFA727AF43}" type="pres">
      <dgm:prSet presAssocID="{433C5274-D84F-48EC-9F6F-4838C7D8D58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00FEB100-EDE4-426B-9C18-160578037274}" type="pres">
      <dgm:prSet presAssocID="{433C5274-D84F-48EC-9F6F-4838C7D8D58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274AFF3-96E5-42FC-AEB5-E8C622EA3069}" type="pres">
      <dgm:prSet presAssocID="{95EBB1F0-94FA-4B33-BCB9-A620EBB32DA7}" presName="root2" presStyleCnt="0"/>
      <dgm:spPr/>
    </dgm:pt>
    <dgm:pt modelId="{22599CC3-8009-4E3A-A77E-7162E49C80E5}" type="pres">
      <dgm:prSet presAssocID="{95EBB1F0-94FA-4B33-BCB9-A620EBB32DA7}" presName="LevelTwoTextNode" presStyleLbl="node2" presStyleIdx="0" presStyleCnt="3" custLinFactNeighborX="-832" custLinFactNeighborY="-861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5AD8F8-B9C1-4193-93A3-ACAFB6119537}" type="pres">
      <dgm:prSet presAssocID="{95EBB1F0-94FA-4B33-BCB9-A620EBB32DA7}" presName="level3hierChild" presStyleCnt="0"/>
      <dgm:spPr/>
    </dgm:pt>
    <dgm:pt modelId="{39B79A3C-3B15-44C7-8470-8C77E076F953}" type="pres">
      <dgm:prSet presAssocID="{F34B6F1F-1CD2-472C-AEBD-42D564343791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7D64B34D-3767-459B-8A51-0FCF3B4E98A7}" type="pres">
      <dgm:prSet presAssocID="{F34B6F1F-1CD2-472C-AEBD-42D564343791}" presName="connTx" presStyleLbl="parChTrans1D2" presStyleIdx="1" presStyleCnt="3"/>
      <dgm:spPr/>
      <dgm:t>
        <a:bodyPr/>
        <a:lstStyle/>
        <a:p>
          <a:endParaRPr lang="ru-RU"/>
        </a:p>
      </dgm:t>
    </dgm:pt>
    <dgm:pt modelId="{F0BED965-D7FA-41C8-B3CC-4D90DDDCA72C}" type="pres">
      <dgm:prSet presAssocID="{63D96E79-9BD5-402A-B121-21854CC80625}" presName="root2" presStyleCnt="0"/>
      <dgm:spPr/>
    </dgm:pt>
    <dgm:pt modelId="{ECC5ECDF-6410-456A-A964-6173383D490C}" type="pres">
      <dgm:prSet presAssocID="{63D96E79-9BD5-402A-B121-21854CC80625}" presName="LevelTwoTextNode" presStyleLbl="node2" presStyleIdx="1" presStyleCnt="3" custLinFactNeighborX="-832" custLinFactNeighborY="-89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FA7B63-A194-4452-A1B6-236913CADE49}" type="pres">
      <dgm:prSet presAssocID="{63D96E79-9BD5-402A-B121-21854CC80625}" presName="level3hierChild" presStyleCnt="0"/>
      <dgm:spPr/>
    </dgm:pt>
    <dgm:pt modelId="{370A0FE2-5B20-4157-BCE5-AED945EC08E4}" type="pres">
      <dgm:prSet presAssocID="{61651A8D-5995-4DCB-9350-EB076E0D6DE7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075A2248-75B7-4F53-ADE2-17B629A45FAE}" type="pres">
      <dgm:prSet presAssocID="{61651A8D-5995-4DCB-9350-EB076E0D6DE7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2D03DBE-6F39-4B8D-A74A-1314919D7F74}" type="pres">
      <dgm:prSet presAssocID="{505D60DB-D285-4E09-8AEB-4487C250589E}" presName="root2" presStyleCnt="0"/>
      <dgm:spPr/>
    </dgm:pt>
    <dgm:pt modelId="{4043E9D9-5F7B-4ABF-9B73-4A7265A7D30A}" type="pres">
      <dgm:prSet presAssocID="{505D60DB-D285-4E09-8AEB-4487C250589E}" presName="LevelTwoTextNode" presStyleLbl="node2" presStyleIdx="2" presStyleCnt="3" custLinFactNeighborX="-832" custLinFactNeighborY="928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5B80F5-6697-47C2-95F4-026DEE84306E}" type="pres">
      <dgm:prSet presAssocID="{505D60DB-D285-4E09-8AEB-4487C250589E}" presName="level3hierChild" presStyleCnt="0"/>
      <dgm:spPr/>
    </dgm:pt>
  </dgm:ptLst>
  <dgm:cxnLst>
    <dgm:cxn modelId="{E4083AE7-B2D1-499F-A79E-252FE670BF43}" srcId="{204E549E-24AA-4788-B7F5-D3CB96A070D6}" destId="{505D60DB-D285-4E09-8AEB-4487C250589E}" srcOrd="2" destOrd="0" parTransId="{61651A8D-5995-4DCB-9350-EB076E0D6DE7}" sibTransId="{C46FB1D2-51D7-4035-A47B-ABBA92FD9DF0}"/>
    <dgm:cxn modelId="{4F69C8E3-577D-4296-B371-08155AFBE98A}" type="presOf" srcId="{95EBB1F0-94FA-4B33-BCB9-A620EBB32DA7}" destId="{22599CC3-8009-4E3A-A77E-7162E49C80E5}" srcOrd="0" destOrd="0" presId="urn:microsoft.com/office/officeart/2008/layout/HorizontalMultiLevelHierarchy"/>
    <dgm:cxn modelId="{2AF2C03B-27EB-4070-B037-6E79DDB7418F}" srcId="{204E549E-24AA-4788-B7F5-D3CB96A070D6}" destId="{95EBB1F0-94FA-4B33-BCB9-A620EBB32DA7}" srcOrd="0" destOrd="0" parTransId="{433C5274-D84F-48EC-9F6F-4838C7D8D586}" sibTransId="{CEC17C11-7A5A-44C8-B2BB-C3903A2394CA}"/>
    <dgm:cxn modelId="{D54EAC98-35AE-4011-9A76-62CE03F807E0}" type="presOf" srcId="{C9E6AB03-009A-4B39-A675-C175F6EB99C3}" destId="{6D51F0CA-9F6C-4753-B132-F0E57A70C395}" srcOrd="0" destOrd="0" presId="urn:microsoft.com/office/officeart/2008/layout/HorizontalMultiLevelHierarchy"/>
    <dgm:cxn modelId="{D42D5741-8740-4101-9DB9-6CA8C87B12DF}" type="presOf" srcId="{61651A8D-5995-4DCB-9350-EB076E0D6DE7}" destId="{370A0FE2-5B20-4157-BCE5-AED945EC08E4}" srcOrd="0" destOrd="0" presId="urn:microsoft.com/office/officeart/2008/layout/HorizontalMultiLevelHierarchy"/>
    <dgm:cxn modelId="{6BA94299-D35F-4FB9-A083-84EE864058AE}" type="presOf" srcId="{61651A8D-5995-4DCB-9350-EB076E0D6DE7}" destId="{075A2248-75B7-4F53-ADE2-17B629A45FAE}" srcOrd="1" destOrd="0" presId="urn:microsoft.com/office/officeart/2008/layout/HorizontalMultiLevelHierarchy"/>
    <dgm:cxn modelId="{33E82D0D-5EC2-4EE3-BB11-0256CF56C669}" type="presOf" srcId="{505D60DB-D285-4E09-8AEB-4487C250589E}" destId="{4043E9D9-5F7B-4ABF-9B73-4A7265A7D30A}" srcOrd="0" destOrd="0" presId="urn:microsoft.com/office/officeart/2008/layout/HorizontalMultiLevelHierarchy"/>
    <dgm:cxn modelId="{6D561720-FFD1-4FF6-8287-5946D22BB040}" srcId="{C9E6AB03-009A-4B39-A675-C175F6EB99C3}" destId="{204E549E-24AA-4788-B7F5-D3CB96A070D6}" srcOrd="0" destOrd="0" parTransId="{427C79B1-A817-4A55-B624-1925C624AE98}" sibTransId="{0D29415F-FFF2-4261-820A-77A727BB4D4B}"/>
    <dgm:cxn modelId="{D6E336A0-7FF3-407B-8BE6-EC15A707CDD1}" type="presOf" srcId="{433C5274-D84F-48EC-9F6F-4838C7D8D586}" destId="{00FEB100-EDE4-426B-9C18-160578037274}" srcOrd="1" destOrd="0" presId="urn:microsoft.com/office/officeart/2008/layout/HorizontalMultiLevelHierarchy"/>
    <dgm:cxn modelId="{0F139720-A166-4010-B9AC-E2BD616A69BB}" srcId="{204E549E-24AA-4788-B7F5-D3CB96A070D6}" destId="{63D96E79-9BD5-402A-B121-21854CC80625}" srcOrd="1" destOrd="0" parTransId="{F34B6F1F-1CD2-472C-AEBD-42D564343791}" sibTransId="{BDE1D6B5-0D07-47BF-8E7A-5817D5830530}"/>
    <dgm:cxn modelId="{14AD3DE0-F87D-405D-909D-F18983F5EAF2}" type="presOf" srcId="{433C5274-D84F-48EC-9F6F-4838C7D8D586}" destId="{9D426C62-4953-4D01-ACAE-1DCFA727AF43}" srcOrd="0" destOrd="0" presId="urn:microsoft.com/office/officeart/2008/layout/HorizontalMultiLevelHierarchy"/>
    <dgm:cxn modelId="{677D2226-7BAC-4A5B-A630-92A7EC4FBE2B}" type="presOf" srcId="{F34B6F1F-1CD2-472C-AEBD-42D564343791}" destId="{39B79A3C-3B15-44C7-8470-8C77E076F953}" srcOrd="0" destOrd="0" presId="urn:microsoft.com/office/officeart/2008/layout/HorizontalMultiLevelHierarchy"/>
    <dgm:cxn modelId="{756CD08B-980F-4DAE-BD10-6D1749E0629D}" type="presOf" srcId="{204E549E-24AA-4788-B7F5-D3CB96A070D6}" destId="{036E59AB-E92E-4D0E-9A25-A267DC7E5077}" srcOrd="0" destOrd="0" presId="urn:microsoft.com/office/officeart/2008/layout/HorizontalMultiLevelHierarchy"/>
    <dgm:cxn modelId="{AE9CE25F-BF73-4903-8777-3FA56B133DA4}" type="presOf" srcId="{63D96E79-9BD5-402A-B121-21854CC80625}" destId="{ECC5ECDF-6410-456A-A964-6173383D490C}" srcOrd="0" destOrd="0" presId="urn:microsoft.com/office/officeart/2008/layout/HorizontalMultiLevelHierarchy"/>
    <dgm:cxn modelId="{62B58643-DE2D-49DC-B88E-D1D65696170D}" type="presOf" srcId="{F34B6F1F-1CD2-472C-AEBD-42D564343791}" destId="{7D64B34D-3767-459B-8A51-0FCF3B4E98A7}" srcOrd="1" destOrd="0" presId="urn:microsoft.com/office/officeart/2008/layout/HorizontalMultiLevelHierarchy"/>
    <dgm:cxn modelId="{570FDAAD-B58F-42AE-8577-E94588813E20}" type="presParOf" srcId="{6D51F0CA-9F6C-4753-B132-F0E57A70C395}" destId="{84CD3AA9-BA7B-4ACC-B533-EDE61A09AEC9}" srcOrd="0" destOrd="0" presId="urn:microsoft.com/office/officeart/2008/layout/HorizontalMultiLevelHierarchy"/>
    <dgm:cxn modelId="{79377EC8-665D-4607-9352-7B5162F3045B}" type="presParOf" srcId="{84CD3AA9-BA7B-4ACC-B533-EDE61A09AEC9}" destId="{036E59AB-E92E-4D0E-9A25-A267DC7E5077}" srcOrd="0" destOrd="0" presId="urn:microsoft.com/office/officeart/2008/layout/HorizontalMultiLevelHierarchy"/>
    <dgm:cxn modelId="{04614C4E-876C-4507-A2FB-73DBEF0D84C5}" type="presParOf" srcId="{84CD3AA9-BA7B-4ACC-B533-EDE61A09AEC9}" destId="{96BDB9BB-A4DD-442B-8E93-20CB9C42F0CB}" srcOrd="1" destOrd="0" presId="urn:microsoft.com/office/officeart/2008/layout/HorizontalMultiLevelHierarchy"/>
    <dgm:cxn modelId="{B8CBEF6E-5440-4DF2-AAE3-139EA386C558}" type="presParOf" srcId="{96BDB9BB-A4DD-442B-8E93-20CB9C42F0CB}" destId="{9D426C62-4953-4D01-ACAE-1DCFA727AF43}" srcOrd="0" destOrd="0" presId="urn:microsoft.com/office/officeart/2008/layout/HorizontalMultiLevelHierarchy"/>
    <dgm:cxn modelId="{6286DBDC-B4E8-4BC5-9309-7A1EACBBED22}" type="presParOf" srcId="{9D426C62-4953-4D01-ACAE-1DCFA727AF43}" destId="{00FEB100-EDE4-426B-9C18-160578037274}" srcOrd="0" destOrd="0" presId="urn:microsoft.com/office/officeart/2008/layout/HorizontalMultiLevelHierarchy"/>
    <dgm:cxn modelId="{2F7B0ACE-5359-4505-B8C5-1284C01DBB3A}" type="presParOf" srcId="{96BDB9BB-A4DD-442B-8E93-20CB9C42F0CB}" destId="{F274AFF3-96E5-42FC-AEB5-E8C622EA3069}" srcOrd="1" destOrd="0" presId="urn:microsoft.com/office/officeart/2008/layout/HorizontalMultiLevelHierarchy"/>
    <dgm:cxn modelId="{1A3E7C73-6C22-443C-8BC1-5D0FCC80805D}" type="presParOf" srcId="{F274AFF3-96E5-42FC-AEB5-E8C622EA3069}" destId="{22599CC3-8009-4E3A-A77E-7162E49C80E5}" srcOrd="0" destOrd="0" presId="urn:microsoft.com/office/officeart/2008/layout/HorizontalMultiLevelHierarchy"/>
    <dgm:cxn modelId="{D769279C-62FB-4E47-AFEA-80ADFBDE61E5}" type="presParOf" srcId="{F274AFF3-96E5-42FC-AEB5-E8C622EA3069}" destId="{AD5AD8F8-B9C1-4193-93A3-ACAFB6119537}" srcOrd="1" destOrd="0" presId="urn:microsoft.com/office/officeart/2008/layout/HorizontalMultiLevelHierarchy"/>
    <dgm:cxn modelId="{84B678E5-E6DA-4CA1-AA12-4A60760B9038}" type="presParOf" srcId="{96BDB9BB-A4DD-442B-8E93-20CB9C42F0CB}" destId="{39B79A3C-3B15-44C7-8470-8C77E076F953}" srcOrd="2" destOrd="0" presId="urn:microsoft.com/office/officeart/2008/layout/HorizontalMultiLevelHierarchy"/>
    <dgm:cxn modelId="{62D75554-E428-46F2-AE65-73475653DE43}" type="presParOf" srcId="{39B79A3C-3B15-44C7-8470-8C77E076F953}" destId="{7D64B34D-3767-459B-8A51-0FCF3B4E98A7}" srcOrd="0" destOrd="0" presId="urn:microsoft.com/office/officeart/2008/layout/HorizontalMultiLevelHierarchy"/>
    <dgm:cxn modelId="{D74B7F74-ECC1-4AA5-A2BF-E45B7D0756DE}" type="presParOf" srcId="{96BDB9BB-A4DD-442B-8E93-20CB9C42F0CB}" destId="{F0BED965-D7FA-41C8-B3CC-4D90DDDCA72C}" srcOrd="3" destOrd="0" presId="urn:microsoft.com/office/officeart/2008/layout/HorizontalMultiLevelHierarchy"/>
    <dgm:cxn modelId="{658783D3-7573-44B5-9A67-43D202092134}" type="presParOf" srcId="{F0BED965-D7FA-41C8-B3CC-4D90DDDCA72C}" destId="{ECC5ECDF-6410-456A-A964-6173383D490C}" srcOrd="0" destOrd="0" presId="urn:microsoft.com/office/officeart/2008/layout/HorizontalMultiLevelHierarchy"/>
    <dgm:cxn modelId="{59058AEE-70B5-4178-AE65-80233CEADC44}" type="presParOf" srcId="{F0BED965-D7FA-41C8-B3CC-4D90DDDCA72C}" destId="{58FA7B63-A194-4452-A1B6-236913CADE49}" srcOrd="1" destOrd="0" presId="urn:microsoft.com/office/officeart/2008/layout/HorizontalMultiLevelHierarchy"/>
    <dgm:cxn modelId="{75F74A72-5E09-4DE7-BA17-467BF89202F6}" type="presParOf" srcId="{96BDB9BB-A4DD-442B-8E93-20CB9C42F0CB}" destId="{370A0FE2-5B20-4157-BCE5-AED945EC08E4}" srcOrd="4" destOrd="0" presId="urn:microsoft.com/office/officeart/2008/layout/HorizontalMultiLevelHierarchy"/>
    <dgm:cxn modelId="{BD5A37D1-37E5-4316-B8F4-CCD0718E73E8}" type="presParOf" srcId="{370A0FE2-5B20-4157-BCE5-AED945EC08E4}" destId="{075A2248-75B7-4F53-ADE2-17B629A45FAE}" srcOrd="0" destOrd="0" presId="urn:microsoft.com/office/officeart/2008/layout/HorizontalMultiLevelHierarchy"/>
    <dgm:cxn modelId="{CBCDAED6-C8E0-4BB5-B456-5C911D4CB137}" type="presParOf" srcId="{96BDB9BB-A4DD-442B-8E93-20CB9C42F0CB}" destId="{A2D03DBE-6F39-4B8D-A74A-1314919D7F74}" srcOrd="5" destOrd="0" presId="urn:microsoft.com/office/officeart/2008/layout/HorizontalMultiLevelHierarchy"/>
    <dgm:cxn modelId="{E611BD30-8AD3-45EA-95D3-8CAAA8B4EA2D}" type="presParOf" srcId="{A2D03DBE-6F39-4B8D-A74A-1314919D7F74}" destId="{4043E9D9-5F7B-4ABF-9B73-4A7265A7D30A}" srcOrd="0" destOrd="0" presId="urn:microsoft.com/office/officeart/2008/layout/HorizontalMultiLevelHierarchy"/>
    <dgm:cxn modelId="{FDC83852-B4B3-4C4C-B08B-544BCD81A82C}" type="presParOf" srcId="{A2D03DBE-6F39-4B8D-A74A-1314919D7F74}" destId="{3A5B80F5-6697-47C2-95F4-026DEE84306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0A0FE2-5B20-4157-BCE5-AED945EC08E4}">
      <dsp:nvSpPr>
        <dsp:cNvPr id="0" name=""/>
        <dsp:cNvSpPr/>
      </dsp:nvSpPr>
      <dsp:spPr>
        <a:xfrm>
          <a:off x="3261535" y="2032000"/>
          <a:ext cx="485465" cy="16459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2732" y="0"/>
              </a:lnTo>
              <a:lnTo>
                <a:pt x="242732" y="1645920"/>
              </a:lnTo>
              <a:lnTo>
                <a:pt x="485465" y="1645920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3461367" y="2812059"/>
        <a:ext cx="85801" cy="85801"/>
      </dsp:txXfrm>
    </dsp:sp>
    <dsp:sp modelId="{39B79A3C-3B15-44C7-8470-8C77E076F953}">
      <dsp:nvSpPr>
        <dsp:cNvPr id="0" name=""/>
        <dsp:cNvSpPr/>
      </dsp:nvSpPr>
      <dsp:spPr>
        <a:xfrm>
          <a:off x="3261535" y="1337959"/>
          <a:ext cx="485465" cy="694040"/>
        </a:xfrm>
        <a:custGeom>
          <a:avLst/>
          <a:gdLst/>
          <a:ahLst/>
          <a:cxnLst/>
          <a:rect l="0" t="0" r="0" b="0"/>
          <a:pathLst>
            <a:path>
              <a:moveTo>
                <a:pt x="0" y="694040"/>
              </a:moveTo>
              <a:lnTo>
                <a:pt x="242732" y="694040"/>
              </a:lnTo>
              <a:lnTo>
                <a:pt x="242732" y="0"/>
              </a:lnTo>
              <a:lnTo>
                <a:pt x="485465" y="0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83093" y="1663805"/>
        <a:ext cx="42348" cy="42348"/>
      </dsp:txXfrm>
    </dsp:sp>
    <dsp:sp modelId="{9D426C62-4953-4D01-ACAE-1DCFA727AF43}">
      <dsp:nvSpPr>
        <dsp:cNvPr id="0" name=""/>
        <dsp:cNvSpPr/>
      </dsp:nvSpPr>
      <dsp:spPr>
        <a:xfrm>
          <a:off x="3261535" y="401854"/>
          <a:ext cx="485465" cy="1630145"/>
        </a:xfrm>
        <a:custGeom>
          <a:avLst/>
          <a:gdLst/>
          <a:ahLst/>
          <a:cxnLst/>
          <a:rect l="0" t="0" r="0" b="0"/>
          <a:pathLst>
            <a:path>
              <a:moveTo>
                <a:pt x="0" y="1630145"/>
              </a:moveTo>
              <a:lnTo>
                <a:pt x="242732" y="1630145"/>
              </a:lnTo>
              <a:lnTo>
                <a:pt x="242732" y="0"/>
              </a:lnTo>
              <a:lnTo>
                <a:pt x="485465" y="0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3461745" y="1174404"/>
        <a:ext cx="85044" cy="85044"/>
      </dsp:txXfrm>
    </dsp:sp>
    <dsp:sp modelId="{036E59AB-E92E-4D0E-9A25-A267DC7E5077}">
      <dsp:nvSpPr>
        <dsp:cNvPr id="0" name=""/>
        <dsp:cNvSpPr/>
      </dsp:nvSpPr>
      <dsp:spPr>
        <a:xfrm rot="16200000">
          <a:off x="843455" y="1645920"/>
          <a:ext cx="4064000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Альтернативная энергетика</a:t>
          </a:r>
          <a:endParaRPr lang="ru-RU" sz="2600" kern="1200" dirty="0"/>
        </a:p>
      </dsp:txBody>
      <dsp:txXfrm>
        <a:off x="843455" y="1645920"/>
        <a:ext cx="4064000" cy="772160"/>
      </dsp:txXfrm>
    </dsp:sp>
    <dsp:sp modelId="{22599CC3-8009-4E3A-A77E-7162E49C80E5}">
      <dsp:nvSpPr>
        <dsp:cNvPr id="0" name=""/>
        <dsp:cNvSpPr/>
      </dsp:nvSpPr>
      <dsp:spPr>
        <a:xfrm>
          <a:off x="3747000" y="15774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Энергия ветра</a:t>
          </a:r>
          <a:endParaRPr lang="ru-RU" sz="2600" kern="1200" dirty="0"/>
        </a:p>
      </dsp:txBody>
      <dsp:txXfrm>
        <a:off x="3747000" y="15774"/>
        <a:ext cx="2532684" cy="772160"/>
      </dsp:txXfrm>
    </dsp:sp>
    <dsp:sp modelId="{ECC5ECDF-6410-456A-A964-6173383D490C}">
      <dsp:nvSpPr>
        <dsp:cNvPr id="0" name=""/>
        <dsp:cNvSpPr/>
      </dsp:nvSpPr>
      <dsp:spPr>
        <a:xfrm>
          <a:off x="3747000" y="951879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Солнечная энергия</a:t>
          </a:r>
          <a:endParaRPr lang="ru-RU" sz="2600" kern="1200" dirty="0"/>
        </a:p>
      </dsp:txBody>
      <dsp:txXfrm>
        <a:off x="3747000" y="951879"/>
        <a:ext cx="2532684" cy="772160"/>
      </dsp:txXfrm>
    </dsp:sp>
    <dsp:sp modelId="{4043E9D9-5F7B-4ABF-9B73-4A7265A7D30A}">
      <dsp:nvSpPr>
        <dsp:cNvPr id="0" name=""/>
        <dsp:cNvSpPr/>
      </dsp:nvSpPr>
      <dsp:spPr>
        <a:xfrm>
          <a:off x="3747000" y="3291840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Энергия Океана</a:t>
          </a:r>
          <a:endParaRPr lang="ru-RU" sz="2600" kern="1200" dirty="0"/>
        </a:p>
      </dsp:txBody>
      <dsp:txXfrm>
        <a:off x="3747000" y="3291840"/>
        <a:ext cx="2532684" cy="772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slow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D1F587F-A0C1-4361-8C52-A8FF12DB0384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659839C-5EA0-49CE-8AA0-8B4BF33B97A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lus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6.png"/><Relationship Id="rId4" Type="http://schemas.openxmlformats.org/officeDocument/2006/relationships/diagramData" Target="../diagrams/data1.xml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259228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Электроэнергетика мира</a:t>
            </a:r>
            <a:endParaRPr lang="ru-RU" sz="4800" dirty="0"/>
          </a:p>
        </p:txBody>
      </p:sp>
      <p:pic>
        <p:nvPicPr>
          <p:cNvPr id="1026" name="Picture 2" descr="http://www.bazarmedia.info/images/2014/22/prndr_tllcrmur_ok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3810000" cy="2857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equipnet.ru/netcat_files/Image/2010/%D0%BC%D0%B0%D1%80%D1%82/04/%D0%B2%D0%B5%D1%82%D1%80%D1%8F%D0%BA%D0%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71076"/>
            <a:ext cx="3812583" cy="2859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230643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2045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6. Наибольшими ресурсами приливной энергии обладают</a:t>
            </a:r>
          </a:p>
          <a:p>
            <a:endParaRPr lang="ru-RU" sz="1200" dirty="0" smtClean="0"/>
          </a:p>
          <a:p>
            <a:r>
              <a:rPr lang="ru-RU" sz="1200" dirty="0" smtClean="0"/>
              <a:t>  	 1) Эстония и Бразилия</a:t>
            </a:r>
          </a:p>
          <a:p>
            <a:endParaRPr lang="ru-RU" sz="1200" dirty="0" smtClean="0"/>
          </a:p>
          <a:p>
            <a:r>
              <a:rPr lang="ru-RU" sz="1200" dirty="0" smtClean="0"/>
              <a:t>  	 2) Канада и Норвегия</a:t>
            </a:r>
          </a:p>
          <a:p>
            <a:endParaRPr lang="ru-RU" sz="1200" dirty="0" smtClean="0"/>
          </a:p>
          <a:p>
            <a:r>
              <a:rPr lang="ru-RU" sz="1200" dirty="0" smtClean="0"/>
              <a:t>  	 3) Индия и Ливия</a:t>
            </a:r>
          </a:p>
          <a:p>
            <a:endParaRPr lang="ru-RU" sz="1200" dirty="0" smtClean="0"/>
          </a:p>
          <a:p>
            <a:r>
              <a:rPr lang="ru-RU" sz="1200" dirty="0" smtClean="0"/>
              <a:t>  	 4) Казахстан и Боливия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5973" y="2132856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7. Какой из перечисленных регионов мира обладает наибольшими разведанными запасами нефти?</a:t>
            </a:r>
          </a:p>
          <a:p>
            <a:endParaRPr lang="ru-RU" sz="1200" dirty="0" smtClean="0"/>
          </a:p>
          <a:p>
            <a:r>
              <a:rPr lang="ru-RU" sz="1200" dirty="0" smtClean="0"/>
              <a:t>  	 1) Африка</a:t>
            </a:r>
          </a:p>
          <a:p>
            <a:endParaRPr lang="ru-RU" sz="1200" dirty="0" smtClean="0"/>
          </a:p>
          <a:p>
            <a:r>
              <a:rPr lang="ru-RU" sz="1200" dirty="0" smtClean="0"/>
              <a:t>  	 2) Америка</a:t>
            </a:r>
          </a:p>
          <a:p>
            <a:endParaRPr lang="ru-RU" sz="1200" dirty="0" smtClean="0"/>
          </a:p>
          <a:p>
            <a:r>
              <a:rPr lang="ru-RU" sz="1200" dirty="0" smtClean="0"/>
              <a:t>  	 3) зарубежная Азия</a:t>
            </a:r>
          </a:p>
          <a:p>
            <a:endParaRPr lang="ru-RU" sz="1200" dirty="0" smtClean="0"/>
          </a:p>
          <a:p>
            <a:r>
              <a:rPr lang="ru-RU" sz="1200" dirty="0" smtClean="0"/>
              <a:t>  	 4) зарубежная Европа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7" y="3887182"/>
            <a:ext cx="85634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8. Установите соответствие между каждым из природных ресурсов и видом, к которому он относится.</a:t>
            </a:r>
          </a:p>
          <a:p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180677"/>
            <a:ext cx="5075570" cy="467820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sz="1200" dirty="0" smtClean="0"/>
              <a:t>ПРИРОДНЫЕ РЕСУРСЫ	 	</a:t>
            </a:r>
          </a:p>
          <a:p>
            <a:r>
              <a:rPr lang="ru-RU" sz="1200" dirty="0" smtClean="0"/>
              <a:t>1) энергия ветра</a:t>
            </a:r>
          </a:p>
          <a:p>
            <a:endParaRPr lang="ru-RU" sz="1200" dirty="0" smtClean="0"/>
          </a:p>
          <a:p>
            <a:r>
              <a:rPr lang="ru-RU" sz="1200" dirty="0" smtClean="0"/>
              <a:t>2) нефть</a:t>
            </a:r>
          </a:p>
          <a:p>
            <a:endParaRPr lang="ru-RU" sz="1200" dirty="0" smtClean="0"/>
          </a:p>
          <a:p>
            <a:r>
              <a:rPr lang="ru-RU" sz="1200" dirty="0" smtClean="0"/>
              <a:t>3) каменный уголь</a:t>
            </a:r>
          </a:p>
          <a:p>
            <a:endParaRPr lang="ru-RU" sz="1200" dirty="0" smtClean="0"/>
          </a:p>
          <a:p>
            <a:r>
              <a:rPr lang="ru-RU" sz="1200" dirty="0" smtClean="0"/>
              <a:t>4) почвенные</a:t>
            </a:r>
          </a:p>
          <a:p>
            <a:endParaRPr lang="ru-RU" sz="1200" dirty="0" smtClean="0"/>
          </a:p>
          <a:p>
            <a:r>
              <a:rPr lang="ru-RU" sz="1200" dirty="0" smtClean="0"/>
              <a:t>   	 </a:t>
            </a:r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r>
              <a:rPr lang="ru-RU" sz="1200" dirty="0" smtClean="0"/>
              <a:t>ВИДЫ ПРИРОДНЫХ РЕСУРСОВ</a:t>
            </a:r>
            <a:endParaRPr lang="ru-RU" sz="1200" dirty="0"/>
          </a:p>
          <a:p>
            <a:r>
              <a:rPr lang="ru-RU" sz="1200" dirty="0" smtClean="0"/>
              <a:t>А) </a:t>
            </a:r>
            <a:r>
              <a:rPr lang="ru-RU" sz="1200" dirty="0" err="1" smtClean="0"/>
              <a:t>исчерпаемые</a:t>
            </a:r>
            <a:r>
              <a:rPr lang="ru-RU" sz="1200" dirty="0" smtClean="0"/>
              <a:t>  </a:t>
            </a:r>
            <a:r>
              <a:rPr lang="ru-RU" sz="1200" dirty="0" err="1" smtClean="0"/>
              <a:t>возобновимые</a:t>
            </a:r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Б) </a:t>
            </a:r>
            <a:r>
              <a:rPr lang="ru-RU" sz="1200" dirty="0" err="1" smtClean="0"/>
              <a:t>исчерпаемые</a:t>
            </a:r>
            <a:r>
              <a:rPr lang="ru-RU" sz="1200" dirty="0"/>
              <a:t> </a:t>
            </a:r>
            <a:r>
              <a:rPr lang="ru-RU" sz="1200" dirty="0" err="1" smtClean="0"/>
              <a:t>невозобновимые</a:t>
            </a:r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В) неисчерпаемые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787131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9. Воду горячих источников широко используют для отопления в</a:t>
            </a:r>
          </a:p>
          <a:p>
            <a:endParaRPr lang="ru-RU" sz="1200" dirty="0" smtClean="0"/>
          </a:p>
          <a:p>
            <a:r>
              <a:rPr lang="ru-RU" sz="1200" dirty="0" smtClean="0"/>
              <a:t>  	 1) Швейцарии</a:t>
            </a:r>
          </a:p>
          <a:p>
            <a:endParaRPr lang="ru-RU" sz="1200" dirty="0" smtClean="0"/>
          </a:p>
          <a:p>
            <a:r>
              <a:rPr lang="ru-RU" sz="1200" dirty="0" smtClean="0"/>
              <a:t>  	 2) Исландии</a:t>
            </a:r>
          </a:p>
          <a:p>
            <a:endParaRPr lang="ru-RU" sz="1200" dirty="0" smtClean="0"/>
          </a:p>
          <a:p>
            <a:r>
              <a:rPr lang="ru-RU" sz="1200" dirty="0" smtClean="0"/>
              <a:t>  	 3) Австрии</a:t>
            </a:r>
          </a:p>
          <a:p>
            <a:endParaRPr lang="ru-RU" sz="1200" dirty="0" smtClean="0"/>
          </a:p>
          <a:p>
            <a:r>
              <a:rPr lang="ru-RU" sz="1200" dirty="0" smtClean="0"/>
              <a:t>  	 4) Германии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9532" y="2276872"/>
            <a:ext cx="62286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10. Прочитайте фрагмент газетной статьи.</a:t>
            </a:r>
          </a:p>
          <a:p>
            <a:endParaRPr lang="ru-RU" sz="1200" dirty="0" smtClean="0"/>
          </a:p>
          <a:p>
            <a:r>
              <a:rPr lang="ru-RU" sz="1200" dirty="0" smtClean="0"/>
              <a:t>«В 2006 году начато строительство нового нефтепровода "Восточная Сибирь – Тихий океан" (ВСТО). При его строительстве будут использоваться новейшие технологии, призванные обеспечить надежность его эксплуатации в условиях низких температур и вечной мерзлоты. Против прокладки трассы нефтепровода в непосредственной близости от озера Байкал возражали ученые-экологи, которые говорили о неизбежности экологической катастрофы в случае аварии на будущем нефтепроводе. Под их влиянием было принято решение об изменении трассы трубопровода».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Какие особенности территории, по которой должен был пройти нефтепровод, заставляли ученых говорить о высокой степени вероятности аварии на нефтепроводе и неизбежности, в этом случае, загрязнения вод озера Байкал? Укажите не менее двух особенностей.</a:t>
            </a:r>
            <a:endParaRPr lang="ru-RU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117" y="2597567"/>
            <a:ext cx="20574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594915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11. Планы строительства новых ГЭС всегда становятся предметом горячих дискуссий  ученых. Оцените преимущества и недостатки ГЭС с точки зрения ученых-экологов.</a:t>
            </a: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5" y="4797152"/>
            <a:ext cx="8902557" cy="1908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14656" y="813969"/>
            <a:ext cx="8361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12. Объясните, какая взаимосвязь существует между развитием тепловой энергетики и образованием кислотных дождей.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4656" y="1275634"/>
            <a:ext cx="8145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13. Негативное влияние на состояние окружающей среды оказывает</a:t>
            </a:r>
          </a:p>
          <a:p>
            <a:endParaRPr lang="ru-RU" sz="1200" dirty="0" smtClean="0"/>
          </a:p>
          <a:p>
            <a:r>
              <a:rPr lang="ru-RU" sz="1200" dirty="0" smtClean="0"/>
              <a:t>  	 1) использование систем замкнутого водооборота в промышленности</a:t>
            </a:r>
          </a:p>
          <a:p>
            <a:endParaRPr lang="ru-RU" sz="1200" dirty="0" smtClean="0"/>
          </a:p>
          <a:p>
            <a:r>
              <a:rPr lang="ru-RU" sz="1200" dirty="0" smtClean="0"/>
              <a:t>  	 2) перевод ТЭС с угля на природный газ</a:t>
            </a:r>
          </a:p>
          <a:p>
            <a:endParaRPr lang="ru-RU" sz="1200" dirty="0" smtClean="0"/>
          </a:p>
          <a:p>
            <a:r>
              <a:rPr lang="ru-RU" sz="1200" dirty="0" smtClean="0"/>
              <a:t>  	 3) создание лесополос в степной зоне</a:t>
            </a:r>
          </a:p>
          <a:p>
            <a:endParaRPr lang="ru-RU" sz="1200" dirty="0" smtClean="0"/>
          </a:p>
          <a:p>
            <a:r>
              <a:rPr lang="ru-RU" sz="1200" dirty="0" smtClean="0"/>
              <a:t>  	 4) строительство ГЭС на равнинных реках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028635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14. Одним из главных направлений борьбы с глобальным потеплением климата учёные считают</a:t>
            </a:r>
          </a:p>
          <a:p>
            <a:endParaRPr lang="ru-RU" sz="1200" dirty="0" smtClean="0"/>
          </a:p>
          <a:p>
            <a:r>
              <a:rPr lang="ru-RU" sz="1200" dirty="0" smtClean="0"/>
              <a:t>  	 1) использование в энергетике нетрадиционных источников энергии</a:t>
            </a:r>
          </a:p>
          <a:p>
            <a:endParaRPr lang="ru-RU" sz="1200" dirty="0" smtClean="0"/>
          </a:p>
          <a:p>
            <a:r>
              <a:rPr lang="ru-RU" sz="1200" dirty="0" smtClean="0"/>
              <a:t>  	 2) перевод тепловых электростанций с угля на мазут</a:t>
            </a:r>
          </a:p>
          <a:p>
            <a:endParaRPr lang="ru-RU" sz="1200" dirty="0" smtClean="0"/>
          </a:p>
          <a:p>
            <a:r>
              <a:rPr lang="ru-RU" sz="1200" dirty="0" smtClean="0"/>
              <a:t>  	 3) введение ограничений на развитие атомной энергетики</a:t>
            </a:r>
          </a:p>
          <a:p>
            <a:endParaRPr lang="ru-RU" sz="1200" dirty="0" smtClean="0"/>
          </a:p>
          <a:p>
            <a:r>
              <a:rPr lang="ru-RU" sz="1200" dirty="0" smtClean="0"/>
              <a:t>  	 4) ускоренное развитие энергетики в развивающихся странах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59986869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759912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3" t="1571" r="16804" b="18584"/>
          <a:stretch/>
        </p:blipFill>
        <p:spPr>
          <a:xfrm>
            <a:off x="14891" y="19430"/>
            <a:ext cx="6287678" cy="3987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434935" y="620688"/>
            <a:ext cx="2232248" cy="230832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размерам выработки электроэнергии на душу населения различия между странами очень велики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7236296" y="3068960"/>
            <a:ext cx="504056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292080" y="4221088"/>
            <a:ext cx="3600400" cy="2308324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i="1" dirty="0" smtClean="0"/>
              <a:t>• Среднемировой показатель – 3 тыс. кВт • ч;</a:t>
            </a:r>
            <a:br>
              <a:rPr lang="ru-RU" i="1" dirty="0" smtClean="0"/>
            </a:br>
            <a:endParaRPr lang="ru-RU" i="1" dirty="0" smtClean="0"/>
          </a:p>
          <a:p>
            <a:r>
              <a:rPr lang="ru-RU" i="1" dirty="0" smtClean="0"/>
              <a:t>• Экономически развитые страны – 5-15 тыс. кВт • ч;</a:t>
            </a:r>
          </a:p>
          <a:p>
            <a:endParaRPr lang="ru-RU" i="1" dirty="0" smtClean="0"/>
          </a:p>
          <a:p>
            <a:r>
              <a:rPr lang="ru-RU" i="1" dirty="0" smtClean="0"/>
              <a:t>• Страны Азии и Африки – менее 500 кВт • ч</a:t>
            </a:r>
            <a:endParaRPr lang="ru-RU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861048"/>
            <a:ext cx="4320480" cy="2851784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6933047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9155" y="1572570"/>
            <a:ext cx="432048" cy="360040"/>
          </a:xfrm>
          <a:prstGeom prst="rect">
            <a:avLst/>
          </a:prstGeom>
          <a:solidFill>
            <a:srgbClr val="9C0808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51203" y="1646001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Очень высокий уровень (свыше 5000 кг)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9155" y="2067368"/>
            <a:ext cx="432048" cy="360040"/>
          </a:xfrm>
          <a:prstGeom prst="rect">
            <a:avLst/>
          </a:prstGeom>
          <a:solidFill>
            <a:srgbClr val="9E3E3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0140" y="210888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Высокий уровень (2500 – 5000 кг)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1572570"/>
            <a:ext cx="432048" cy="360040"/>
          </a:xfrm>
          <a:prstGeom prst="rect">
            <a:avLst/>
          </a:prstGeom>
          <a:solidFill>
            <a:srgbClr val="EF876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098789" y="1614090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Средний уровень (1000 – 2500 кг)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2067368"/>
            <a:ext cx="432048" cy="360040"/>
          </a:xfrm>
          <a:prstGeom prst="rect">
            <a:avLst/>
          </a:prstGeom>
          <a:solidFill>
            <a:srgbClr val="F9CC7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115974" y="2108888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Низкий уровень (200 – 1000 кг)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414626217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81" y="0"/>
            <a:ext cx="6705600" cy="4448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051720" y="188640"/>
            <a:ext cx="432048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Структура выработки</a:t>
            </a:r>
            <a:endParaRPr lang="ru-RU" sz="2800" dirty="0">
              <a:ln>
                <a:solidFill>
                  <a:schemeClr val="accent1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4472750"/>
            <a:ext cx="8352928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numCol="2" rtlCol="0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Ориентация на ТЭС: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«Угольные страны»: Польша, ЮАР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«Нефтяные страны»: Саудовская Аравия, Кувейт, ОАЭ, Алжир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• Ориентация на ГЭС: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Норвегия, Бразилия, Киргизия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• Ориентация на АЭС: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Франция, Бельгия, Словакия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777174"/>
            <a:ext cx="1440160" cy="959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40" y="1465715"/>
            <a:ext cx="134415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23" y="1797051"/>
            <a:ext cx="1340474" cy="1005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24087"/>
            <a:ext cx="1295780" cy="866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355976" y="4581128"/>
            <a:ext cx="72008" cy="1800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347479" y="681343"/>
            <a:ext cx="2664296" cy="34163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/>
              <a:t>Крупнейшими в мире странами-производителями электроэнергии являются вырабатывающие по 20 % от мирового производства США, Китай и уступающие им в 4 раза Япония, Россия, Индия.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653397723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56" y="1284852"/>
            <a:ext cx="2836312" cy="2002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56" y="3567797"/>
            <a:ext cx="2836312" cy="2127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443477"/>
            <a:ext cx="853941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НВИЭ</a:t>
            </a:r>
            <a:br>
              <a:rPr lang="ru-RU" sz="2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0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возобновляемые источники энергии»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6404678"/>
              </p:ext>
            </p:extLst>
          </p:nvPr>
        </p:nvGraphicFramePr>
        <p:xfrm>
          <a:off x="323528" y="1592745"/>
          <a:ext cx="879013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070" y="3706555"/>
            <a:ext cx="3096344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6" b="18031"/>
          <a:stretch/>
        </p:blipFill>
        <p:spPr bwMode="auto">
          <a:xfrm rot="5400000">
            <a:off x="3569046" y="4174607"/>
            <a:ext cx="576064" cy="14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516216" y="177281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Более 80 стран: Китай, США, Германия и др. </a:t>
            </a:r>
            <a:endParaRPr lang="ru-RU" sz="14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516216" y="2564904"/>
            <a:ext cx="2088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Германия, Испания, Япония, Индия, США</a:t>
            </a:r>
            <a:endParaRPr lang="ru-RU" sz="14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6544532" y="3877283"/>
            <a:ext cx="2088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70 стран: США, Филиппины, Индонезия и др. </a:t>
            </a:r>
            <a:endParaRPr lang="ru-RU" sz="14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6544532" y="4941168"/>
            <a:ext cx="23184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25 стран: Франция, Канада, Россия, Великобритания и др.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3733961999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71242"/>
            <a:ext cx="669674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Передача и распределение электрической энергии</a:t>
            </a:r>
            <a:endParaRPr lang="ru-RU" sz="2400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8184" y="1340768"/>
            <a:ext cx="2736304" cy="182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3359" y="1102239"/>
            <a:ext cx="7776864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i="1" dirty="0" smtClean="0"/>
              <a:t>Передача электрической энергии от электрических станций до потребителей осуществляется по электрическим сетям. 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5365" y="1979199"/>
            <a:ext cx="5606795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Электросетевое хозяйство — естественно-монопольный сектор электроэнергетики </a:t>
            </a:r>
          </a:p>
          <a:p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dirty="0" smtClean="0"/>
              <a:t>(потребитель может выбирать энергосбытовую компанию, энергосбытовая компания может выбирать среди производителей электроэнергии)</a:t>
            </a:r>
            <a:endParaRPr lang="ru-RU" sz="1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020" y="3782653"/>
            <a:ext cx="2389005" cy="2803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9918" y="3861048"/>
            <a:ext cx="4572000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технической точки зрения, электрическая сеть представляет собой совокупность линий электропередачи (ЛЭП) и трансформаторов, находящихся на подстанциях.</a:t>
            </a:r>
            <a:endParaRPr lang="ru-RU" sz="1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3742212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276617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Тестовые задания ЕГЭ</a:t>
            </a:r>
            <a:endParaRPr lang="ru-RU" sz="2000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792" y="764704"/>
            <a:ext cx="66784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1. По разведанным запасам нефти первое место в мире занимает</a:t>
            </a:r>
          </a:p>
          <a:p>
            <a:endParaRPr lang="ru-RU" sz="1400" dirty="0" smtClean="0"/>
          </a:p>
          <a:p>
            <a:r>
              <a:rPr lang="ru-RU" sz="1400" dirty="0" smtClean="0"/>
              <a:t>  	 1) Россия</a:t>
            </a:r>
          </a:p>
          <a:p>
            <a:endParaRPr lang="ru-RU" sz="1400" dirty="0" smtClean="0"/>
          </a:p>
          <a:p>
            <a:r>
              <a:rPr lang="ru-RU" sz="1400" dirty="0" smtClean="0"/>
              <a:t>  	 2) США</a:t>
            </a:r>
          </a:p>
          <a:p>
            <a:endParaRPr lang="ru-RU" sz="1400" dirty="0" smtClean="0"/>
          </a:p>
          <a:p>
            <a:r>
              <a:rPr lang="ru-RU" sz="1400" dirty="0" smtClean="0"/>
              <a:t>  	 3) Саудовская Аравия</a:t>
            </a:r>
          </a:p>
          <a:p>
            <a:endParaRPr lang="ru-RU" sz="1400" dirty="0" smtClean="0"/>
          </a:p>
          <a:p>
            <a:r>
              <a:rPr lang="ru-RU" sz="1400" dirty="0" smtClean="0"/>
              <a:t>  	 4) Кувейт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0755" y="3348615"/>
            <a:ext cx="815168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2. Какие из перечисленных природных ресурсов относятся к исчерпаемым возобновимым?</a:t>
            </a:r>
          </a:p>
          <a:p>
            <a:endParaRPr lang="ru-RU" sz="1400" dirty="0" smtClean="0"/>
          </a:p>
          <a:p>
            <a:r>
              <a:rPr lang="ru-RU" sz="1400" dirty="0" smtClean="0"/>
              <a:t>  	 1) энергия приливов</a:t>
            </a:r>
          </a:p>
          <a:p>
            <a:endParaRPr lang="ru-RU" sz="1400" dirty="0" smtClean="0"/>
          </a:p>
          <a:p>
            <a:r>
              <a:rPr lang="ru-RU" sz="1400" dirty="0" smtClean="0"/>
              <a:t>  	 2) солнечная энергия</a:t>
            </a:r>
          </a:p>
          <a:p>
            <a:endParaRPr lang="ru-RU" sz="1400" dirty="0" smtClean="0"/>
          </a:p>
          <a:p>
            <a:r>
              <a:rPr lang="ru-RU" sz="1400" dirty="0" smtClean="0"/>
              <a:t>  	 3) биологические</a:t>
            </a:r>
          </a:p>
          <a:p>
            <a:endParaRPr lang="ru-RU" sz="1400" dirty="0" smtClean="0"/>
          </a:p>
          <a:p>
            <a:r>
              <a:rPr lang="ru-RU" sz="1400" dirty="0" smtClean="0"/>
              <a:t>  	 4) энергия ветра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20787206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788" y="260648"/>
            <a:ext cx="76328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3. Примером </a:t>
            </a:r>
            <a:r>
              <a:rPr lang="ru-RU" sz="1400" dirty="0" err="1" smtClean="0"/>
              <a:t>исчерпаемых</a:t>
            </a:r>
            <a:r>
              <a:rPr lang="ru-RU" sz="1400" dirty="0" smtClean="0"/>
              <a:t> </a:t>
            </a:r>
            <a:r>
              <a:rPr lang="ru-RU" sz="1400" dirty="0" err="1" smtClean="0"/>
              <a:t>невозобновимых</a:t>
            </a:r>
            <a:r>
              <a:rPr lang="ru-RU" sz="1400" dirty="0" smtClean="0"/>
              <a:t> природных ресурсов является</a:t>
            </a:r>
          </a:p>
          <a:p>
            <a:endParaRPr lang="ru-RU" sz="1400" dirty="0" smtClean="0"/>
          </a:p>
          <a:p>
            <a:r>
              <a:rPr lang="ru-RU" sz="1400" dirty="0" smtClean="0"/>
              <a:t>  	 1) гидротермальная энергия</a:t>
            </a:r>
          </a:p>
          <a:p>
            <a:endParaRPr lang="ru-RU" sz="1400" dirty="0" smtClean="0"/>
          </a:p>
          <a:p>
            <a:r>
              <a:rPr lang="ru-RU" sz="1400" dirty="0" smtClean="0"/>
              <a:t>  	 2) ядерная энергия</a:t>
            </a:r>
          </a:p>
          <a:p>
            <a:endParaRPr lang="ru-RU" sz="1400" dirty="0" smtClean="0"/>
          </a:p>
          <a:p>
            <a:r>
              <a:rPr lang="ru-RU" sz="1400" dirty="0" smtClean="0"/>
              <a:t>  	 3) каменный уголь</a:t>
            </a:r>
          </a:p>
          <a:p>
            <a:endParaRPr lang="ru-RU" sz="1400" dirty="0" smtClean="0"/>
          </a:p>
          <a:p>
            <a:r>
              <a:rPr lang="ru-RU" sz="1400" dirty="0" smtClean="0"/>
              <a:t>  	 4) морская вода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8941" y="2283359"/>
            <a:ext cx="84662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4. Крупные запасы нефти имеются на побережье и шельфе</a:t>
            </a:r>
          </a:p>
          <a:p>
            <a:endParaRPr lang="ru-RU" sz="1400" dirty="0" smtClean="0"/>
          </a:p>
          <a:p>
            <a:r>
              <a:rPr lang="ru-RU" sz="1400" dirty="0" smtClean="0"/>
              <a:t>  	 1) 	</a:t>
            </a:r>
            <a:r>
              <a:rPr lang="ru-RU" sz="1400" dirty="0" err="1" smtClean="0"/>
              <a:t>Гудзонова</a:t>
            </a:r>
            <a:r>
              <a:rPr lang="ru-RU" sz="1400" dirty="0" smtClean="0"/>
              <a:t> залива</a:t>
            </a:r>
          </a:p>
          <a:p>
            <a:endParaRPr lang="ru-RU" sz="1400" dirty="0" smtClean="0"/>
          </a:p>
          <a:p>
            <a:r>
              <a:rPr lang="ru-RU" sz="1400" dirty="0" smtClean="0"/>
              <a:t>  	 2) 	моря Лаптевых</a:t>
            </a:r>
          </a:p>
          <a:p>
            <a:endParaRPr lang="ru-RU" sz="1400" dirty="0" smtClean="0"/>
          </a:p>
          <a:p>
            <a:r>
              <a:rPr lang="ru-RU" sz="1400" dirty="0" smtClean="0"/>
              <a:t>  	 3) 	Чукотского моря</a:t>
            </a:r>
          </a:p>
          <a:p>
            <a:endParaRPr lang="ru-RU" sz="1400" dirty="0" smtClean="0"/>
          </a:p>
          <a:p>
            <a:r>
              <a:rPr lang="ru-RU" sz="1400" dirty="0" smtClean="0"/>
              <a:t>  	 4) 	Мексиканского залива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033" y="4437112"/>
            <a:ext cx="74031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5. Какие ресурсы относятся к исчерпаемым возобновимым?</a:t>
            </a:r>
          </a:p>
          <a:p>
            <a:endParaRPr lang="ru-RU" sz="1400" dirty="0" smtClean="0"/>
          </a:p>
          <a:p>
            <a:r>
              <a:rPr lang="ru-RU" sz="1400" dirty="0" smtClean="0"/>
              <a:t>  	 1) солнечная энергия</a:t>
            </a:r>
          </a:p>
          <a:p>
            <a:endParaRPr lang="ru-RU" sz="1400" dirty="0" smtClean="0"/>
          </a:p>
          <a:p>
            <a:r>
              <a:rPr lang="ru-RU" sz="1400" dirty="0" smtClean="0"/>
              <a:t>  	 2) нефть</a:t>
            </a:r>
          </a:p>
          <a:p>
            <a:endParaRPr lang="ru-RU" sz="1400" dirty="0" smtClean="0"/>
          </a:p>
          <a:p>
            <a:r>
              <a:rPr lang="ru-RU" sz="1400" dirty="0" smtClean="0"/>
              <a:t>  	 3) лес</a:t>
            </a:r>
          </a:p>
          <a:p>
            <a:endParaRPr lang="ru-RU" sz="1400" dirty="0" smtClean="0"/>
          </a:p>
          <a:p>
            <a:r>
              <a:rPr lang="ru-RU" sz="1400" dirty="0" smtClean="0"/>
              <a:t>  	 4) энергия ветра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96049392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227</TotalTime>
  <Words>498</Words>
  <Application>Microsoft Office PowerPoint</Application>
  <PresentationFormat>Экран (4:3)</PresentationFormat>
  <Paragraphs>164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Электроэнергетика мира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Васильев В.С. Иваново-2012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Nastya</dc:creator>
  <cp:lastModifiedBy>Лена</cp:lastModifiedBy>
  <cp:revision>20</cp:revision>
  <dcterms:created xsi:type="dcterms:W3CDTF">2015-03-18T16:48:24Z</dcterms:created>
  <dcterms:modified xsi:type="dcterms:W3CDTF">2015-03-22T15:05:50Z</dcterms:modified>
</cp:coreProperties>
</file>