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55" r:id="rId2"/>
    <p:sldMasterId id="2147483767" r:id="rId3"/>
    <p:sldMasterId id="2147483779" r:id="rId4"/>
    <p:sldMasterId id="2147483791" r:id="rId5"/>
    <p:sldMasterId id="2147483815" r:id="rId6"/>
    <p:sldMasterId id="2147483827" r:id="rId7"/>
  </p:sldMasterIdLst>
  <p:notesMasterIdLst>
    <p:notesMasterId r:id="rId16"/>
  </p:notesMasterIdLst>
  <p:sldIdLst>
    <p:sldId id="256" r:id="rId8"/>
    <p:sldId id="257" r:id="rId9"/>
    <p:sldId id="258" r:id="rId10"/>
    <p:sldId id="26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C52E2-41F6-4517-8AD6-F8D8F165B87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791DD-93BE-41C6-915C-4E23ACEE3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791DD-93BE-41C6-915C-4E23ACEE364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791DD-93BE-41C6-915C-4E23ACEE364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791DD-93BE-41C6-915C-4E23ACEE364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 lang="ru-RU"/>
          </a:p>
        </p:txBody>
      </p:sp>
      <p:grpSp>
        <p:nvGrpSpPr>
          <p:cNvPr id="2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</p:grpSp>
      <p:sp>
        <p:nvSpPr>
          <p:cNvPr id="24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5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4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5194300"/>
            <a:ext cx="7467600" cy="914400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032500"/>
            <a:ext cx="6400800" cy="7493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68644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spcBef>
                <a:spcPct val="0"/>
              </a:spcBef>
              <a:defRPr>
                <a:latin typeface="Times New Roman" pitchFamily="18" charset="0"/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6864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spcBef>
                <a:spcPct val="0"/>
              </a:spcBef>
              <a:defRPr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6864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spcBef>
                <a:spcPct val="0"/>
              </a:spcBef>
              <a:defRPr>
                <a:latin typeface="Times New Roman" pitchFamily="18" charset="0"/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86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3886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19812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7912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833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755650" y="4652963"/>
            <a:ext cx="8154988" cy="100965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89834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827088" y="5662613"/>
            <a:ext cx="8058150" cy="936625"/>
          </a:xfrm>
        </p:spPr>
        <p:txBody>
          <a:bodyPr/>
          <a:lstStyle>
            <a:lvl1pPr marL="0" indent="0" algn="r">
              <a:buFontTx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89842" name="Rectangle 5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89843" name="Rectangle 5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9844" name="Rectangle 5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4244975" cy="4962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00213"/>
            <a:ext cx="4244975" cy="4962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32588" y="115888"/>
            <a:ext cx="2160587" cy="65468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5" y="115888"/>
            <a:ext cx="6329363" cy="65468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 dirty="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 dirty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 dirty="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ru-RU" sz="7200" dirty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ПРАВИЛЬНО </a:t>
            </a:r>
            <a:r>
              <a:rPr kumimoji="0" lang="ru-RU" sz="7200" dirty="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или НЕПРАВИЛЬНО?</a:t>
            </a:r>
            <a:endParaRPr kumimoji="0"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2741613" y="1370013"/>
            <a:ext cx="5484812" cy="2133600"/>
          </a:xfrm>
        </p:spPr>
        <p:txBody>
          <a:bodyPr anchor="b"/>
          <a:lstStyle>
            <a:lvl1pPr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3581400"/>
            <a:ext cx="5486400" cy="1058863"/>
          </a:xfrm>
        </p:spPr>
        <p:txBody>
          <a:bodyPr/>
          <a:lstStyle>
            <a:lvl1pPr marL="0" indent="0">
              <a:buFontTx/>
              <a:buNone/>
              <a:defRPr sz="32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752600"/>
            <a:ext cx="266541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752600"/>
            <a:ext cx="2667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 dirty="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 dirty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 dirty="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ru-RU" sz="7200" dirty="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ПРАВИЛЬНО или </a:t>
            </a:r>
            <a:r>
              <a:rPr kumimoji="0" lang="ru-RU" sz="7200" dirty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НЕПРАВИЛЬНО</a:t>
            </a:r>
            <a:r>
              <a:rPr kumimoji="0" lang="ru-RU" sz="7200" dirty="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838200"/>
            <a:ext cx="1581150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838200"/>
            <a:ext cx="4591050" cy="5105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Несколько вариа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10"/>
          <p:cNvSpPr txBox="1"/>
          <p:nvPr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 dirty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Неправильный ответ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ru-RU" i="0" baseline="0"/>
            </a:lvl1pPr>
            <a:extLst/>
          </a:lstStyle>
          <a:p>
            <a:pPr lvl="0"/>
            <a:r>
              <a:rPr kumimoji="0" lang="ru-RU"/>
              <a:t>Введите правильный ответ (затем измените порядок вариантов)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 dirty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 dirty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 dirty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ru-RU" sz="2000" b="1" dirty="0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ru-RU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</p:grpSp>
      <p:grpSp>
        <p:nvGrpSpPr>
          <p:cNvPr id="6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 dirty="0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924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67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54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367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38400" y="6172200"/>
            <a:ext cx="408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67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809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15888"/>
            <a:ext cx="864235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8810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86423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8823" name="Rectangle 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288824" name="Rectangle 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88825" name="Rectangle 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/>
          <a:srcRect l="124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52400" y="152400"/>
            <a:ext cx="8839200" cy="65532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838200"/>
            <a:ext cx="632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752600"/>
            <a:ext cx="548481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415088"/>
            <a:ext cx="73977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+mn-lt"/>
              </a:defRPr>
            </a:lvl1pPr>
          </a:lstStyle>
          <a:p>
            <a:fld id="{12FC8607-A29A-48F9-BFE9-C9E171A1C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15088"/>
            <a:ext cx="4419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905000" y="6415088"/>
            <a:ext cx="15938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+mn-lt"/>
              </a:defRPr>
            </a:lvl1pPr>
          </a:lstStyle>
          <a:p>
            <a:fld id="{01E4376C-CE97-423C-B293-F3E767551107}" type="datetimeFigureOut">
              <a:rPr lang="ru-RU" smtClean="0"/>
              <a:pPr/>
              <a:t>10.04.2010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200">
          <a:solidFill>
            <a:srgbClr val="5C230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000">
          <a:solidFill>
            <a:srgbClr val="5C2305"/>
          </a:solidFill>
          <a:latin typeface="+mn-lt"/>
        </a:defRPr>
      </a:lvl2pPr>
      <a:lvl3pPr marL="10858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>
          <a:solidFill>
            <a:srgbClr val="5C2305"/>
          </a:solidFill>
          <a:latin typeface="+mn-lt"/>
        </a:defRPr>
      </a:lvl3pPr>
      <a:lvl4pPr marL="14287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600">
          <a:solidFill>
            <a:srgbClr val="5C2305"/>
          </a:solidFill>
          <a:latin typeface="+mn-lt"/>
        </a:defRPr>
      </a:lvl4pPr>
      <a:lvl5pPr marL="17716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ОБЩАЯ ХАРАКТЕРИСТИКА ВЬЕТНАМА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5857892"/>
            <a:ext cx="6400800" cy="82868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Выполнила: Тимошина </a:t>
            </a:r>
            <a:r>
              <a:rPr lang="ru-RU" dirty="0" smtClean="0">
                <a:solidFill>
                  <a:schemeClr val="tx1"/>
                </a:solidFill>
              </a:rPr>
              <a:t>Валентина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786314" y="214290"/>
            <a:ext cx="4038600" cy="664371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Социалистическая Республика Вьетнам - государство в Юго-Восточной Азии. </a:t>
            </a:r>
          </a:p>
          <a:p>
            <a:r>
              <a:rPr lang="ru-RU" dirty="0"/>
              <a:t>Площадь страны - 331 тысяча </a:t>
            </a:r>
            <a:r>
              <a:rPr lang="ru-RU" dirty="0" smtClean="0"/>
              <a:t>кв. км.</a:t>
            </a:r>
            <a:endParaRPr lang="ru-RU" dirty="0"/>
          </a:p>
          <a:p>
            <a:r>
              <a:rPr lang="ru-RU" dirty="0" smtClean="0"/>
              <a:t>На севере Вьетнама проходит общая граница с Китаем (длина границы 1281 км) на западе с Камбоджой (982 км) и Лаосом (1555 км).С востока и юга Вьетнам окружают воды Южно-Китайского моря и его заливы (</a:t>
            </a:r>
            <a:r>
              <a:rPr lang="ru-RU" dirty="0" err="1" smtClean="0"/>
              <a:t>Тонкинский</a:t>
            </a:r>
            <a:r>
              <a:rPr lang="ru-RU" dirty="0" smtClean="0"/>
              <a:t> и Сиамский).</a:t>
            </a:r>
            <a:endParaRPr lang="ru-RU" dirty="0"/>
          </a:p>
        </p:txBody>
      </p:sp>
      <p:pic>
        <p:nvPicPr>
          <p:cNvPr id="6" name="Рисунок 5" descr="вьетна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070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86380" y="0"/>
            <a:ext cx="3857620" cy="68580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Численность населения — 87 млн, </a:t>
            </a:r>
            <a:r>
              <a:rPr lang="ru-RU" sz="2400" dirty="0" smtClean="0"/>
              <a:t>из </a:t>
            </a:r>
            <a:r>
              <a:rPr lang="ru-RU" sz="2400" dirty="0"/>
              <a:t>которых вьетнамцы составляют около 90%, китайцы - около 3%, а остальные относятся, как правило, к кхмерам</a:t>
            </a:r>
            <a:r>
              <a:rPr lang="ru-RU" sz="2400" dirty="0" smtClean="0"/>
              <a:t>.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Годовой прирост — 1 % (фертильность — 1,8 рождений на женщину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).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Городское население — 28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%.</a:t>
            </a:r>
            <a:endParaRPr lang="ru-RU" sz="2400" dirty="0" smtClean="0"/>
          </a:p>
          <a:p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Н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аибольшая 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плотность населения страны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-1100 чел/км².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sz="2400" dirty="0"/>
          </a:p>
        </p:txBody>
      </p:sp>
      <p:pic>
        <p:nvPicPr>
          <p:cNvPr id="5" name="Содержимое 4" descr="300px-Хошимин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076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059007"/>
            <a:ext cx="5111750" cy="428119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785794"/>
            <a:ext cx="3008313" cy="5340369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Национальным языком считается вьетнамский язык.</a:t>
            </a:r>
          </a:p>
          <a:p>
            <a:r>
              <a:rPr lang="ru-RU" sz="2400" b="1" dirty="0" smtClean="0"/>
              <a:t>Господствующей религией представлен буддизм, около 10% жителей страны являются католиками, малая часть жителей проповедуют протестантство и ислам.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ic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7554" y="357166"/>
            <a:ext cx="5786445" cy="650083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3008313" cy="5840435"/>
          </a:xfrm>
        </p:spPr>
        <p:txBody>
          <a:bodyPr>
            <a:noAutofit/>
          </a:bodyPr>
          <a:lstStyle/>
          <a:p>
            <a:r>
              <a:rPr sz="2000" smtClean="0"/>
              <a:t>Вьетнам расположен в области субэкваториального муссонного климата, но в силу большой протяжённости страны с севера на юг, климатические условия на её территории несколько различаются. Зима сухая на юге и влажная на севере, а летом муссонные дожди поливают всю территорию страны. В конце лета и начале осени побережье Вьетнама посещают разрушительной силы тайфуны.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lamdong_dalat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14247" y="0"/>
            <a:ext cx="5629753" cy="450059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00042"/>
            <a:ext cx="3643306" cy="6215082"/>
          </a:xfrm>
          <a:noFill/>
        </p:spPr>
        <p:txBody>
          <a:bodyPr/>
          <a:lstStyle/>
          <a:p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Сельское хозяйство (55 %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работающих) 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— рис, кофе, каучуконосы, хлопок, чай, перец, соя, кешью, сахарный тростник, арахис, бананы; птица; вылов рыбы и морепродуктов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Промышленность (19 %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работающих) 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— обработка сельхозпродукции, одежда, обувь, добыча нефти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24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Сфера обслуживания — 26 %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работающих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sz="24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714744" y="4429132"/>
            <a:ext cx="5429256" cy="2214554"/>
          </a:xfrm>
        </p:spPr>
        <p:txBody>
          <a:bodyPr/>
          <a:lstStyle/>
          <a:p>
            <a:pPr algn="r"/>
            <a:r>
              <a:rPr lang="ru-RU" sz="2400" b="0" dirty="0">
                <a:solidFill>
                  <a:schemeClr val="bg1"/>
                </a:solidFill>
              </a:rPr>
              <a:t>ВВП в 2008 году — 89,8 млрд. долл. ВВП на душу </a:t>
            </a:r>
            <a:r>
              <a:rPr lang="ru-RU" sz="2400" b="0" dirty="0" smtClean="0">
                <a:solidFill>
                  <a:schemeClr val="bg1"/>
                </a:solidFill>
              </a:rPr>
              <a:t>населения— </a:t>
            </a:r>
            <a:r>
              <a:rPr lang="ru-RU" sz="2400" b="0" dirty="0">
                <a:solidFill>
                  <a:schemeClr val="bg1"/>
                </a:solidFill>
              </a:rPr>
              <a:t>2,8 тыс. долл. (168-е место в мире).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357166"/>
            <a:ext cx="4244975" cy="6286519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Более 40 тыс. км больших и малых судоходных рек и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каналов. Основные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порты – Хошимин, Дананг,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Хонггай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Нячанг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Хайфон, </a:t>
            </a:r>
            <a:r>
              <a:rPr lang="ru-RU" sz="20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Вунгтау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Сухопутные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дороги Вьетнама имеют протяженность более 310 тыс. км, около трети из них – автомобильные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Железнодорожные пути с более широкой колеей имеют протяженность </a:t>
            </a:r>
            <a:r>
              <a:rPr lang="ru-RU" sz="20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ок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400 км. Основная железнодорожная магистраль Ханой – Хошимин (1730 км) протянулась через всю страну с севера на юг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sz="2000" dirty="0"/>
          </a:p>
        </p:txBody>
      </p:sp>
      <p:pic>
        <p:nvPicPr>
          <p:cNvPr id="9" name="Содержимое 8" descr="66315vietnam_0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785794"/>
            <a:ext cx="4495800" cy="485778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IMG_5296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286248" cy="3286148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14810" y="214290"/>
            <a:ext cx="4572032" cy="607223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/>
              <a:t>    Вьетнам </a:t>
            </a:r>
            <a:r>
              <a:rPr lang="ru-RU" sz="2000" dirty="0"/>
              <a:t>экспортирует сырую нефть, морепродукты, рис, кофе, каучук, чай, одежду и обувь (62,7 </a:t>
            </a:r>
            <a:r>
              <a:rPr lang="ru-RU" sz="2000" dirty="0" err="1"/>
              <a:t>млрд</a:t>
            </a:r>
            <a:r>
              <a:rPr lang="ru-RU" sz="2000" dirty="0"/>
              <a:t> долл. в 2008</a:t>
            </a:r>
            <a:r>
              <a:rPr lang="ru-RU" sz="2000" dirty="0" smtClean="0"/>
              <a:t>).Основные </a:t>
            </a:r>
            <a:r>
              <a:rPr lang="ru-RU" sz="2000" dirty="0"/>
              <a:t>покупатели — США 18,9 %, Япония 13,6 %, Китай 7,2 %, Австралия 6,7 %, Сингапур 4,2 %.</a:t>
            </a:r>
          </a:p>
          <a:p>
            <a:pPr>
              <a:buNone/>
            </a:pPr>
            <a:r>
              <a:rPr lang="ru-RU" sz="2000" dirty="0" smtClean="0"/>
              <a:t>    Вьетнам </a:t>
            </a:r>
            <a:r>
              <a:rPr lang="ru-RU" sz="2000" dirty="0"/>
              <a:t>импортирует промышленную продукцию, нефтепродукты, удобрения, зерно, цемент, мотоциклы (75,5 </a:t>
            </a:r>
            <a:r>
              <a:rPr lang="ru-RU" sz="2000" dirty="0" err="1"/>
              <a:t>млрд</a:t>
            </a:r>
            <a:r>
              <a:rPr lang="ru-RU" sz="2000" dirty="0"/>
              <a:t> долл. в 2008</a:t>
            </a:r>
            <a:r>
              <a:rPr lang="ru-RU" sz="2000" dirty="0" smtClean="0"/>
              <a:t>).Основные </a:t>
            </a:r>
            <a:r>
              <a:rPr lang="ru-RU" sz="2000" dirty="0"/>
              <a:t>поставщики — Китай 19,4 %, Сингапур 11,6 %, Южная Корея 8,8 %, Таиланд 6,1 %.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3429000"/>
            <a:ext cx="3929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Природные ресурсы: фосфаты, уголь, марганец, бокситы, хромиты, залежи нефти и газа на морском шельфе, лес, гидроэнергия.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izShow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S_RU_blue_Universal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_RU_RedBlackDesignPaper4">
  <a:themeElements>
    <a:clrScheme name="OF_RU_RedBlackDesignPaper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_RU_RedBlackDesignPaper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_RU_RedBlackDesignPaper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_RU_RedBlackDesignPaper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_RU_RedBlackDesignPaper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01140804">
  <a:themeElements>
    <a:clrScheme name="Тема Office 1">
      <a:dk1>
        <a:srgbClr val="000066"/>
      </a:dk1>
      <a:lt1>
        <a:srgbClr val="FFFFFF"/>
      </a:lt1>
      <a:dk2>
        <a:srgbClr val="003366"/>
      </a:dk2>
      <a:lt2>
        <a:srgbClr val="FFFFFF"/>
      </a:lt2>
      <a:accent1>
        <a:srgbClr val="8EB3C8"/>
      </a:accent1>
      <a:accent2>
        <a:srgbClr val="6F97B3"/>
      </a:accent2>
      <a:accent3>
        <a:srgbClr val="AAADB8"/>
      </a:accent3>
      <a:accent4>
        <a:srgbClr val="DADADA"/>
      </a:accent4>
      <a:accent5>
        <a:srgbClr val="C6D6E0"/>
      </a:accent5>
      <a:accent6>
        <a:srgbClr val="6488A2"/>
      </a:accent6>
      <a:hlink>
        <a:srgbClr val="556575"/>
      </a:hlink>
      <a:folHlink>
        <a:srgbClr val="3D556F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000066"/>
        </a:dk1>
        <a:lt1>
          <a:srgbClr val="FFFFFF"/>
        </a:lt1>
        <a:dk2>
          <a:srgbClr val="003366"/>
        </a:dk2>
        <a:lt2>
          <a:srgbClr val="FFFFFF"/>
        </a:lt2>
        <a:accent1>
          <a:srgbClr val="8EB3C8"/>
        </a:accent1>
        <a:accent2>
          <a:srgbClr val="6F97B3"/>
        </a:accent2>
        <a:accent3>
          <a:srgbClr val="AAADB8"/>
        </a:accent3>
        <a:accent4>
          <a:srgbClr val="DADADA"/>
        </a:accent4>
        <a:accent5>
          <a:srgbClr val="C6D6E0"/>
        </a:accent5>
        <a:accent6>
          <a:srgbClr val="6488A2"/>
        </a:accent6>
        <a:hlink>
          <a:srgbClr val="556575"/>
        </a:hlink>
        <a:folHlink>
          <a:srgbClr val="3D55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ompetition">
  <a:themeElements>
    <a:clrScheme name="Competition 1">
      <a:dk1>
        <a:srgbClr val="000000"/>
      </a:dk1>
      <a:lt1>
        <a:srgbClr val="FFFFFF"/>
      </a:lt1>
      <a:dk2>
        <a:srgbClr val="0099FF"/>
      </a:dk2>
      <a:lt2>
        <a:srgbClr val="FFFFFF"/>
      </a:lt2>
      <a:accent1>
        <a:srgbClr val="000066"/>
      </a:accent1>
      <a:accent2>
        <a:srgbClr val="3333CC"/>
      </a:accent2>
      <a:accent3>
        <a:srgbClr val="AACAFF"/>
      </a:accent3>
      <a:accent4>
        <a:srgbClr val="DADADA"/>
      </a:accent4>
      <a:accent5>
        <a:srgbClr val="AAAAB8"/>
      </a:accent5>
      <a:accent6>
        <a:srgbClr val="2D2DB9"/>
      </a:accent6>
      <a:hlink>
        <a:srgbClr val="FF6600"/>
      </a:hlink>
      <a:folHlink>
        <a:srgbClr val="00CC99"/>
      </a:folHlink>
    </a:clrScheme>
    <a:fontScheme name="Competition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ompetition 1">
        <a:dk1>
          <a:srgbClr val="000000"/>
        </a:dk1>
        <a:lt1>
          <a:srgbClr val="FFFFFF"/>
        </a:lt1>
        <a:dk2>
          <a:srgbClr val="0099FF"/>
        </a:dk2>
        <a:lt2>
          <a:srgbClr val="FFFFFF"/>
        </a:lt2>
        <a:accent1>
          <a:srgbClr val="000066"/>
        </a:accent1>
        <a:accent2>
          <a:srgbClr val="3333CC"/>
        </a:accent2>
        <a:accent3>
          <a:srgbClr val="AACAFF"/>
        </a:accent3>
        <a:accent4>
          <a:srgbClr val="DADADA"/>
        </a:accent4>
        <a:accent5>
          <a:srgbClr val="AAAAB8"/>
        </a:accent5>
        <a:accent6>
          <a:srgbClr val="2D2DB9"/>
        </a:accent6>
        <a:hlink>
          <a:srgbClr val="FF6600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s_edb2schl_tp01018387">
  <a:themeElements>
    <a:clrScheme name="ms_edb2schl_tp01018387 1">
      <a:dk1>
        <a:srgbClr val="000000"/>
      </a:dk1>
      <a:lt1>
        <a:srgbClr val="0099CC"/>
      </a:lt1>
      <a:dk2>
        <a:srgbClr val="000000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ms_edb2schl_tp0101838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s_edb2schl_tp01018387 1">
        <a:dk1>
          <a:srgbClr val="000000"/>
        </a:dk1>
        <a:lt1>
          <a:srgbClr val="0099CC"/>
        </a:lt1>
        <a:dk2>
          <a:srgbClr val="000000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b2schl_tp01018387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edb2schl_tp01018387 3">
        <a:dk1>
          <a:srgbClr val="5F5F5F"/>
        </a:dk1>
        <a:lt1>
          <a:srgbClr val="FFFFFF"/>
        </a:lt1>
        <a:dk2>
          <a:srgbClr val="5F5F5F"/>
        </a:dk2>
        <a:lt2>
          <a:srgbClr val="00000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10274638</Template>
  <TotalTime>136</TotalTime>
  <Words>469</Words>
  <Application>Microsoft Office PowerPoint</Application>
  <PresentationFormat>Экран (4:3)</PresentationFormat>
  <Paragraphs>25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QuizShow</vt:lpstr>
      <vt:lpstr>MS_RU_blue_Universal</vt:lpstr>
      <vt:lpstr>OF_RU_RedBlackDesignPaper4</vt:lpstr>
      <vt:lpstr>01140804</vt:lpstr>
      <vt:lpstr>Competition</vt:lpstr>
      <vt:lpstr>Тема Office</vt:lpstr>
      <vt:lpstr>ms_edb2schl_tp01018387</vt:lpstr>
      <vt:lpstr>ОБЩАЯ ХАРАКТЕРИСТИКА ВЬЕТНАМА</vt:lpstr>
      <vt:lpstr>Слайд 2</vt:lpstr>
      <vt:lpstr>Слайд 3</vt:lpstr>
      <vt:lpstr>Слайд 4</vt:lpstr>
      <vt:lpstr>Слайд 5</vt:lpstr>
      <vt:lpstr>ВВП в 2008 году — 89,8 млрд. долл. ВВП на душу населения— 2,8 тыс. долл. (168-е место в мире). </vt:lpstr>
      <vt:lpstr>Слайд 7</vt:lpstr>
      <vt:lpstr>Слайд 8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ВЬЕТНАМА</dc:title>
  <dc:creator>XP GAME 2007</dc:creator>
  <cp:lastModifiedBy>Лена</cp:lastModifiedBy>
  <cp:revision>16</cp:revision>
  <dcterms:created xsi:type="dcterms:W3CDTF">2010-01-24T12:25:01Z</dcterms:created>
  <dcterms:modified xsi:type="dcterms:W3CDTF">2010-04-10T15:42:55Z</dcterms:modified>
</cp:coreProperties>
</file>