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5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B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3314700"/>
          </a:xfrm>
        </p:spPr>
        <p:txBody>
          <a:bodyPr/>
          <a:lstStyle>
            <a:lvl1pPr algn="ctr">
              <a:defRPr sz="4400" b="1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01013" y="6245225"/>
            <a:ext cx="585787" cy="476250"/>
          </a:xfrm>
        </p:spPr>
        <p:txBody>
          <a:bodyPr/>
          <a:lstStyle>
            <a:lvl1pPr>
              <a:defRPr/>
            </a:lvl1pPr>
          </a:lstStyle>
          <a:p>
            <a:fld id="{F686E1F6-15C2-452C-BFA2-86BC060ADC8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4EE69C-E2DC-4FD6-ACED-F18DDE115D3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9797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975"/>
            <a:ext cx="2057400" cy="6072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3975"/>
            <a:ext cx="6019800" cy="6072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40350-F21E-4183-BEA1-BC7EDC1E12E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43547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1FCCDD-EDC7-4BE4-8FDE-CD478F4FC95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58791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693DC8-29B2-4A3D-B4CA-7CC68C4C516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3950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11E8A4-7BFB-4FB8-8948-C455C69C1CE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379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E6AE61-F789-4B92-8B3E-5867C27C86C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0627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D9ADC8-F7F8-425D-8475-30FF60694B6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9143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37C451-86A5-4EE3-81EF-88344163FFF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0303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EEA57F-C096-449B-8556-A6D359BD39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9392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FB7471-6F27-4FA7-AA0B-27B5F2F6B1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1399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975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79725" y="6453188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40763" y="6453188"/>
            <a:ext cx="5397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fld id="{4731CE48-2C59-4E1E-BC8F-EC44A5F7021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3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microsoft.com/office/2007/relationships/hdphoto" Target="../media/hdphoto2.wdp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m.ru/zdorove/2012/12/11/zdorove/699320-smertelnaya-devyatka-camye-strashnye-infektsionnye-zabolevaniya-v-" TargetMode="External"/><Relationship Id="rId2" Type="http://schemas.openxmlformats.org/officeDocument/2006/relationships/hyperlink" Target="http://mcons.com.ua/content/kakoi-samyi-opasnyi-virus-samye-opasnye-virusy-opasnost-virusov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&#1043;&#1077;&#1084;&#1086;&#1088;&#1088;&#1072;&#1075;&#1080;&#1095;&#1077;&#1089;&#1082;&#1072;&#1103;_&#1083;&#1080;&#1093;&#1086;&#1088;&#1072;&#1076;&#1082;&#1072;_&#1069;&#1073;&#1086;&#1083;&#1072;" TargetMode="External"/><Relationship Id="rId5" Type="http://schemas.openxmlformats.org/officeDocument/2006/relationships/hyperlink" Target="https://ru.wikipedia.org/wiki/%C2%E8%F0%F3%F1%FB" TargetMode="External"/><Relationship Id="rId4" Type="http://schemas.openxmlformats.org/officeDocument/2006/relationships/hyperlink" Target="http://www.tiensmed.ru/illness/virus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85080" cy="3813810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sp>
        <p:nvSpPr>
          <p:cNvPr id="205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2771775" y="3033713"/>
            <a:ext cx="6229350" cy="1835150"/>
          </a:xfrm>
        </p:spPr>
        <p:txBody>
          <a:bodyPr/>
          <a:lstStyle/>
          <a:p>
            <a:r>
              <a:rPr lang="ru-RU" alt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Вирусы – неклеточная форма жизни. </a:t>
            </a:r>
            <a:br>
              <a:rPr lang="ru-RU" alt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строения и жизнедеятельности вирусов</a:t>
            </a:r>
            <a:endParaRPr lang="ru-RU" alt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476" y="692696"/>
            <a:ext cx="5223394" cy="5664436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691680" y="188640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	многообразие вирусов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3130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7904" y="321955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8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Эбола</a:t>
            </a:r>
            <a:endParaRPr lang="ru-RU" sz="2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230" y="1268760"/>
            <a:ext cx="5126833" cy="507831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b="1" dirty="0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Инкубационный период — от двух до 21 дня. </a:t>
            </a:r>
          </a:p>
          <a:p>
            <a:endParaRPr lang="ru-RU" b="1" dirty="0" smtClean="0">
              <a:ln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r>
              <a:rPr lang="ru-RU" b="1" dirty="0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Симптомы: начинается с сильной слабости, сильной головной боли, болей в мышцах, диареи, болей в животе, ангины. Позднее появляется сухой кашель и колющие боли в грудной клетке, развиваются признаки обезвоживания, рвота, сыпь вместе со снижением функционирования печени и почек. В 40-50 % случаев начинаются внешние и внутренние кровотечения.</a:t>
            </a:r>
          </a:p>
          <a:p>
            <a:endParaRPr lang="ru-RU" b="1" dirty="0" smtClean="0">
              <a:ln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r>
              <a:rPr lang="ru-RU" b="1" dirty="0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Если зараженный человек не выздоравливает в течение 7—16 дней после первых симптомов, то возрастает вероятность смертельного исхода.</a:t>
            </a:r>
            <a:endParaRPr lang="ru-RU" b="1" dirty="0">
              <a:ln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489" y="116632"/>
            <a:ext cx="3715100" cy="2476733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3" y="2244427"/>
            <a:ext cx="3995937" cy="2697257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4" t="8452" r="19484" b="7368"/>
          <a:stretch/>
        </p:blipFill>
        <p:spPr>
          <a:xfrm>
            <a:off x="6228184" y="4242167"/>
            <a:ext cx="2808312" cy="259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71758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2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30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9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403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36" y="1124744"/>
            <a:ext cx="525658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Об этом вирусе знаю не многие, но если произошло заражение, то у человека температура поднимается до 39-40 градусов, может произойти поражение ЦНС и даже серьезные повреждения селезенки. </a:t>
            </a:r>
          </a:p>
          <a:p>
            <a:endParaRPr lang="ru-RU" dirty="0"/>
          </a:p>
          <a:p>
            <a:r>
              <a:rPr lang="ru-RU" dirty="0" smtClean="0"/>
              <a:t>Заражение этим вирусом может способствовать развитию гепатита или пневмонии. </a:t>
            </a:r>
          </a:p>
          <a:p>
            <a:endParaRPr lang="ru-RU" dirty="0" smtClean="0"/>
          </a:p>
          <a:p>
            <a:r>
              <a:rPr lang="ru-RU" dirty="0" smtClean="0"/>
              <a:t>Заразиться им можно воздушно-капельным путем, как и герпесом.</a:t>
            </a:r>
          </a:p>
          <a:p>
            <a:endParaRPr lang="ru-RU" dirty="0" smtClean="0"/>
          </a:p>
          <a:p>
            <a:r>
              <a:rPr lang="ru-RU" dirty="0" smtClean="0"/>
              <a:t>Вакцина против вируса Эпштейна — </a:t>
            </a:r>
            <a:r>
              <a:rPr lang="ru-RU" dirty="0" err="1" smtClean="0"/>
              <a:t>Барр</a:t>
            </a:r>
            <a:r>
              <a:rPr lang="ru-RU" dirty="0" smtClean="0"/>
              <a:t> не существует, проводятся клинические испытания. Основной проблемой при разработке вакцины является большое отличие в белковом составе вируса на разных фазах его существования.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411760" y="297667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Вирус Эпштейна-</a:t>
            </a:r>
            <a:r>
              <a:rPr lang="ru-RU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Барра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649" y="548680"/>
            <a:ext cx="3665983" cy="2749487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6" b="3624"/>
          <a:stretch/>
        </p:blipFill>
        <p:spPr>
          <a:xfrm>
            <a:off x="4977126" y="3501008"/>
            <a:ext cx="4089212" cy="2434978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960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8" r="8976"/>
          <a:stretch/>
        </p:blipFill>
        <p:spPr>
          <a:xfrm>
            <a:off x="5374941" y="260648"/>
            <a:ext cx="3769059" cy="2813427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575607" y="476672"/>
            <a:ext cx="2483180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Вирус гепатита </a:t>
            </a:r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399490"/>
            <a:ext cx="42839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Этот вирус ученые называют «ласковый убийца», потому что, он много лет способен находиться в человеческом организме и никак не проявляться. </a:t>
            </a:r>
          </a:p>
          <a:p>
            <a:endParaRPr lang="ru-RU" dirty="0"/>
          </a:p>
          <a:p>
            <a:r>
              <a:rPr lang="ru-RU" dirty="0" smtClean="0"/>
              <a:t>Позже, у человека внезапно могут возникнуть болезненные ощущения в районе печени, ее заболевания, а после прихода к доктору и обследования оказывается, что лечиться уже поздно. </a:t>
            </a:r>
          </a:p>
          <a:p>
            <a:endParaRPr lang="ru-RU" dirty="0"/>
          </a:p>
          <a:p>
            <a:r>
              <a:rPr lang="ru-RU" dirty="0" smtClean="0"/>
              <a:t>Особенно его развитию способствует употребление алкоголя, курение и нездоровый образ жизни.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140968"/>
            <a:ext cx="4515324" cy="2913112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1926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350" y="1253659"/>
            <a:ext cx="50407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 вирусам, способным вызывать рак у человека, относят некоторых представителей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папилломавируса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человека, вируса гепатита B и C, вируса Эпштейна-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Барр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герпесвируса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саркомы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Капоши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и человеческого T-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лимфотропного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вируса.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1280" y="3284984"/>
            <a:ext cx="52187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Местные симптомы: необычная припухлость или; кровотечение; воспаление; желтуха. Симптомы метастазов: увеличение лимфатических узлов; кашель, возможно с кровью; увеличение печени; боль в костях, переломы костей; неврологические симптомы. Общие симптомы: кахексия (потеря веса, потеря аппетита, истощение), иммунопатологические состояния, анемия.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67944" y="409725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РАК</a:t>
            </a:r>
            <a:endParaRPr lang="ru-RU" sz="2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92" b="7430"/>
          <a:stretch/>
        </p:blipFill>
        <p:spPr>
          <a:xfrm>
            <a:off x="6128775" y="98589"/>
            <a:ext cx="2889151" cy="2527146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735" y="2049016"/>
            <a:ext cx="3707904" cy="2471936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580" y="4485155"/>
            <a:ext cx="3725396" cy="2331660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6008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332656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ПРИМЕНЕНИЕ</a:t>
            </a:r>
            <a:endParaRPr lang="ru-RU" sz="2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9000"/>
            <a:ext cx="4864540" cy="2736304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775" y="1628800"/>
            <a:ext cx="4755225" cy="3186001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08" y="3555304"/>
            <a:ext cx="4994896" cy="2808312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79512" y="2780928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Искусственные вирусы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28184" y="490051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Вирусы как оружие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9832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560" y="360146"/>
            <a:ext cx="2776736" cy="208255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7504" y="1397675"/>
            <a:ext cx="88569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Вирусы являются самой распространённой формой существования органической материи на планете по численности. </a:t>
            </a:r>
          </a:p>
          <a:p>
            <a:pPr algn="r"/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Они играют важную роль в регуляции численности популяций видов живых организмов.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46" b="9844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7879">
            <a:off x="628729" y="309291"/>
            <a:ext cx="752305" cy="10276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53" y="3501008"/>
            <a:ext cx="3652508" cy="2435005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996952"/>
            <a:ext cx="4762500" cy="3171825"/>
          </a:xfrm>
          <a:prstGeom prst="roundRect">
            <a:avLst>
              <a:gd name="adj" fmla="val 2265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isometricOffAxis2Lef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679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700808"/>
            <a:ext cx="85689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hlinkClick r:id="rId2"/>
              </a:rPr>
              <a:t>http://mcons.com.ua/content/kakoi-samyi-opasnyi-virus-samye-opasnye-virusy-opasnost-virusov</a:t>
            </a: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 startAt="2"/>
            </a:pPr>
            <a:r>
              <a:rPr lang="ru-RU" dirty="0" smtClean="0">
                <a:hlinkClick r:id="rId3"/>
              </a:rPr>
              <a:t>http://www.km.ru/zdorove/2012/12/11/zdorove/699320-smertelnaya-devyatka-camye-strashnye-infektsionnye-zabolevaniya-v-</a:t>
            </a:r>
            <a:endParaRPr lang="ru-RU" dirty="0" smtClean="0"/>
          </a:p>
          <a:p>
            <a:pPr marL="342900" indent="-342900">
              <a:buAutoNum type="arabicPeriod" startAt="2"/>
            </a:pPr>
            <a:endParaRPr lang="ru-RU" dirty="0" smtClean="0"/>
          </a:p>
          <a:p>
            <a:pPr marL="342900" indent="-342900">
              <a:buAutoNum type="arabicPeriod" startAt="3"/>
            </a:pPr>
            <a:r>
              <a:rPr lang="ru-RU" dirty="0" smtClean="0">
                <a:hlinkClick r:id="rId4"/>
              </a:rPr>
              <a:t>http://www.tiensmed.ru/illness/virus.html</a:t>
            </a:r>
            <a:endParaRPr lang="ru-RU" dirty="0" smtClean="0"/>
          </a:p>
          <a:p>
            <a:pPr marL="342900" indent="-342900">
              <a:buAutoNum type="arabicPeriod" startAt="3"/>
            </a:pPr>
            <a:endParaRPr lang="ru-RU" dirty="0" smtClean="0"/>
          </a:p>
          <a:p>
            <a:pPr marL="342900" indent="-342900">
              <a:buAutoNum type="arabicPeriod" startAt="4"/>
            </a:pPr>
            <a:r>
              <a:rPr lang="ru-RU" dirty="0" smtClean="0">
                <a:hlinkClick r:id="rId5"/>
              </a:rPr>
              <a:t>https://ru.wikipedia.org/wiki/%C2%E8%F0%F3%F1%FB</a:t>
            </a:r>
            <a:endParaRPr lang="ru-RU" dirty="0" smtClean="0"/>
          </a:p>
          <a:p>
            <a:pPr marL="342900" indent="-342900">
              <a:buAutoNum type="arabicPeriod" startAt="4"/>
            </a:pPr>
            <a:endParaRPr lang="ru-RU" dirty="0" smtClean="0"/>
          </a:p>
          <a:p>
            <a:pPr marL="342900" indent="-342900">
              <a:buAutoNum type="arabicPeriod" startAt="5"/>
            </a:pPr>
            <a:r>
              <a:rPr lang="ru-RU" dirty="0" smtClean="0">
                <a:hlinkClick r:id="rId6"/>
              </a:rPr>
              <a:t>https://ru.wikipedia.org/wiki/Геморрагическая_лихорадка_Эбола</a:t>
            </a:r>
            <a:endParaRPr lang="ru-RU" dirty="0" smtClean="0"/>
          </a:p>
          <a:p>
            <a:pPr marL="342900" indent="-342900">
              <a:buAutoNum type="arabicPeriod" startAt="5"/>
            </a:pPr>
            <a:endParaRPr lang="ru-RU" dirty="0" smtClean="0"/>
          </a:p>
          <a:p>
            <a:r>
              <a:rPr lang="ru-RU" dirty="0" smtClean="0"/>
              <a:t>6.   </a:t>
            </a:r>
            <a:r>
              <a:rPr lang="ru-RU" dirty="0" err="1" smtClean="0"/>
              <a:t>Букринская</a:t>
            </a:r>
            <a:r>
              <a:rPr lang="ru-RU" dirty="0" smtClean="0"/>
              <a:t> А. Г. Вирусология. — М.: Медицина, 1986. — 336 с.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260648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Использованные источники</a:t>
            </a:r>
            <a:endParaRPr lang="ru-RU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889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611247"/>
            <a:ext cx="2808312" cy="2106234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120" y="4221088"/>
            <a:ext cx="3069166" cy="2299514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961" y="4005064"/>
            <a:ext cx="3120008" cy="2340006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228" y="1196752"/>
            <a:ext cx="8352928" cy="3744343"/>
          </a:xfrm>
        </p:spPr>
        <p:txBody>
          <a:bodyPr/>
          <a:lstStyle/>
          <a:p>
            <a:r>
              <a:rPr lang="ru-RU" altLang="ru-RU" sz="2400" dirty="0" smtClean="0"/>
              <a:t>Ви́рус — неклеточный инфекционный агент, который может воспроизводиться только внутри живых клеток. </a:t>
            </a:r>
          </a:p>
          <a:p>
            <a:r>
              <a:rPr lang="ru-RU" altLang="ru-RU" sz="2400" dirty="0" smtClean="0"/>
              <a:t>Вирусы поражают все типы организмов (вирусы, поражающие другие вирусы – сателлиты).</a:t>
            </a:r>
          </a:p>
          <a:p>
            <a:r>
              <a:rPr lang="ru-RU" altLang="ru-RU" sz="2400" dirty="0"/>
              <a:t>Л</a:t>
            </a:r>
            <a:r>
              <a:rPr lang="ru-RU" altLang="ru-RU" sz="2400" dirty="0" smtClean="0"/>
              <a:t>ишены клеточного строения</a:t>
            </a:r>
          </a:p>
          <a:p>
            <a:r>
              <a:rPr lang="ru-RU" altLang="ru-RU" sz="2400" dirty="0"/>
              <a:t>Н</a:t>
            </a:r>
            <a:r>
              <a:rPr lang="ru-RU" altLang="ru-RU" sz="2400" dirty="0" smtClean="0"/>
              <a:t>е способны размножаться вне клетки</a:t>
            </a:r>
          </a:p>
          <a:p>
            <a:r>
              <a:rPr lang="ru-RU" altLang="ru-RU" sz="2400" dirty="0" smtClean="0"/>
              <a:t>Изучением вирусов занимается наука вирусология, раздел микробиологии.</a:t>
            </a:r>
            <a:endParaRPr lang="ru-RU" alt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«Организмы на границе живого»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43114">
            <a:off x="4956205" y="-358252"/>
            <a:ext cx="4158901" cy="3485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88" y="1916832"/>
            <a:ext cx="9130612" cy="3672408"/>
          </a:xfrm>
        </p:spPr>
        <p:txBody>
          <a:bodyPr/>
          <a:lstStyle/>
          <a:p>
            <a:pPr algn="l"/>
            <a:r>
              <a:rPr lang="ru-RU" altLang="ru-RU" sz="2000" dirty="0" smtClean="0"/>
              <a:t>• </a:t>
            </a:r>
            <a:r>
              <a:rPr lang="ru-RU" altLang="ru-RU" sz="3200" dirty="0" smtClean="0"/>
              <a:t>Огромное разнообразие форм и размеров. </a:t>
            </a:r>
            <a:br>
              <a:rPr lang="ru-RU" altLang="ru-RU" sz="3200" dirty="0" smtClean="0"/>
            </a:br>
            <a:r>
              <a:rPr lang="ru-RU" altLang="ru-RU" sz="3200" dirty="0" smtClean="0"/>
              <a:t/>
            </a:r>
            <a:br>
              <a:rPr lang="ru-RU" altLang="ru-RU" sz="3200" dirty="0" smtClean="0"/>
            </a:br>
            <a:r>
              <a:rPr lang="ru-RU" altLang="ru-RU" sz="3200" dirty="0" smtClean="0"/>
              <a:t>• Как правило, вирусы значительно мельче бактерий.</a:t>
            </a:r>
            <a:br>
              <a:rPr lang="ru-RU" altLang="ru-RU" sz="3200" dirty="0" smtClean="0"/>
            </a:br>
            <a:r>
              <a:rPr lang="ru-RU" altLang="ru-RU" sz="3200" dirty="0" smtClean="0"/>
              <a:t> </a:t>
            </a:r>
            <a:br>
              <a:rPr lang="ru-RU" altLang="ru-RU" sz="3200" dirty="0" smtClean="0"/>
            </a:br>
            <a:r>
              <a:rPr lang="ru-RU" altLang="ru-RU" sz="3200" dirty="0" smtClean="0"/>
              <a:t>• Большинство изученных вирусов имеют диаметр в пределах от 20 до 300 нм. </a:t>
            </a:r>
            <a:endParaRPr lang="ru-RU" altLang="ru-RU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865" y="2132856"/>
            <a:ext cx="5035488" cy="3356992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2" r="16755"/>
          <a:stretch/>
        </p:blipFill>
        <p:spPr>
          <a:xfrm>
            <a:off x="251520" y="476672"/>
            <a:ext cx="4680520" cy="3871515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895511" y="142683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Pithovirus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, достигающий 1,5 мкм в длину и 0,5 мкм в диаметре - крупнейшим из известных вирусов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525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3788" y="304479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Строение вирусов</a:t>
            </a:r>
            <a:endParaRPr lang="ru-RU" sz="2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83" t="9866"/>
          <a:stretch/>
        </p:blipFill>
        <p:spPr>
          <a:xfrm>
            <a:off x="4554305" y="3476628"/>
            <a:ext cx="4427877" cy="3200500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76200" dist="12700" dir="2700000" sy="-23000" kx="-800400" algn="bl" rotWithShape="0">
              <a:prstClr val="black">
                <a:alpha val="20000"/>
              </a:prstClr>
            </a:outerShdw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79512" y="1196752"/>
            <a:ext cx="8496944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342900" indent="-342900">
              <a:buAutoNum type="arabicPeriod"/>
            </a:pPr>
            <a:r>
              <a:rPr lang="ru-RU" sz="2000" b="1" dirty="0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Нуклеиновая кислота</a:t>
            </a:r>
          </a:p>
          <a:p>
            <a:pPr marL="342900" indent="-342900">
              <a:buAutoNum type="arabicPeriod"/>
            </a:pPr>
            <a:endParaRPr lang="ru-RU" sz="2000" b="1" dirty="0">
              <a:ln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marL="342900" indent="-342900">
              <a:buAutoNum type="arabicPeriod"/>
            </a:pPr>
            <a:r>
              <a:rPr lang="ru-RU" sz="2000" b="1" dirty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З</a:t>
            </a:r>
            <a:r>
              <a:rPr lang="ru-RU" sz="2000" b="1" dirty="0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ащитная белковая оболочка — </a:t>
            </a:r>
            <a:r>
              <a:rPr lang="ru-RU" sz="2000" b="1" dirty="0" err="1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капсид</a:t>
            </a:r>
            <a:r>
              <a:rPr lang="ru-RU" sz="2000" b="1" dirty="0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: </a:t>
            </a:r>
          </a:p>
          <a:p>
            <a:r>
              <a:rPr lang="ru-RU" sz="2000" b="1" dirty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	</a:t>
            </a:r>
            <a:r>
              <a:rPr lang="ru-RU" sz="2000" b="1" dirty="0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	</a:t>
            </a:r>
            <a:r>
              <a:rPr lang="ru-RU" sz="2000" b="1" dirty="0" err="1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Капсид</a:t>
            </a:r>
            <a:r>
              <a:rPr lang="ru-RU" sz="2000" b="1" dirty="0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: белковые субъединицы – </a:t>
            </a:r>
            <a:r>
              <a:rPr lang="ru-RU" sz="2000" b="1" dirty="0" err="1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капсомеры</a:t>
            </a:r>
            <a:r>
              <a:rPr lang="ru-RU" sz="2000" b="1" dirty="0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			(белки, кодируемые  вирусным геномом)</a:t>
            </a:r>
          </a:p>
          <a:p>
            <a:endParaRPr lang="ru-RU" sz="2000" b="1" dirty="0" smtClean="0">
              <a:ln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r>
              <a:rPr lang="ru-RU" sz="2000" b="1" dirty="0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3. Иногда могут иметь липидную оболочку поверх </a:t>
            </a:r>
            <a:r>
              <a:rPr lang="ru-RU" sz="2000" b="1" dirty="0" err="1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капсида</a:t>
            </a:r>
            <a:r>
              <a:rPr lang="ru-RU" sz="2000" b="1" dirty="0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(</a:t>
            </a:r>
            <a:r>
              <a:rPr lang="ru-RU" sz="2000" b="1" dirty="0" err="1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суперкапсид</a:t>
            </a:r>
            <a:r>
              <a:rPr lang="ru-RU" sz="2000" b="1" dirty="0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)</a:t>
            </a:r>
            <a:endParaRPr lang="ru-RU" sz="2000" b="1" dirty="0">
              <a:ln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746563"/>
            <a:ext cx="3168352" cy="2624365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39552" y="6453336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Вирус с </a:t>
            </a:r>
            <a:r>
              <a:rPr lang="ru-RU" b="1" dirty="0" err="1" smtClean="0">
                <a:ln/>
                <a:solidFill>
                  <a:schemeClr val="accent3"/>
                </a:solidFill>
              </a:rPr>
              <a:t>суперкапсидом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114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/>
          <a:stretch/>
        </p:blipFill>
        <p:spPr>
          <a:xfrm>
            <a:off x="2429950" y="1268760"/>
            <a:ext cx="6714050" cy="451679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07504" y="980728"/>
            <a:ext cx="6984776" cy="286232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endParaRPr lang="ru-RU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marL="342900" indent="-342900">
              <a:buAutoNum type="arabicPeriod"/>
            </a:pPr>
            <a:r>
              <a:rPr lang="ru-RU" b="1" dirty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</a:t>
            </a:r>
            <a:r>
              <a:rPr lang="ru-RU" b="1" dirty="0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пиральный</a:t>
            </a:r>
            <a:r>
              <a:rPr lang="ru-RU" b="1" dirty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;</a:t>
            </a:r>
            <a:r>
              <a:rPr lang="ru-RU" b="1" dirty="0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</a:p>
          <a:p>
            <a:pPr marL="342900" indent="-342900">
              <a:buAutoNum type="arabicPeriod"/>
            </a:pPr>
            <a:endParaRPr lang="ru-RU" b="1" dirty="0" smtClean="0">
              <a:ln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marL="342900" indent="-342900">
              <a:buAutoNum type="arabicPeriod"/>
            </a:pPr>
            <a:r>
              <a:rPr lang="ru-RU" b="1" dirty="0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Икосаэдрический</a:t>
            </a:r>
          </a:p>
          <a:p>
            <a:r>
              <a:rPr lang="ru-RU" b="1" dirty="0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или шарообразный; </a:t>
            </a:r>
          </a:p>
          <a:p>
            <a:pPr marL="342900" indent="-342900">
              <a:buAutoNum type="arabicPeriod"/>
            </a:pPr>
            <a:endParaRPr lang="ru-RU" b="1" dirty="0" smtClean="0">
              <a:ln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r>
              <a:rPr lang="ru-RU" b="1" dirty="0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3.   Продолговатый </a:t>
            </a:r>
          </a:p>
          <a:p>
            <a:r>
              <a:rPr lang="ru-RU" b="1" dirty="0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(головка бактериофага);</a:t>
            </a:r>
          </a:p>
          <a:p>
            <a:pPr marL="342900" indent="-342900">
              <a:buAutoNum type="arabicPeriod"/>
            </a:pPr>
            <a:endParaRPr lang="ru-RU" b="1" dirty="0" smtClean="0">
              <a:ln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r>
              <a:rPr lang="ru-RU" b="1" dirty="0" smtClean="0">
                <a:ln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4.   Комплексный.</a:t>
            </a:r>
            <a:endParaRPr lang="ru-RU" b="1" dirty="0">
              <a:ln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692696"/>
            <a:ext cx="669674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Морфологические типы капсидов вирусов: 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601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839377"/>
              </p:ext>
            </p:extLst>
          </p:nvPr>
        </p:nvGraphicFramePr>
        <p:xfrm>
          <a:off x="1259632" y="1916832"/>
          <a:ext cx="6768752" cy="3744416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3384376"/>
                <a:gridCol w="3384376"/>
              </a:tblGrid>
              <a:tr h="835593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Генетическое разнообразие у вирусов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99" marR="32099" marT="16050" marB="1605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747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Свойства</a:t>
                      </a:r>
                      <a:endParaRPr lang="ru-RU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99" marR="32099" marT="16050" marB="16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Параметры</a:t>
                      </a:r>
                      <a:endParaRPr lang="ru-RU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99" marR="32099" marT="16050" marB="16050" anchor="ctr"/>
                </a:tc>
              </a:tr>
              <a:tr h="1195028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Нуклеиновая кислота</a:t>
                      </a:r>
                      <a:endParaRPr lang="ru-RU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99" marR="32099" marT="16050" marB="16050" anchor="ctr"/>
                </a:tc>
                <a:tc>
                  <a:txBody>
                    <a:bodyPr/>
                    <a:lstStyle/>
                    <a:p>
                      <a:pPr>
                        <a:buFont typeface="Arial"/>
                        <a:buChar char="•"/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ДНК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РНК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 ДНК, и РНК (в различных стадиях жизненного цикла)</a:t>
                      </a:r>
                      <a:endParaRPr lang="ru-RU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99" marR="32099" marT="16050" marB="16050" anchor="ctr"/>
                </a:tc>
              </a:tr>
              <a:tr h="1426325">
                <a:tc>
                  <a:txBody>
                    <a:bodyPr/>
                    <a:lstStyle/>
                    <a:p>
                      <a:r>
                        <a:rPr lang="ru-RU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Количество цепей</a:t>
                      </a:r>
                      <a:endParaRPr lang="ru-RU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99" marR="32099" marT="16050" marB="16050" anchor="ctr"/>
                </a:tc>
                <a:tc>
                  <a:txBody>
                    <a:bodyPr/>
                    <a:lstStyle/>
                    <a:p>
                      <a:pPr>
                        <a:buFont typeface="Arial"/>
                        <a:buChar char="•"/>
                      </a:pPr>
                      <a:r>
                        <a:rPr lang="ru-RU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Одноцепочечные</a:t>
                      </a:r>
                      <a:endParaRPr lang="ru-RU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Двуцепочечные</a:t>
                      </a:r>
                      <a:endParaRPr lang="ru-RU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Двуцепочечные</a:t>
                      </a:r>
                      <a:r>
                        <a:rPr lang="ru-RU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с </a:t>
                      </a:r>
                      <a:r>
                        <a:rPr lang="ru-RU" sz="1600" b="1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одноцепочечными</a:t>
                      </a:r>
                      <a:r>
                        <a:rPr lang="ru-RU" sz="16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фрагментами</a:t>
                      </a:r>
                      <a:endParaRPr lang="ru-RU" sz="16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099" marR="32099" marT="16050" marB="1605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949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Жизненный цикл вирусов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2" t="22963" r="6416" b="4138"/>
          <a:stretch/>
        </p:blipFill>
        <p:spPr>
          <a:xfrm>
            <a:off x="1403648" y="1268760"/>
            <a:ext cx="6702092" cy="4608512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773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91680" y="332656"/>
            <a:ext cx="58326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/>
                <a:solidFill>
                  <a:schemeClr val="accent3"/>
                </a:solidFill>
              </a:rPr>
              <a:t>Типичный жизненный цикл вируса на примере вируса гепатита C</a:t>
            </a:r>
            <a:endParaRPr lang="ru-RU" sz="2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340768"/>
            <a:ext cx="2339752" cy="424731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342900" indent="-342900">
              <a:buAutoNum type="arabicPeriod"/>
            </a:pPr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Прикрепление</a:t>
            </a:r>
          </a:p>
          <a:p>
            <a:pPr marL="342900" indent="-342900">
              <a:buAutoNum type="arabicPeriod"/>
            </a:pPr>
            <a:endParaRPr lang="ru-RU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marL="342900" indent="-342900">
              <a:buAutoNum type="arabicPeriod"/>
            </a:pPr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Проникновение в клетку</a:t>
            </a:r>
          </a:p>
          <a:p>
            <a:pPr marL="342900" indent="-342900">
              <a:buAutoNum type="arabicPeriod"/>
            </a:pPr>
            <a:endParaRPr lang="ru-RU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marL="342900" indent="-342900">
              <a:buAutoNum type="arabicPeriod"/>
            </a:pPr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Лишение оболочек</a:t>
            </a:r>
          </a:p>
          <a:p>
            <a:pPr marL="342900" indent="-342900">
              <a:buAutoNum type="arabicPeriod"/>
            </a:pPr>
            <a:endParaRPr lang="ru-RU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marL="342900" indent="-342900">
              <a:buAutoNum type="arabicPeriod"/>
            </a:pPr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Репликация (синтез </a:t>
            </a:r>
            <a:r>
              <a:rPr lang="ru-RU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иРНК</a:t>
            </a:r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)</a:t>
            </a:r>
          </a:p>
          <a:p>
            <a:pPr marL="342900" indent="-342900">
              <a:buAutoNum type="arabicPeriod"/>
            </a:pPr>
            <a:endParaRPr lang="ru-RU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marL="342900" indent="-342900">
              <a:buAutoNum type="arabicPeriod"/>
            </a:pPr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Сборка</a:t>
            </a:r>
          </a:p>
          <a:p>
            <a:pPr marL="342900" indent="-342900">
              <a:buAutoNum type="arabicPeriod"/>
            </a:pPr>
            <a:endParaRPr lang="ru-RU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marL="342900" indent="-342900">
              <a:buAutoNum type="arabicPeriod"/>
            </a:pPr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Выход из клетки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20"/>
          <a:stretch/>
        </p:blipFill>
        <p:spPr>
          <a:xfrm>
            <a:off x="2975944" y="1458902"/>
            <a:ext cx="5505400" cy="3807009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109805"/>
            <a:ext cx="1944216" cy="17311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608180" y="6340683"/>
            <a:ext cx="4852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Отпочковывание</a:t>
            </a:r>
            <a:r>
              <a:rPr lang="ru-RU" dirty="0" smtClean="0"/>
              <a:t> </a:t>
            </a:r>
            <a:r>
              <a:rPr lang="ru-RU" dirty="0"/>
              <a:t>в</a:t>
            </a:r>
            <a:r>
              <a:rPr lang="ru-RU" dirty="0" smtClean="0"/>
              <a:t>ируса от клетки хозяина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055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-Shablon2">
  <a:themeElements>
    <a:clrScheme name="pl-Shablon2 13">
      <a:dk1>
        <a:srgbClr val="205FF6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1A50D2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l-Shablon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l-Shablon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3">
        <a:dk1>
          <a:srgbClr val="205FF6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1A50D2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pl-Shablon2</Template>
  <TotalTime>396</TotalTime>
  <Words>580</Words>
  <Application>Microsoft Office PowerPoint</Application>
  <PresentationFormat>Экран (4:3)</PresentationFormat>
  <Paragraphs>95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pl-Shablon2</vt:lpstr>
      <vt:lpstr>Вирусы – неклеточная форма жизни.  Особенности строения и жизнедеятельности вирусов</vt:lpstr>
      <vt:lpstr>«Организмы на границе живого»</vt:lpstr>
      <vt:lpstr>• Огромное разнообразие форм и размеров.   • Как правило, вирусы значительно мельче бактерий.   • Большинство изученных вирусов имеют диаметр в пределах от 20 до 300 нм. </vt:lpstr>
      <vt:lpstr>Презентация PowerPoint</vt:lpstr>
      <vt:lpstr>Презентация PowerPoint</vt:lpstr>
      <vt:lpstr>Презентация PowerPoint</vt:lpstr>
      <vt:lpstr>Презентация PowerPoint</vt:lpstr>
      <vt:lpstr>Жизненный цикл вирусов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Васильев В.С. Иваново-2012</Company>
  <LinksUpToDate>false</LinksUpToDate>
  <SharedDoc>false</SharedDoc>
  <HyperlinkBase>http://www.powerlexis.ru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Вирусы – неклеточная форма жизни.  Особенности строения и жизнедеятельности вирусов</dc:title>
  <dc:creator>Nastya</dc:creator>
  <cp:keywords>"PowerLexis" - Презентационное агентство</cp:keywords>
  <cp:lastModifiedBy>Лена</cp:lastModifiedBy>
  <cp:revision>20</cp:revision>
  <dcterms:created xsi:type="dcterms:W3CDTF">2014-12-05T20:02:13Z</dcterms:created>
  <dcterms:modified xsi:type="dcterms:W3CDTF">2014-12-17T14:01:25Z</dcterms:modified>
</cp:coreProperties>
</file>