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4" r:id="rId4"/>
    <p:sldId id="273" r:id="rId5"/>
    <p:sldId id="270" r:id="rId6"/>
    <p:sldId id="268" r:id="rId7"/>
    <p:sldId id="272" r:id="rId8"/>
    <p:sldId id="271" r:id="rId9"/>
    <p:sldId id="269" r:id="rId10"/>
    <p:sldId id="259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286D4-FACD-47B2-ACAA-2725B1B18822}" type="datetimeFigureOut">
              <a:rPr lang="ru-RU" smtClean="0"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DE38B-1183-43B7-839E-C5E9C07E85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916832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Красные 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бурые                  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водоросли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0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Многообразие бурых водорослей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 descr="C:\Users\Администратор\Desktop\фото\ghtp\цистозейа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41168"/>
            <a:ext cx="3822970" cy="1728192"/>
          </a:xfrm>
          <a:prstGeom prst="rect">
            <a:avLst/>
          </a:prstGeom>
          <a:noFill/>
        </p:spPr>
      </p:pic>
      <p:pic>
        <p:nvPicPr>
          <p:cNvPr id="7" name="Picture 2" descr="C:\Users\Администратор\Desktop\фото\ghtp\саргассу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437112"/>
            <a:ext cx="3242450" cy="2204863"/>
          </a:xfrm>
          <a:prstGeom prst="rect">
            <a:avLst/>
          </a:prstGeom>
          <a:noFill/>
        </p:spPr>
      </p:pic>
      <p:pic>
        <p:nvPicPr>
          <p:cNvPr id="9" name="Picture 3" descr="C:\Users\Администратор\Desktop\фото\ghtp\маркотисти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2208246" cy="3312368"/>
          </a:xfrm>
          <a:prstGeom prst="rect">
            <a:avLst/>
          </a:prstGeom>
          <a:noFill/>
        </p:spPr>
      </p:pic>
      <p:pic>
        <p:nvPicPr>
          <p:cNvPr id="11" name="Picture 4" descr="C:\Users\Администратор\Desktop\фото\ghtp\ламинар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27776" y="4498501"/>
            <a:ext cx="2016224" cy="235949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339752" y="2420888"/>
            <a:ext cx="3384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err="1" smtClean="0">
                <a:solidFill>
                  <a:schemeClr val="bg1"/>
                </a:solidFill>
              </a:rPr>
              <a:t>Маркоцистис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Ламинария</a:t>
            </a:r>
          </a:p>
          <a:p>
            <a:pPr marL="342900" indent="-342900">
              <a:buAutoNum type="arabicPeriod"/>
            </a:pPr>
            <a:r>
              <a:rPr lang="ru-RU" sz="2800" b="1" dirty="0" err="1" smtClean="0">
                <a:solidFill>
                  <a:schemeClr val="bg1"/>
                </a:solidFill>
              </a:rPr>
              <a:t>Цистозейра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ru-RU" sz="2800" b="1" dirty="0" err="1" smtClean="0">
                <a:solidFill>
                  <a:schemeClr val="bg1"/>
                </a:solidFill>
              </a:rPr>
              <a:t>Саргассум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1412776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                       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941168"/>
            <a:ext cx="1115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2280" y="443711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3928" y="4293096"/>
            <a:ext cx="936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1268760"/>
            <a:ext cx="428396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таллом бывает 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виде кожуры, шарообразной, </a:t>
            </a:r>
            <a:r>
              <a:rPr lang="ru-RU" sz="23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мешкоподобной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пластинчатой, в виде куста с ребристыми листообразными 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пластинками, могут 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иметь специальные воздушные 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пузырьки. В </a:t>
            </a:r>
            <a:r>
              <a:rPr lang="ru-RU" sz="2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простейших случаях таллом сформирован двумя 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тканями.</a:t>
            </a:r>
            <a:endParaRPr lang="ru-RU" sz="2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7477" y="18864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Значение бурых водорослей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628800"/>
            <a:ext cx="849694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Хозяйственное значение бурых водорослей трудно переоценить. Издавна жители побережий, особенно в Восточной Азии, употребляли их в пищу, часто как основу рациона; сегодня бурые водоросли являются, прежде всего, сырьем для получения 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альгинатов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используемых в пищевой, текстильной, фармацевтической и </a:t>
            </a:r>
            <a:r>
              <a:rPr lang="ru-RU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биотехнологической</a:t>
            </a: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отраслях промышленности. В перспективе бурые водоросли и их компоненты также рассматриваются как источник новых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лекарств и йода.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4239" y="600164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Характерные черты отдела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Красных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водорослей 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752" y="2852936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- обладают </a:t>
            </a:r>
            <a:r>
              <a:rPr lang="ru-RU" sz="3200" dirty="0">
                <a:solidFill>
                  <a:schemeClr val="bg1"/>
                </a:solidFill>
              </a:rPr>
              <a:t>характерной красной </a:t>
            </a:r>
            <a:r>
              <a:rPr lang="ru-RU" sz="3200" dirty="0" smtClean="0">
                <a:solidFill>
                  <a:schemeClr val="bg1"/>
                </a:solidFill>
              </a:rPr>
              <a:t>или синей </a:t>
            </a:r>
            <a:r>
              <a:rPr lang="ru-RU" sz="3200" dirty="0" smtClean="0">
                <a:solidFill>
                  <a:schemeClr val="bg1"/>
                </a:solidFill>
              </a:rPr>
              <a:t>окраской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- багрянки </a:t>
            </a:r>
            <a:r>
              <a:rPr lang="ru-RU" sz="3200" dirty="0">
                <a:solidFill>
                  <a:schemeClr val="bg1"/>
                </a:solidFill>
              </a:rPr>
              <a:t>обитают преимущественно в </a:t>
            </a:r>
            <a:r>
              <a:rPr lang="ru-RU" sz="3200" dirty="0" smtClean="0">
                <a:solidFill>
                  <a:schemeClr val="bg1"/>
                </a:solidFill>
              </a:rPr>
              <a:t>морях тропического и субтропического </a:t>
            </a:r>
            <a:r>
              <a:rPr lang="ru-RU" sz="3200" dirty="0" smtClean="0">
                <a:solidFill>
                  <a:schemeClr val="bg1"/>
                </a:solidFill>
              </a:rPr>
              <a:t>поясов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-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из </a:t>
            </a:r>
            <a:r>
              <a:rPr lang="ru-RU" sz="3200" dirty="0">
                <a:solidFill>
                  <a:schemeClr val="bg1"/>
                </a:solidFill>
              </a:rPr>
              <a:t>некоторых багрянок добывают агар-агар и другие химические вещества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0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Красные водоросли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Администратор\Desktop\фото\ghtp\vodorosli-krasn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3700525" cy="2736304"/>
          </a:xfrm>
          <a:prstGeom prst="rect">
            <a:avLst/>
          </a:prstGeom>
          <a:noFill/>
        </p:spPr>
      </p:pic>
      <p:pic>
        <p:nvPicPr>
          <p:cNvPr id="8" name="Picture 3" descr="C:\Users\Администратор\Desktop\фото\ghtp\krmo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4463896" cy="3096344"/>
          </a:xfrm>
          <a:prstGeom prst="rect">
            <a:avLst/>
          </a:prstGeom>
          <a:noFill/>
        </p:spPr>
      </p:pic>
      <p:sp>
        <p:nvSpPr>
          <p:cNvPr id="2055" name="AutoShape 7" descr="data:image/jpeg;base64,/9j/4AAQSkZJRgABAQAAAQABAAD/2wCEAAkGBxQSEhQUEhQVFRUWFR0WFRgWGBoWIBoYFxUaHhgaFxYaHCgiHhslHBggITIhJSkrLjAuGh8zODMsNygtLisBCgoKDg0OGxAQGywkICQsLCwsLSwsLCwsLCwsLywsLCwsLCwsLCwsLCwsLC0sLCwsLCwsLCwsLCwsLCwsLCwsLP/AABEIAQcAwAMBIgACEQEDEQH/xAAbAAEAAgMBAQAAAAAAAAAAAAAABQYBAwQCB//EAEAQAAIBAwMCBQMCAwYEBAcAAAECEQADIQQSMQVBBhMiUWEycYFCkSOhsRQzUsHh8Ady0fEVFqLCJENTYmOCkv/EABkBAQADAQEAAAAAAAAAAAAAAAACAwQBBf/EACcRAAICAgIBBAICAwAAAAAAAAABAhEDIRIxUQQTIkFhgTKRQmJx/9oADAMBAAIRAxEAPwD7jSlKAUpSgFKUoBSlKAUpSgFKUoBSlKAUpWDQGGNQfUPEqWrmwqTH1HiPk/H/AErPinV3Es/wjDEwT7D4+aqJ0z3rgus25Qg3EifVJ9OIk4kg/HvUJSro0YcKkrl0fR7VwMARkESK2VGdAt7bKiSecnHepOpJ2ihqnQNKUrpwUpSgFKUoBSlKAUpSgFKUoBSlKAUpSgFKUoDFeLlwDmvTGqd1bqqajADKbbHLAiYGYAyajKXFFmLG5ukOoa7zLwglQG2wcTwP6nisrsY3d1o7hc2sBP6VGR7zM/kTWjRW1DTcwrSROCDsG7HyRj7Vxm46WkADJILy49bszElj8Z4qjtWbeCtRRcOg6hnQkrtUYXkkxyc1KCq/4PQC0SDMtkexA9pqwCr4dGLKqm0ZpSlSKxSlKAUpSgFKUoBSlKAUpSgFKUoBSlKAxWJoapfXbeoW8bj3gtuPSqhgNvfdHf5qMpUrLMWP3HVkl4g6xdsXUCIrIVJMzMzwKr+v1BZt6gEOMjJOQJAAGYFOm9Ua4hS4WJCqVJlSDJBIMTBj+de7VrYxAcjPpgQA3CiSc4zGI/NZ5y5Howx+0trYt6ZyFUKALzBUYnftI9W7aTxA49/ea3dTYF+WuEMU3ekSQOBtjuePg1nQb99xb4Hl2R5iDC5cFYJHbn/+q8628CSeLcAKW7RgQIn35xXforjfuE30XqdobbII3nkIMTE9pqwLVN8ErbdndFM/qYgRJ7ITnirktXw6MeZJTaRmlKVIqFKUoBSlKAUpSgFKUoBSlKAUpSgFeHNeiarfizq92xsFpZ3TnJiO3EZrjdKycIOcuKI7W9X1JuMu0hQxgKIIAPvOfyKxc60THmqYkYYc5iZ+fv2/FcDdXZlIYLu+47DM9yPj9q2ajVeYxVW3WTkwYOB61PcH/Ks0mz0o4kmk4nrqln+0NKhUKt6Wk8KZCEYAmM89/wA9PSbIvbt4EyVaCG2RIEH8gyPiodIsNLYsG5gH1sBsgGedsgGORA+a7tR5tmymptC2BtCMv+IOw2NPuDH3miVielS6NOnvp5Yu391287+WgDFYFuQGKiATIJmO9Yv2rj7muNtC5IxHAiT9vbie2K6tFYsWG8sA3b+31MTJVnJJjsqfzM981p1LJtU3FZiSfTg8GDz2HE12SOY2rJnwTrhcF1VWEV5U/wDNMj7iP51alNfOVv3yVW3NiypkkYEe5b3I/pV76ZrUvIGttuXifkYNXQlaMfqINS5eTspWCazUzOKUpQGJpNV/qPiqzZveUwfcAJhZA3cSe1cdnxSz6pbeyLRViSRmQpMfuI/IqPJFqwZGrotc1mapnT/F5fUPbKjaMqe8Z+r24iuroniI3r7p6SsjaQfj1D9x/M1zmiUvTZIptotM0moi7162L/kZLRJI4GJE/gV06Dqdu8CbbSBz/kfsRUuSKnCS3R3Cs1zabWJcEowIHsa3hprpFprs9UrE1mgPD1808U6/UjUm2SQsyCJICmMgRMwf+2a+lu1VDxDcsXyNjqWUwTJA5OJA96rydGv0bqe1ZXultBHmZ3FjuAAlRzJiV4mOe1d2s04ZrbWkt2yM713SADj0L9U8Qfeua/uklWX0oVhVb1CQBnsZgA/JrrGtAAALAJbBIZcq7dmXs3NUdm+fdodPtwZugm6pJ2lf0HEqeYPHGOD8+NTp7x26Odtu8wKnE27Sbi6AQM4gcxPxXXqVXeigEXSFZWngxDHceQAcp/3rXorTX9SwvEodOh3bD9W8tkHspHbn5qUdMzybe2bn1dtS1nTL/wA/cAgwST/iP5J+K0G8AysQGuFtgIJ4CthQAIAxPPOc11G5lVthVwTx6d5+kAASw5M8YGajgyqwt7S91pMg5IJO4zMATwJ+2BNHZ2FUbb9rzAykSGMjjkHGO8exx96uPQ9D5NlU78t9yZNQHT9LENcQpHuew4hpyfmKkup9fFokBZ28/sDg/mp49bZVnubUYE7WajeidUGot7wIzBEzkVIirjE006ZmlKUOFP8AGBtoy7gCXBmRjAxPviqqvUHtMr2XFwKpBW4hX0GPSHGScCJkxMmvonXulJqLe1sEZB5j/SqHZWzalt4ZuN+eJ4XEiZHY+3FZ5qpWep6aUZ463o29O1KvfvBgbJa0rIriCYDbs9+3869dJueWwuRHmqHBHde38j/I1qOm/tQ23FthSPqcF2iYAUKVKweYIrh0NxrFyWd9TpkQ2xcRCuwEjbJJIJEbYB7/AIMO+i1urT/o7NPqij3LrKxGVBnhF5I78Eyfis2dcw0r2/7ssskj5HAPvWbOnnToVZi99AUMbiQzepQYyQhOP+9etRbDIVsqVyFYP7s31c5g+xzmibRJuEvo22NT5WnuqqkF4UHiTAXHtEjHPerF0Pq6i224gJZQd5JhSWMfiqfuOF8zzibwLAidphjuWOVO2IMcD7VnS3Fm6Actg4ndv9LARPAEwPeuqbRXPAprZf8Aw51caq15gEeoiOYg4n5jP5qVBqm9C1osWrgkzMAEQBAGApOPt8VKeH9bcZLrXZMNIMRIjhR/vJq+M0zz8uFxba6JjVrKMCYG0ifbFfPBolUMRdDKxIXau7uOJPIIHJ9uateh6kdRcu2irKu3BMCcwYqr/wDgg0zHnapJO4gY2x6RyTgfzqvLtaNHpVwuLdM2dN6ibZ2nAJYB9pjceDJGP+p59/XU0NwK4G5rijaWcgKu4NkRDCRPv2+/JYM7QR5hmIPEqD+k4yDif8jWVRkQm3JhGMXD6Qd0gWwFkf7+9VReqNeSCuzs015b9wrdhXZwiMAcqqTvtsf/ALgRP2qK6TqLT39Tbvq16+G8sKoYgpbH94wHpkkd8zNSK6Zb7bLjtaIAKW2hSh24jswOROZiPTUR4e60trTXba23a61x3uui+lTI2lnPwPc1YjPKOqX4O6x1C9cusoY2xEKtzczCOTkAKx/Mdq7dC9m0CWW2NpAWCZYns3JJBI5nvXI965cuK+5VQALNggsvuWLoZPaQBxzXRZtbVCKoeyzQjbRuLDJJaecHJFcJUqo23da8LuXZAxIDzn0xBiB814fTszfxpAblgZJJ4lciMR+OBXLev2rZIDD0SFXdl7kyYHtjvzWdRqLlzYYa0WUzIDkkgAbCCQAAPvk4FRfknFNda/JLL4is6bbas2iRJCrbHLAwZP37/wDQ1cFNfNujaBLN4XbtxmZPUF4jB3bse5/3Iq4dD8RW9QSoBVxJIIPAPvGT8VfjlfZj9TiSfx/bJ2lYFZqwyHhhNUDxFYs6W96phx6RAxnME859/evoMVya7Sh1IKgntuEiYqE48kXYM3tSv6Pm160zsxdYQEGB9Tckjv3AMV3Hq91vRbUXF2iNkKu0kja6mPY4A96ajRXFAXUXBu5NtNvwYGOI7E9q4tPdOFtyIC2yzAiGXJG2PXk/z5rOtM9R1NGb9p9I1q5cbdpA7O+xT/A3oVaCSSFDNn4njv2ayynmW9kPubfbbfhkCZVveCVIxGa5NCllWS5qPWNztDHapEQItztnv+B8V6XZYvi/pLd1rYU+ZZCsyBW+trbEwp4MCp1ZQ3KDNGrLD03CWK72hBsIgRkmAFO4R9o7V50UnYVZSFV3XkkEwNsAcCee1djEam9ce0rXUXaEYts2+jeREyWG4dv9OfS2f7zlixATaCqkbcEgfUwJI/aq2qZpjO4fk6dABFtHePqZhyx2vgD4kk1L3Lvlqbdo7hBuXJImIzJ/b+dcegvbfNuptHmGQeSQBGOwlgfv7VzWyfSd203HZWnkWtrbiD8Fc/f7V36KJK2S3RrpVdzZuBTA+kSVmCfecf5VGWuvXHk3gqhDALR/eAyF9gCI7/5VN9KFu0puvJB4Y+ome9RvUOq6YsfKMMcNgcnsSVJ2t7j27VJJ0QUk5v42eEtpcYb9xbyvO3qfVzKhW++fbFcyaW6GsiPMtgloY7HVSATuzDc/FedOVkhWFsidymNoP+Be+T7kj4zXlbpAS3dhQGguDIZcSd2Ix74xUS+qJC41nWLdEKYDNuMko6cCDwYPH+UVCdJ6mw0thLVq62LnmlLYYEm4YUl4GVmPirF1DpaX1crNu9bWLboSNwVJCuRyD7fBqI8M9X/+GtWrYLOiHeFgqLhYld7n0ryDGftirEZ71++jZYLbDcRrdv07RbA3kifVvcxmO8YiseQjXEG5y1sQVuEuqn3ZY2yexI/qK6LulubEDXRgFnSwQrbmPqO9gcZ7AfmvWn6VZBaE3wZ3XWYsCVBk3Gn1DGftxUWd5L7Oa31GwA7Da8SFRJO4zkqqyAIk963kuipsBUE7mZ4PA4VAZUSByRUiltWTLF1EKpIiWg8R3nFeLV4W8BfWY2qSIEf+6JM8VyjvOyLt9MJkBWuM7EFmxyTxmB9xJ+9WXwx0VbO5y292MbjHAwYj3ioW5r5fy2uhQo3PtPHPAH++/tXDrddfRcll3D6cQMSAeTHf01KLS2cyKc1xTo+lA16qseC+tXdTam6sEGA4EK3yOwP2qzCtF2efKPF0Kwa9Vg0IlX8SWtPabzHQm5cwIJEke+f6A4FVB7bqVO5UI3Mvc5kgNPpzxgdq+k9XveXZdgVBAwXMAfc188uXSxXzDunJZiCN0HOz7fj9s0ZNHo+kk2maDcRdw9TNGwLzljws4UksB8CpDR6u+pVbdtU2nbLmexzC8jtz/StI1gVWQW52ZUx6fMY4BgTMsI+RXRc1N47tiKjYV0dt4kxJXb7T75qC0aJu9Ucd5L2ka/ctxdRjuuLaXyjauR6WCMzSDx+/xPRfHlaey63JLKtwMM/xCZICAdySAM1tfogaXuNcuenbG4WyyBQWnYBvM8Bvb9+Kxp/KuabSM82HveZbeRuUQxUE9ju2j71N7M6dMkLaqFCrvwATvViXURICgATA4rjtWVu3IyUts/kkjaNm4EtyN2YgkAYESc1JdbuJZhRd2MbiqC5BO11IZhPJ25HzUbodMvmttcsABtBJZjBMMZwoHuB3qt+CcXdyLb1GxaZbdsypbiDwSO478GoTr3hq1bTchdrvw22ZHfBgSJ96yljfqFiItDapPAY8DnJAzH2rfqHN109QCkMzEZ+lyqlfnP5/FTb0UxThJb/6Q9/Qm3aLbhLFdymX9Sdg57wIjPat/wDaSXfzFKKyb1V4UlR+mJjH3/UKl9foVs+XB9AYE88ZBY+5G6ZxwPYVoGlFzbcdgRBARgIODJjuKg1RfHMmrZBXtO6IX0t02iyM3lRINsTOwmYaDGMZHBzXnw11Bf7LaWxbe6AjC+iKBtO+TvdmUcZgEmDxWu50wfxtuoKOoYlQQV2FZ2qkYBjnkY96k/DequHRWfKtLbVRG+5+og/UiKZI9yYmDyKnEjmpK15M3b99Q2oX+zBQACq7ndBODAjc0kYx/wBee1beApvu6MpZmVFUoMybpyF7Qfv7TXbq+lrZZme6zA7FaQqhrkYAgSCOZJxj2ArxfFpbip56M31MC4EAxJchhmODAPHM10qUvB4uXS1xF3XXtD1IYCCQOxRe0xmAPfuNo6UyuTcXzicAt6zBPEiADA4+axouracu5TbuX0oVA3cc+8D3NdH/AIiDucXFIUwskeqCRKr359v8q52TtpmF6ZeRCgKohH8MQgIzhTEngdj3PFcmm6CLjIupZXZDGIkAicMYxyYM8106nWCPVcAbZvIJjbGIk/qjgfNaDdRllQSQeD9RnO5h2Ht/pRBdFo6ZrbKfw09KgkA9jHOT2xH4qYRwa+aX9UG3Kk+gKFOCGn6iue08c1bfCOjdLZLljuggtyeck1ZCTZnzYlH5WWKlBSrDMar9tSIYAj5zx96pvUtNpy8q0AH1RwZOJIzE/Ye88VcNSgZSrcEQfseaoXU+lWUZVtlYnapYSCf8O+f5c+01VkNPpmr7NN3W2EJlmKh9xYjG8EGTtEjgZI4P3rUdVdZlNpdjQdxuAFWBMAqMEyfcCvDm0m5lX+KsJsKYORgPHBGDHzXtr11pueiyMWgoHm75IyCwj7QOR3qn6N/FI96rpqpbUOzlX/UzMVBb2WYAkn9q9azRaTZ5Z8pCpHrGxSjBcOGGSs8g/wAuaxb0yE3ANxXbtQOxcbjJJKk7cgrge+K69D0y0RbQ20AyGG0CWAbLD7ncPvxXYyoryLW2RfS9Vcv3rpcW5sWlQtAuG4pcneCDBPpGfk8TUgtu5nbJAubg+BuRZCqoGWgAnsJjJIrh8RdP8mwdbolNtlU23FuIIkwxXIPq5+w9q7depRbAV9wu7bSSQoE2izQQJA8vcfuaNEIyO7T2TC6gklfMD7QOEkQT9kAOPj8begsl26XW2SCxZZmFEmI7FpJMdpisdVvIQliQoQAtz9HtHfdkZ7A1IeH9cbjuqiLaj0GPqzyCMR9qnEqm3xbJvU2dyMAYJBAMAwSOYPNVPU6drPlq0uA8j05EzJULws/tVyri6iG2nb+f9KsnG9lGKdOig9U6bZ1M3bsi6ofYV9JaBgT3EkY+3tjPhy3euaewbt8W7SW3KLbHrIBI3PdaQoHGB+a19R8sLcZ38tjOTgEt+na3B79uxrd4L6OtzSC7qnYKm8AA7fSrkszkfVJz9oqqF2bcyShZ1HohLWzZtDzB6me7Lbt31Bi2SRj1fyruPR4Xyn2LbfEBRgyPpMT37/Fcuk8W6W0LYtSwK7nK+sriQpYctH7Vrt9UuNc8y7p7ssSbW4qEUD6A7Akj347/ABU9IpSn40TP/hMMBauIlwfUQo9S4wwAj/Yrw+hsi208K3p2iP4hP/y+8n2moldJq13C5fVfOMtctgsVJ/SqkiMcHNd2n6BcR1W4zXbQI2rMQcyxgAz+9NeDjX+x56myk7UcKzf3kjcTj0iFP1Hmo230O7dh3cbAdqqrA4gRn9J7/ntVkv8AT7enDOCQD6ioj1QO55I+KrXUNUdRdRbXYAOomAQcY+QZ+AKi0rJ45Nr4ll6T4asIEYJ6hByZ4mMSRgf0FWACtdm2AAAIAEftW0VclRjlJyezNYNZry1dIlc8U6q+gHlr/Dj+IxP4jBke81TLj3XPqPof1OhMKTA25jj3Hv2qb674gu+YyJbJWShDiZjgqAO5+T2rRZ0txwHe0WVZPrB7LiLYwBMwMnI+azTez08EeEU5UcOj2DFx2PlncDbUuJPJlRAbkH2HHNe116rny3uW3EWyoFsli2AAxH7gRW+9auBPLCgAnc2RyeVOcZBz8e1L+jF5l9YULx2iDiBGJERMVDZbrts1I94B7UW7ZQm6bm8+iZ2gqBDGB/2rYzXtSoutcKvJS35KbJ7bmLbiR320vaUPKhStxgdxk9pyViWiTPHNadrW0U+ayqG2GD7H5GBP357V2zjintdmdf0AElFvagWiSLht3WH8QtB9AO2J7EQftzE+GlFr+0C9c3PpdotFmYDyASxIyIJwM9wB3Nd965pxcK39QzI43em4cD3bacsOc/ziq71zS6ZHs3NPcYk3VS4GLEXLc7gQWEHNv/1CpWUyVFz09zuGAN479oA5JACMZyQsfeGq39F0Ztrn2AAAjAAqreE9X/a7zOqvbsKxa3vA3M/BzkBVyO+Sc1fFFTxx+zPnyXpGHmMVA6nrNy3O60TnEd/9mrBWtrIJmBNWNNlEWl2rKR1vxNp9jTpncukn+HOSOCY/3iozwFbW5aVdRed97sEsTChcEl1AkzM5xxVm8Ri+Dus21ICnOD+nPp7doNQP/DfXKV2hGN4sd52GAu0RLxHYYqH+Rr17LaLbe6Km4FP4agQVXAI+wxxI/aq91fVLv8rTgurYYKe5gekx7TwcZ4xVr6tfKWXdeVEx/Uc1UejdOa6HKylpmJDt+pd5ICCeMDPsPmpSWyGJ65SfRdNLp1VFUACBwBia3xXjTWwqhRwAAO/HzXupUZbt2VLxjf8AKZX2lvQViYBkxt+5JFbfB/RfKthnE3DLFv8AEW5O3gDsB7CtHWNSb2pSyyApbdbsclmB9A+BI3T7L+1uURUEk5WaJzcYKJ6Ws1y6rXJbEuwUc59pA4+5H700GvS8N1syOO4P5BqdlFPs6jXB1m7dW05sKGuAekHjnM/iu+hFdYTpnzlera2ZYghjBCgkD/lIE95+K5tTrN0BXZZ+sXCZBPZpGRPfkRV813RkufH2Aj57VG3PDzArDBlX9JJA+IHt3+aocJG+GfHd1RU7OuTaf4gnf6iXEiMDcOYx9WeZ7Vrua3zNpQFnclYVSZYD6t+AV74NT2u6M8Oht72vPLMMY4gsBhQO3wR3qQfprs6YMWgdpOJyJj2OI/eo8GW+9BFVuNqbrMzbbDWFAbaxYuzLhQpEA8SfmurS9AQXkBV7ylGa5vP1XCAQdowOP51adD0P6jciWbcQPfsamLOnCjAqahZRk9SukVbpfhhRbdSi2w7kkKAPSTO0Yx7fitPjTpNq4m1xfcED0WU3YEwTA5mM8irptrVqlba2wgNB2zxMYn81NwVGZ5ZOVnzz/h7rCGOnuW2RrAfb5gKMQWBB28ZnI4r6BoLpe2jMILKCR9xNfMvFHSruiZdbd1ctv2sD6fQ/KpA+odia+hdD19u5bUWmDhVQSOM2wR/6YMdprkPB3LvZK1iKwDWSasKSA8VaE3LZAuNbOACG2/k5zicVX/8Ah7buLY5UW/Mfcw+pySBj8/0qzeI2sG0wvbTA3AHkGCARGR3zVM8PaoW9JaJMkt5gVsAILvqac9hx8dqrf8jVC3ia/JY/EOs83+AkFLnoZpwCtyLgP4BFb+k6ZWIHmh1Vf7tR6R2X9hIj5qNsaNdRrbhe1vt2wBaP6dxUbtw/VBAGJAM967T51pglq0qLyzADP2Mn+dL3ZytcUWTgVAdW6hdF9Et/TtYt8wJMH4Ef7NadR1h9jElRsIUx3JBxz3EHtE1X+qai9dvGxZgXLloQ4zCMzAu2MEINv7c4rrl4OQxVtkj4WaGN4mUcmHeZIiFC/Egn/wDatut8Wgm7btsq3Ffy0k8kNBMfjvFbdN4UZrapevuwCgRbhAIGIOWgZ7967em+Glt/WwuAfSpRQBHGcn+dcSdCUoN2yJPSrupZSwZQgK7iVO7ME4kDjgewqz9J6YmnXbb4xM/Aiuy3aAEAQPYYr2BUlFIrnkctfRmlKVIrMGkVmlAedtAK9UoDAFZpSgFYis0oCP6n0+3cG57a3SqttVgD9QggA4zxXzXS62/0y+UuWha0924rqA+6M5UHAGBxxx719Yaqv4l6bpG3C9ZNw4YwCxzIEfPxVc0+0W42rpnX1TxCiW7ZT1PegWlHJJ9x8d/zUxYY7Ru5gT94zXzHpetfQ3GbUWbxteXs0z3PcGVQgnHtMD6fk1cuhvcab1+4ANohAcKDn19t1RjPezsoKtGPFxPkOfLDekjdyVnvABx35qs6e/btdPtWMG7ft7SWOER53MT+kCcD3rx/xH1i213LduMboPlqGlTGCIHI4n8c1avBvQ10+mtqw3XGQG4SJyRO0eyiYiup8paLLUMavybejNbtIPWkDBO+ck/68129Xv7LTEEAxAJ4BNdCaO2uAiDvhQOPsKjtdfD3fIjBWTPEE/1wak9IpTuVlC6gjmw07w7XAjAcu5hVHMZ2jPz2FWDo/SiHBb+Ix+sgEDAOweYTkKMekczXL0fRq38S8xKJcueQAxBb1MquSDJMelfjce9WnopLCdqqB6RAAkfg4A4/FQSNGbLekSltcAV7oKzVxjFKxNZoBSlKAUpSgFKUoBSlKAUpSgFeWWvVKAr/AFjwza1CstxrkNMw5GT3HYEVT9XpdTZcaJ3AtXTCXiJlR+k5ADR24MGK+ja/Tl0Kg7SYg+xBBH9Kg+qgX1bTXfTcKSrLj1ZhlkYiP8qqnFF2OTKF4g6ej6oKrk+XftWrYYjEhHuED2ggewCivpr9asqdoaTGAoLfYY718V6f0973Unt37vllCxuOSBm2AswT3AmK+vdH02mtgBDJA5aD/OPzUYKiU/klZv03Uy91U27fRuM/zBHYjB/Iquk321WotKQqqQDeGSA8nH/5IaI4HJ5Fabh1F3qF7+xBAqBQ915ZNzCWCqOWAjAMTzVj0HhtUWGu3XJJZmkLuY8s23ls8/ap7ZzUD103plnaqKpYKIDMxJjgZn27ewqat2wOBXmxYCgAcD/fNbqmkVNtisGs0rpExFZpSgFKUoBSlKAUpSgFKUoBSlKAUpSgMGojqemtXz5ZfbcXI2sAy+xjuMjBxUuaheudMa6N1lgl0D0tEzHAPxNRl0Sx/wAj5foNTaXqOsfWsA6qEAWZd0JDbRPJjifb8W7Q6M3yqqv9ltNkqIa6wju4lbf4JNQHhLU2mv6k6qyjX7j/AEld3cz6SMAnM9/3q8afpSkbrQbTnuEgK3vKRH5iq476NM3xJLp1m1ZUW7cADgD27n9+TXeDVX1HR7ituU7gVyVwx98tIH2Ec11dH1d0HZctOo4UgAgDmWYN/QVYmZ3G1aZYaVgVmpEBSlKAUpSgFKUoBSlKAUpSgFKUoBSlKAUpSgPJqB1vSgC2281suSfqiCeSsmrBXHrenW7v1qDiPweR9qjJWShLiykeEbBXUX0KC+Rdk3m24kLkYmSI49q+gKKqPh3QDTa7UWUG22yLdQSTy0Nz84/Aq4CuQ0ieWVysbaxFZFZqZUBSlKAUpSgFKUoBSlKAUpSgFKVx9W6guntm687VKgxmNzhZ+wLT9gaA7KVEHxDZUNvLKUEsCrGJVWCyoILFWB2gzH2NYt+JNOwBF1dpiHIISWiB5hAXdkSJkSMUBMUqIbxLphb8zzk2475EqWEjkSBiea2P16wEtXC/ouuLds7WyxBMERI+kzPEZoCTpUS3iPTgwXM+Ytoelss5IUjGUJVhvHplTnFef/Mmn7uR3ko4G2QPMkiPKM4ufScwcUBMVg1F2PEFlyoVmJZto/hviYhm9PpVtwhjAMiDXjTeJdM5AFzJZUAZWWS8FNoIyCCCCMQZoDzrrLLfW8qggLsPuQTMR+35NS9s1G9T6qLLW1KM3mMF9O0bQbltNx3MMBro4k81rTxNpiCRckKWU+lsFV3GcYlRI9+01xKjrdkzSowddsF1QPLM7IsAkbl5BIEDiJPNaE6+peAj7IUm56YAuXHRDG7dlkPbuDXThNUqFs+KdM4BW5undwrmNgBbcI9OCImJkRzXu/4gshxbDbnadir+or+lWMLJ4GeQfY0BL0rRo9St1FdDKuoZTxIIkVvoBSlKAUpSgFKUoBWnVaZbg2uJEqfyrBh/MClKAi7fhmwC/paGIIG9gE2oirsAOCAghuRJExitmk8PWLUbEIAiF3MVBHcITE+5iTA9qzSgNI8K6b/6ZOIEux2wsDbn09jjuAea6rvRrTJbQglbbbl9bTMMDuMywIYyGkGc0pQHDrPCll23A3EMlgUuMIYmVI9grSwUemWJgzXs+F7G4NDkBSu0uxXaWQhYJ+hdkC2PRDNjNKUBus+HrKQVDiG3YuP7CAfVlV2iFOBtEUTw7pwwYWxuG2DJkeWF2xnEbF/alKA8dS8Opfbcz3gQiom24y7Srlt0TDMTtndM7F9qf+WdPDLsO1p3De8EFdsRu4CmAO0CIilKA3jodncj+WN1syh/wmI9I7Yx9q12+gWgwaGMYCljt2hmZQUB2ttZiQWBInnFKUBjTeHLFsqyKwIbd9bmW2hQWBb1QAAJ4ivK+HLQW3EhrSgI4MQRJDbQNpYFmIkfqb3NKUBIaHRraQIkhVACgkmAoAAE9oFdNKUApSl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Picture 10" descr="C:\Users\Администратор\Desktop\фото\ghtp\krasnye-vodorosli-[1024x768]-[26396773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9584" y="764704"/>
            <a:ext cx="3744416" cy="2808312"/>
          </a:xfrm>
          <a:prstGeom prst="rect">
            <a:avLst/>
          </a:prstGeom>
          <a:noFill/>
        </p:spPr>
      </p:pic>
      <p:pic>
        <p:nvPicPr>
          <p:cNvPr id="16" name="Picture 11" descr="C:\Users\Администратор\Desktop\фото\ght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573016"/>
            <a:ext cx="4133779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116632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Особенности строения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412776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хроматофорах содержится водорастворимые пигменты: красные-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фикоэритрины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синие-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фикоцианины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запасным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веществом является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багрянковый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крахмал, который откладывается в цитоплазме вне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хроматофоров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слоевище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имеет вид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кустиков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составляют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самую большую группу растений в морской придонной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растительности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0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Многообразие красных водорослей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68760"/>
            <a:ext cx="424847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Внешнее слоевище красных водорослей весьма разнообразны.</a:t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можно встретить различные формы: нитевидные, пластинчатые, цилиндрические, корковидные, пузыревидные,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кораллоподобные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28184" y="105273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Порфира </a:t>
            </a:r>
          </a:p>
          <a:p>
            <a:pPr marL="342900" indent="-34290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Фикодрис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Птилота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Хондрус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Дазия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284984"/>
            <a:ext cx="465057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0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Значения красных водорослей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40768"/>
            <a:ext cx="8640960" cy="98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Красные водоросли играют заметную роль в жизни моря: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служат пищей для морских животных,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</a:rPr>
              <a:t> участвуют в процессах естественного самоочищения воды.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04864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bg1"/>
                </a:solidFill>
              </a:rPr>
              <a:t>Используют для получения </a:t>
            </a:r>
            <a:r>
              <a:rPr lang="ru-RU" sz="2000" i="1" dirty="0" err="1" smtClean="0">
                <a:solidFill>
                  <a:schemeClr val="bg1"/>
                </a:solidFill>
              </a:rPr>
              <a:t>агара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— вещества, похожего по своим свойствам на желатин, без которого невозможно изготовление желе, пастилы, суфле, некоторых конфет, а также, используемого в микробиологии в качестве питательной среды для выращивания микробов, и йода. В России </a:t>
            </a:r>
            <a:r>
              <a:rPr lang="ru-RU" sz="2000" dirty="0" err="1" smtClean="0">
                <a:solidFill>
                  <a:schemeClr val="bg1"/>
                </a:solidFill>
              </a:rPr>
              <a:t>агар</a:t>
            </a:r>
            <a:r>
              <a:rPr lang="ru-RU" sz="2000" dirty="0" smtClean="0">
                <a:solidFill>
                  <a:schemeClr val="bg1"/>
                </a:solidFill>
              </a:rPr>
              <a:t> получают в основном из анфельции.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Также используется в медицине.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7" name="Содержимое 3" descr="red_tide_genera.v3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933056"/>
            <a:ext cx="3851957" cy="2763688"/>
          </a:xfrm>
          <a:prstGeom prst="rect">
            <a:avLst/>
          </a:prstGeom>
        </p:spPr>
      </p:pic>
      <p:pic>
        <p:nvPicPr>
          <p:cNvPr id="8" name="Содержимое 4" descr="salad-kaiso-sarada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149080"/>
            <a:ext cx="3968180" cy="270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0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Характерные черты отдела Бурые водоросли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663" y="1412776"/>
            <a:ext cx="87129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сравнительно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высокоорганизованные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организмы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бурая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окраска слоевища, от оливково-желтой до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темно-бурой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распространены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морях и океанах всего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мира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важный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компонент придонной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растительности - фитобентоса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один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основных источников органического вещества в прибрежной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зоне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0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Бурые водоросли 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 descr="C:\Users\Администратор\Desktop\фото\ghtp\1_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326530" cy="2808312"/>
          </a:xfrm>
          <a:prstGeom prst="rect">
            <a:avLst/>
          </a:prstGeom>
          <a:noFill/>
        </p:spPr>
      </p:pic>
      <p:pic>
        <p:nvPicPr>
          <p:cNvPr id="7" name="Picture 2" descr="C:\Users\Администратор\Desktop\фото\ghtp\1266974391_taxifol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3655" y="980728"/>
            <a:ext cx="4660345" cy="2808312"/>
          </a:xfrm>
          <a:prstGeom prst="rect">
            <a:avLst/>
          </a:prstGeom>
          <a:noFill/>
        </p:spPr>
      </p:pic>
      <p:pic>
        <p:nvPicPr>
          <p:cNvPr id="9" name="Picture 3" descr="C:\Users\Администратор\Desktop\фото\ghtp\Op8uJ3ZWXu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501008"/>
            <a:ext cx="3182068" cy="2736304"/>
          </a:xfrm>
          <a:prstGeom prst="rect">
            <a:avLst/>
          </a:prstGeom>
          <a:noFill/>
        </p:spPr>
      </p:pic>
      <p:pic>
        <p:nvPicPr>
          <p:cNvPr id="5124" name="Picture 4" descr="C:\Users\Администратор\Desktop\фото\ghtp\post-12150-11520262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93096"/>
            <a:ext cx="6028599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88640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Особенности строения 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268760"/>
            <a:ext cx="87849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относятся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исключительно многоклеточные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организмы</a:t>
            </a:r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тело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расчленено на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талломе у некоторых имеются воздушные пузырьки, удерживающие пластинки и стволы в вертикальном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положении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325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BEST</dc:creator>
  <cp:lastModifiedBy>Лена</cp:lastModifiedBy>
  <cp:revision>17</cp:revision>
  <dcterms:created xsi:type="dcterms:W3CDTF">2014-10-22T14:03:10Z</dcterms:created>
  <dcterms:modified xsi:type="dcterms:W3CDTF">2014-10-27T11:22:08Z</dcterms:modified>
</cp:coreProperties>
</file>