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C4823-A43E-4630-A4CA-770F6E74D5B4}" type="datetimeFigureOut">
              <a:rPr lang="ru-RU" smtClean="0"/>
              <a:t>20.10.2014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3CE71-5492-4C42-AB66-1C7A47B978C4}" type="slidenum">
              <a:rPr lang="ru-RU" smtClean="0"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C4823-A43E-4630-A4CA-770F6E74D5B4}" type="datetimeFigureOut">
              <a:rPr lang="ru-RU" smtClean="0"/>
              <a:t>20.10.2014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3CE71-5492-4C42-AB66-1C7A47B978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C4823-A43E-4630-A4CA-770F6E74D5B4}" type="datetimeFigureOut">
              <a:rPr lang="ru-RU" smtClean="0"/>
              <a:t>20.10.2014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3CE71-5492-4C42-AB66-1C7A47B978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C4823-A43E-4630-A4CA-770F6E74D5B4}" type="datetimeFigureOut">
              <a:rPr lang="ru-RU" smtClean="0"/>
              <a:t>20.10.2014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3CE71-5492-4C42-AB66-1C7A47B978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C4823-A43E-4630-A4CA-770F6E74D5B4}" type="datetimeFigureOut">
              <a:rPr lang="ru-RU" smtClean="0"/>
              <a:t>20.10.2014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3CE71-5492-4C42-AB66-1C7A47B978C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C4823-A43E-4630-A4CA-770F6E74D5B4}" type="datetimeFigureOut">
              <a:rPr lang="ru-RU" smtClean="0"/>
              <a:t>20.10.2014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3CE71-5492-4C42-AB66-1C7A47B978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C4823-A43E-4630-A4CA-770F6E74D5B4}" type="datetimeFigureOut">
              <a:rPr lang="ru-RU" smtClean="0"/>
              <a:t>20.10.2014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3CE71-5492-4C42-AB66-1C7A47B978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C4823-A43E-4630-A4CA-770F6E74D5B4}" type="datetimeFigureOut">
              <a:rPr lang="ru-RU" smtClean="0"/>
              <a:t>20.10.2014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3CE71-5492-4C42-AB66-1C7A47B978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C4823-A43E-4630-A4CA-770F6E74D5B4}" type="datetimeFigureOut">
              <a:rPr lang="ru-RU" smtClean="0"/>
              <a:t>20.10.2014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3CE71-5492-4C42-AB66-1C7A47B978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C4823-A43E-4630-A4CA-770F6E74D5B4}" type="datetimeFigureOut">
              <a:rPr lang="ru-RU" smtClean="0"/>
              <a:t>20.10.2014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3CE71-5492-4C42-AB66-1C7A47B978C4}" type="slidenum">
              <a:rPr lang="ru-RU" smtClean="0"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C4823-A43E-4630-A4CA-770F6E74D5B4}" type="datetimeFigureOut">
              <a:rPr lang="ru-RU" smtClean="0"/>
              <a:t>20.10.2014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3CE71-5492-4C42-AB66-1C7A47B978C4}" type="slidenum">
              <a:rPr lang="ru-RU" smtClean="0"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F3C4823-A43E-4630-A4CA-770F6E74D5B4}" type="datetimeFigureOut">
              <a:rPr lang="ru-RU" smtClean="0"/>
              <a:t>20.10.2014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3B53CE71-5492-4C42-AB66-1C7A47B978C4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ВОДОРОСЛИ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Проверочная работа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483" y="260648"/>
            <a:ext cx="4215515" cy="27738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752" y="3212976"/>
            <a:ext cx="3176979" cy="35113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1849700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smtClean="0"/>
              <a:t>Выберите </a:t>
            </a:r>
            <a:r>
              <a:rPr lang="ru-RU" sz="4000" dirty="0"/>
              <a:t>три правильных ответа из шести предложенных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9. К </a:t>
            </a:r>
            <a:r>
              <a:rPr lang="ru-RU" sz="3200" b="1" dirty="0">
                <a:solidFill>
                  <a:schemeClr val="tx1"/>
                </a:solidFill>
              </a:rPr>
              <a:t>зелёным водорослям относятся</a:t>
            </a:r>
          </a:p>
          <a:p>
            <a:pPr marL="0" indent="0">
              <a:buNone/>
            </a:pPr>
            <a:r>
              <a:rPr lang="ru-RU" sz="3200" b="1" dirty="0">
                <a:solidFill>
                  <a:schemeClr val="tx1"/>
                </a:solidFill>
              </a:rPr>
              <a:t>А</a:t>
            </a:r>
            <a:r>
              <a:rPr lang="ru-RU" sz="3200" b="1" dirty="0" smtClean="0">
                <a:solidFill>
                  <a:schemeClr val="tx1"/>
                </a:solidFill>
              </a:rPr>
              <a:t>) </a:t>
            </a:r>
            <a:r>
              <a:rPr lang="ru-RU" sz="3200" b="1" dirty="0">
                <a:solidFill>
                  <a:schemeClr val="tx1"/>
                </a:solidFill>
              </a:rPr>
              <a:t>ламинария	</a:t>
            </a:r>
            <a:r>
              <a:rPr lang="ru-RU" sz="3200" b="1" dirty="0" smtClean="0">
                <a:solidFill>
                  <a:schemeClr val="tx1"/>
                </a:solidFill>
              </a:rPr>
              <a:t>                    Г) </a:t>
            </a:r>
            <a:r>
              <a:rPr lang="ru-RU" sz="3200" b="1" dirty="0">
                <a:solidFill>
                  <a:schemeClr val="tx1"/>
                </a:solidFill>
              </a:rPr>
              <a:t>хлорелла</a:t>
            </a:r>
          </a:p>
          <a:p>
            <a:pPr marL="0" indent="0">
              <a:buNone/>
            </a:pPr>
            <a:r>
              <a:rPr lang="ru-RU" sz="3200" b="1" dirty="0">
                <a:solidFill>
                  <a:schemeClr val="tx1"/>
                </a:solidFill>
              </a:rPr>
              <a:t>Б</a:t>
            </a:r>
            <a:r>
              <a:rPr lang="ru-RU" sz="3200" b="1" dirty="0" smtClean="0">
                <a:solidFill>
                  <a:schemeClr val="tx1"/>
                </a:solidFill>
              </a:rPr>
              <a:t>) </a:t>
            </a:r>
            <a:r>
              <a:rPr lang="ru-RU" sz="3200" b="1" dirty="0">
                <a:solidFill>
                  <a:schemeClr val="tx1"/>
                </a:solidFill>
              </a:rPr>
              <a:t>спирогира	</a:t>
            </a:r>
            <a:r>
              <a:rPr lang="ru-RU" sz="3200" b="1" dirty="0" smtClean="0">
                <a:solidFill>
                  <a:schemeClr val="tx1"/>
                </a:solidFill>
              </a:rPr>
              <a:t>                    Д) </a:t>
            </a:r>
            <a:r>
              <a:rPr lang="ru-RU" sz="3200" b="1" dirty="0">
                <a:solidFill>
                  <a:schemeClr val="tx1"/>
                </a:solidFill>
              </a:rPr>
              <a:t>порфира</a:t>
            </a:r>
          </a:p>
          <a:p>
            <a:pPr marL="0" indent="0">
              <a:buNone/>
            </a:pPr>
            <a:r>
              <a:rPr lang="ru-RU" sz="3200" b="1" dirty="0">
                <a:solidFill>
                  <a:schemeClr val="tx1"/>
                </a:solidFill>
              </a:rPr>
              <a:t>В</a:t>
            </a:r>
            <a:r>
              <a:rPr lang="ru-RU" sz="3200" b="1" dirty="0" smtClean="0">
                <a:solidFill>
                  <a:schemeClr val="tx1"/>
                </a:solidFill>
              </a:rPr>
              <a:t>) </a:t>
            </a:r>
            <a:r>
              <a:rPr lang="ru-RU" sz="3200" b="1" dirty="0" err="1">
                <a:solidFill>
                  <a:schemeClr val="tx1"/>
                </a:solidFill>
              </a:rPr>
              <a:t>аллария</a:t>
            </a:r>
            <a:r>
              <a:rPr lang="ru-RU" sz="3200" b="1" dirty="0">
                <a:solidFill>
                  <a:schemeClr val="tx1"/>
                </a:solidFill>
              </a:rPr>
              <a:t>	</a:t>
            </a:r>
            <a:r>
              <a:rPr lang="ru-RU" sz="3200" b="1" dirty="0" smtClean="0">
                <a:solidFill>
                  <a:schemeClr val="tx1"/>
                </a:solidFill>
              </a:rPr>
              <a:t>                    Е) </a:t>
            </a:r>
            <a:r>
              <a:rPr lang="ru-RU" sz="3200" b="1" dirty="0" err="1">
                <a:solidFill>
                  <a:schemeClr val="tx1"/>
                </a:solidFill>
              </a:rPr>
              <a:t>улотрикс</a:t>
            </a:r>
            <a:endParaRPr lang="ru-RU" sz="3200" b="1" dirty="0">
              <a:solidFill>
                <a:schemeClr val="tx1"/>
              </a:solidFill>
            </a:endParaRP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604159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Установите </a:t>
            </a:r>
            <a:r>
              <a:rPr lang="ru-RU" dirty="0">
                <a:solidFill>
                  <a:schemeClr val="tx1"/>
                </a:solidFill>
              </a:rPr>
              <a:t>соответствие между содержанием первого и втор столбцов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51520" y="1772816"/>
            <a:ext cx="8712968" cy="46085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chemeClr val="tx1"/>
                </a:solidFill>
              </a:rPr>
              <a:t>10. </a:t>
            </a:r>
            <a:r>
              <a:rPr lang="ru-RU" sz="3600" dirty="0">
                <a:solidFill>
                  <a:schemeClr val="tx1"/>
                </a:solidFill>
              </a:rPr>
              <a:t>Установите соответствие между водорослями и средой </a:t>
            </a:r>
            <a:r>
              <a:rPr lang="ru-RU" sz="3600" dirty="0" smtClean="0">
                <a:solidFill>
                  <a:schemeClr val="tx1"/>
                </a:solidFill>
              </a:rPr>
              <a:t>обитания</a:t>
            </a:r>
          </a:p>
          <a:p>
            <a:pPr marL="0" indent="0">
              <a:buNone/>
            </a:pPr>
            <a:endParaRPr lang="ru-RU" sz="36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3600" b="1" u="sng" dirty="0" smtClean="0">
                <a:solidFill>
                  <a:schemeClr val="tx1"/>
                </a:solidFill>
              </a:rPr>
              <a:t>ВОДОРОСЛИ</a:t>
            </a:r>
            <a:r>
              <a:rPr lang="ru-RU" sz="3600" b="1" dirty="0">
                <a:solidFill>
                  <a:schemeClr val="tx1"/>
                </a:solidFill>
              </a:rPr>
              <a:t>	</a:t>
            </a:r>
            <a:r>
              <a:rPr lang="ru-RU" sz="3600" b="1" dirty="0" smtClean="0">
                <a:solidFill>
                  <a:schemeClr val="tx1"/>
                </a:solidFill>
              </a:rPr>
              <a:t>                </a:t>
            </a:r>
            <a:r>
              <a:rPr lang="ru-RU" sz="3600" b="1" u="sng" dirty="0" smtClean="0">
                <a:solidFill>
                  <a:schemeClr val="tx1"/>
                </a:solidFill>
              </a:rPr>
              <a:t>СРЕДА </a:t>
            </a:r>
            <a:r>
              <a:rPr lang="ru-RU" sz="3600" b="1" u="sng" dirty="0">
                <a:solidFill>
                  <a:schemeClr val="tx1"/>
                </a:solidFill>
              </a:rPr>
              <a:t>ОБИТАНИЯ</a:t>
            </a:r>
          </a:p>
          <a:p>
            <a:pPr marL="0" indent="0">
              <a:buNone/>
            </a:pPr>
            <a:r>
              <a:rPr lang="ru-RU" sz="3600" b="1" dirty="0">
                <a:solidFill>
                  <a:schemeClr val="tx1"/>
                </a:solidFill>
              </a:rPr>
              <a:t>А) </a:t>
            </a:r>
            <a:r>
              <a:rPr lang="ru-RU" sz="3600" b="1" dirty="0" smtClean="0">
                <a:solidFill>
                  <a:schemeClr val="tx1"/>
                </a:solidFill>
              </a:rPr>
              <a:t>хламидомонада      1</a:t>
            </a:r>
            <a:r>
              <a:rPr lang="ru-RU" sz="3600" b="1" dirty="0">
                <a:solidFill>
                  <a:schemeClr val="tx1"/>
                </a:solidFill>
              </a:rPr>
              <a:t>) море</a:t>
            </a:r>
          </a:p>
          <a:p>
            <a:pPr marL="0" indent="0">
              <a:buNone/>
            </a:pPr>
            <a:r>
              <a:rPr lang="ru-RU" sz="3600" b="1" dirty="0">
                <a:solidFill>
                  <a:schemeClr val="tx1"/>
                </a:solidFill>
              </a:rPr>
              <a:t>Б) ламинария	</a:t>
            </a:r>
            <a:r>
              <a:rPr lang="ru-RU" sz="3600" b="1" dirty="0" smtClean="0">
                <a:solidFill>
                  <a:schemeClr val="tx1"/>
                </a:solidFill>
              </a:rPr>
              <a:t>        2</a:t>
            </a:r>
            <a:r>
              <a:rPr lang="ru-RU" sz="3600" b="1" dirty="0">
                <a:solidFill>
                  <a:schemeClr val="tx1"/>
                </a:solidFill>
              </a:rPr>
              <a:t>) пресный водоем</a:t>
            </a:r>
          </a:p>
          <a:p>
            <a:pPr marL="0" indent="0">
              <a:buNone/>
            </a:pPr>
            <a:r>
              <a:rPr lang="ru-RU" sz="3600" b="1" dirty="0">
                <a:solidFill>
                  <a:schemeClr val="tx1"/>
                </a:solidFill>
              </a:rPr>
              <a:t>В) порфира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045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570186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Установите </a:t>
            </a:r>
            <a:r>
              <a:rPr lang="ru-RU" sz="3200" dirty="0"/>
              <a:t>правильную последовательность биологических процессов, явлений, практических действий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3204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11. Установите </a:t>
            </a:r>
            <a:r>
              <a:rPr lang="ru-RU" sz="3200" b="1" dirty="0">
                <a:solidFill>
                  <a:schemeClr val="tx1"/>
                </a:solidFill>
              </a:rPr>
              <a:t>последовательность этапов полового размножения хламидомонады.</a:t>
            </a:r>
          </a:p>
          <a:p>
            <a:pPr marL="0" indent="0">
              <a:buNone/>
            </a:pPr>
            <a:r>
              <a:rPr lang="ru-RU" sz="3200" b="1" dirty="0">
                <a:solidFill>
                  <a:schemeClr val="tx1"/>
                </a:solidFill>
              </a:rPr>
              <a:t>А) оплодотворение 					</a:t>
            </a:r>
            <a:endParaRPr lang="ru-RU" sz="32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Б</a:t>
            </a:r>
            <a:r>
              <a:rPr lang="ru-RU" sz="3200" b="1" dirty="0">
                <a:solidFill>
                  <a:schemeClr val="tx1"/>
                </a:solidFill>
              </a:rPr>
              <a:t>) образование гамет</a:t>
            </a:r>
          </a:p>
          <a:p>
            <a:pPr marL="0" indent="0">
              <a:buNone/>
            </a:pPr>
            <a:r>
              <a:rPr lang="ru-RU" sz="3200" b="1" dirty="0">
                <a:solidFill>
                  <a:schemeClr val="tx1"/>
                </a:solidFill>
              </a:rPr>
              <a:t>В) образование зооспор 				</a:t>
            </a:r>
            <a:endParaRPr lang="ru-RU" sz="32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Г</a:t>
            </a:r>
            <a:r>
              <a:rPr lang="ru-RU" sz="3200" b="1" dirty="0">
                <a:solidFill>
                  <a:schemeClr val="tx1"/>
                </a:solidFill>
              </a:rPr>
              <a:t>) образование зиготы</a:t>
            </a:r>
          </a:p>
          <a:p>
            <a:pPr marL="0" indent="0">
              <a:buNone/>
            </a:pPr>
            <a:r>
              <a:rPr lang="ru-RU" sz="3200" b="1" dirty="0">
                <a:solidFill>
                  <a:schemeClr val="tx1"/>
                </a:solidFill>
              </a:rPr>
              <a:t>Д) образование молодых особей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630160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12968" cy="1143000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Выберите один правильный ответ из четырёх предложенных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276872"/>
            <a:ext cx="8363272" cy="3849291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</a:rPr>
              <a:t>1</a:t>
            </a:r>
            <a:r>
              <a:rPr lang="ru-RU" sz="3200" b="1" dirty="0">
                <a:solidFill>
                  <a:schemeClr val="tx1"/>
                </a:solidFill>
              </a:rPr>
              <a:t>. К колониальным водорослям относится</a:t>
            </a:r>
          </a:p>
          <a:p>
            <a:pPr marL="0" lvl="0" indent="0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А) </a:t>
            </a:r>
            <a:r>
              <a:rPr lang="ru-RU" sz="3200" b="1" dirty="0" err="1" smtClean="0">
                <a:solidFill>
                  <a:schemeClr val="tx1"/>
                </a:solidFill>
              </a:rPr>
              <a:t>улотрикс</a:t>
            </a:r>
            <a:endParaRPr lang="ru-RU" sz="3200" b="1" dirty="0">
              <a:solidFill>
                <a:schemeClr val="tx1"/>
              </a:solidFill>
            </a:endParaRPr>
          </a:p>
          <a:p>
            <a:pPr marL="0" lvl="0" indent="0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Б) хламидомонада</a:t>
            </a:r>
            <a:endParaRPr lang="ru-RU" sz="3200" b="1" dirty="0">
              <a:solidFill>
                <a:schemeClr val="tx1"/>
              </a:solidFill>
            </a:endParaRPr>
          </a:p>
          <a:p>
            <a:pPr marL="0" lvl="0" indent="0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В) вольвокс</a:t>
            </a:r>
            <a:endParaRPr lang="ru-RU" sz="3200" b="1" dirty="0">
              <a:solidFill>
                <a:schemeClr val="tx1"/>
              </a:solidFill>
            </a:endParaRPr>
          </a:p>
          <a:p>
            <a:pPr marL="0" lvl="0" indent="0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Г) спирогира</a:t>
            </a:r>
            <a:endParaRPr lang="ru-RU" sz="3200" b="1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199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12968" cy="1143000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Выберите один правильный ответ из четырёх предложенных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276872"/>
            <a:ext cx="8363272" cy="3849291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2</a:t>
            </a:r>
            <a:r>
              <a:rPr lang="ru-RU" sz="3200" b="1" dirty="0">
                <a:solidFill>
                  <a:schemeClr val="tx1"/>
                </a:solidFill>
              </a:rPr>
              <a:t>. У водорослей тело представлено</a:t>
            </a:r>
          </a:p>
          <a:p>
            <a:pPr marL="0" lvl="1" indent="0">
              <a:buNone/>
            </a:pPr>
            <a:r>
              <a:rPr lang="ru-RU" sz="3200" b="1" dirty="0" smtClean="0"/>
              <a:t>А) листьями</a:t>
            </a:r>
            <a:endParaRPr lang="ru-RU" sz="3200" b="1" dirty="0"/>
          </a:p>
          <a:p>
            <a:pPr marL="0" lvl="1" indent="0">
              <a:buNone/>
            </a:pPr>
            <a:r>
              <a:rPr lang="ru-RU" sz="3200" b="1" dirty="0" smtClean="0"/>
              <a:t>Б) слоевищем </a:t>
            </a:r>
            <a:r>
              <a:rPr lang="ru-RU" sz="3200" b="1" dirty="0"/>
              <a:t>и корнями</a:t>
            </a:r>
          </a:p>
          <a:p>
            <a:pPr marL="0" lvl="0" indent="0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В) слоевищем</a:t>
            </a:r>
            <a:endParaRPr lang="ru-RU" sz="3200" b="1" dirty="0">
              <a:solidFill>
                <a:schemeClr val="tx1"/>
              </a:solidFill>
            </a:endParaRPr>
          </a:p>
          <a:p>
            <a:pPr marL="0" lvl="0" indent="0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Г) листьями </a:t>
            </a:r>
            <a:r>
              <a:rPr lang="ru-RU" sz="3200" b="1" dirty="0">
                <a:solidFill>
                  <a:schemeClr val="tx1"/>
                </a:solidFill>
              </a:rPr>
              <a:t>и корнями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7864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12968" cy="1143000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Выберите один правильный ответ из четырёх предложенных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276872"/>
            <a:ext cx="8640960" cy="3849291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3</a:t>
            </a:r>
            <a:r>
              <a:rPr lang="ru-RU" sz="3200" b="1" dirty="0">
                <a:solidFill>
                  <a:schemeClr val="tx1"/>
                </a:solidFill>
              </a:rPr>
              <a:t>. К водорослям, которые передвигаются с помощью жгути­ков, относится (</a:t>
            </a:r>
            <a:r>
              <a:rPr lang="ru-RU" sz="3200" b="1" dirty="0" err="1">
                <a:solidFill>
                  <a:schemeClr val="tx1"/>
                </a:solidFill>
              </a:rPr>
              <a:t>ятся</a:t>
            </a:r>
            <a:r>
              <a:rPr lang="ru-RU" sz="3200" b="1" dirty="0">
                <a:solidFill>
                  <a:schemeClr val="tx1"/>
                </a:solidFill>
              </a:rPr>
              <a:t>)</a:t>
            </a:r>
          </a:p>
          <a:p>
            <a:pPr marL="1588" lvl="1" indent="0">
              <a:buNone/>
            </a:pPr>
            <a:r>
              <a:rPr lang="ru-RU" sz="3200" b="1" dirty="0" smtClean="0"/>
              <a:t>А) вольвокс </a:t>
            </a:r>
            <a:r>
              <a:rPr lang="ru-RU" sz="3200" b="1" dirty="0"/>
              <a:t>и порфира	</a:t>
            </a:r>
            <a:r>
              <a:rPr lang="ru-RU" sz="3200" b="1" dirty="0" smtClean="0"/>
              <a:t>              В) </a:t>
            </a:r>
            <a:r>
              <a:rPr lang="ru-RU" sz="3200" b="1" dirty="0"/>
              <a:t>ламинария</a:t>
            </a:r>
          </a:p>
          <a:p>
            <a:pPr marL="1588" lvl="1" indent="0">
              <a:buNone/>
            </a:pPr>
            <a:r>
              <a:rPr lang="ru-RU" sz="3200" b="1" dirty="0" smtClean="0"/>
              <a:t>Б) вольвокс </a:t>
            </a:r>
            <a:r>
              <a:rPr lang="ru-RU" sz="3200" b="1" dirty="0"/>
              <a:t>и хламидомонада	</a:t>
            </a:r>
            <a:r>
              <a:rPr lang="ru-RU" sz="3200" b="1" dirty="0" smtClean="0"/>
              <a:t>     Г) </a:t>
            </a:r>
            <a:r>
              <a:rPr lang="ru-RU" sz="3200" b="1" dirty="0"/>
              <a:t>фукус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324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12968" cy="1143000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Выберите один правильный ответ из четырёх предложенных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276872"/>
            <a:ext cx="8640960" cy="3849291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4</a:t>
            </a:r>
            <a:r>
              <a:rPr lang="ru-RU" sz="3200" b="1" dirty="0">
                <a:solidFill>
                  <a:schemeClr val="tx1"/>
                </a:solidFill>
              </a:rPr>
              <a:t>. Основное запасное вещество в </a:t>
            </a:r>
            <a:r>
              <a:rPr lang="ru-RU" sz="3200" b="1" dirty="0" smtClean="0">
                <a:solidFill>
                  <a:schemeClr val="tx1"/>
                </a:solidFill>
              </a:rPr>
              <a:t>клетках зелёных </a:t>
            </a:r>
            <a:r>
              <a:rPr lang="ru-RU" sz="3200" b="1" dirty="0">
                <a:solidFill>
                  <a:schemeClr val="tx1"/>
                </a:solidFill>
              </a:rPr>
              <a:t>водорослей</a:t>
            </a:r>
          </a:p>
          <a:p>
            <a:pPr marL="0" lvl="0" indent="0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А) белок</a:t>
            </a:r>
            <a:endParaRPr lang="ru-RU" sz="3200" b="1" dirty="0">
              <a:solidFill>
                <a:schemeClr val="tx1"/>
              </a:solidFill>
            </a:endParaRPr>
          </a:p>
          <a:p>
            <a:pPr marL="0" lvl="0" indent="0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Б) хитин</a:t>
            </a:r>
            <a:endParaRPr lang="ru-RU" sz="3200" b="1" dirty="0">
              <a:solidFill>
                <a:schemeClr val="tx1"/>
              </a:solidFill>
            </a:endParaRPr>
          </a:p>
          <a:p>
            <a:pPr marL="0" lvl="0" indent="0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В) манит</a:t>
            </a:r>
            <a:endParaRPr lang="ru-RU" sz="3200" b="1" dirty="0">
              <a:solidFill>
                <a:schemeClr val="tx1"/>
              </a:solidFill>
            </a:endParaRPr>
          </a:p>
          <a:p>
            <a:pPr marL="0" lvl="0" indent="0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Г) крахмал</a:t>
            </a:r>
            <a:endParaRPr lang="ru-RU" sz="3200" b="1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309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12968" cy="1143000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Выберите один правильный ответ из четырёх предложенных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276872"/>
            <a:ext cx="8640960" cy="3849291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5</a:t>
            </a:r>
            <a:r>
              <a:rPr lang="ru-RU" sz="3200" b="1" dirty="0">
                <a:solidFill>
                  <a:schemeClr val="tx1"/>
                </a:solidFill>
              </a:rPr>
              <a:t>. Морской капустой называют</a:t>
            </a:r>
          </a:p>
          <a:p>
            <a:pPr marL="0" lvl="0" indent="0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А) хлореллу</a:t>
            </a:r>
            <a:endParaRPr lang="ru-RU" sz="3200" b="1" dirty="0">
              <a:solidFill>
                <a:schemeClr val="tx1"/>
              </a:solidFill>
            </a:endParaRPr>
          </a:p>
          <a:p>
            <a:pPr marL="0" lvl="0" indent="0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Б) фукус</a:t>
            </a:r>
            <a:endParaRPr lang="ru-RU" sz="3200" b="1" dirty="0">
              <a:solidFill>
                <a:schemeClr val="tx1"/>
              </a:solidFill>
            </a:endParaRPr>
          </a:p>
          <a:p>
            <a:pPr marL="0" lvl="0" indent="0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В) ламинарию</a:t>
            </a:r>
            <a:endParaRPr lang="ru-RU" sz="3200" b="1" dirty="0">
              <a:solidFill>
                <a:schemeClr val="tx1"/>
              </a:solidFill>
            </a:endParaRPr>
          </a:p>
          <a:p>
            <a:pPr marL="0" lvl="0" indent="0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Г) спирогиру</a:t>
            </a:r>
            <a:endParaRPr lang="ru-RU" sz="3200" b="1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7726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12968" cy="1143000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Выберите один правильный ответ из четырёх предложенных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276872"/>
            <a:ext cx="8640960" cy="3849291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6</a:t>
            </a:r>
            <a:r>
              <a:rPr lang="ru-RU" sz="3200" b="1" dirty="0">
                <a:solidFill>
                  <a:schemeClr val="tx1"/>
                </a:solidFill>
              </a:rPr>
              <a:t>. Среди бурых водорослей встречаются растения</a:t>
            </a:r>
          </a:p>
          <a:p>
            <a:pPr marL="0" lvl="0" indent="0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А) только </a:t>
            </a:r>
            <a:r>
              <a:rPr lang="ru-RU" sz="3200" b="1" dirty="0">
                <a:solidFill>
                  <a:schemeClr val="tx1"/>
                </a:solidFill>
              </a:rPr>
              <a:t>одноклеточные</a:t>
            </a:r>
          </a:p>
          <a:p>
            <a:pPr marL="0" lvl="0" indent="0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Б) одноклеточные </a:t>
            </a:r>
            <a:r>
              <a:rPr lang="ru-RU" sz="3200" b="1" dirty="0">
                <a:solidFill>
                  <a:schemeClr val="tx1"/>
                </a:solidFill>
              </a:rPr>
              <a:t>и многоклеточные</a:t>
            </a:r>
          </a:p>
          <a:p>
            <a:pPr marL="0" lvl="0" indent="0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В) только </a:t>
            </a:r>
            <a:r>
              <a:rPr lang="ru-RU" sz="3200" b="1" dirty="0">
                <a:solidFill>
                  <a:schemeClr val="tx1"/>
                </a:solidFill>
              </a:rPr>
              <a:t>многоклеточные</a:t>
            </a:r>
          </a:p>
          <a:p>
            <a:pPr marL="0" lvl="0" indent="0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Г) тела </a:t>
            </a:r>
            <a:r>
              <a:rPr lang="ru-RU" sz="3200" b="1" dirty="0">
                <a:solidFill>
                  <a:schemeClr val="tx1"/>
                </a:solidFill>
              </a:rPr>
              <a:t>которых не имеют клеточного строения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47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12968" cy="1143000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Выберите один правильный ответ из четырёх предложенных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276872"/>
            <a:ext cx="8640960" cy="3849291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7</a:t>
            </a:r>
            <a:r>
              <a:rPr lang="ru-RU" sz="3200" b="1" dirty="0">
                <a:solidFill>
                  <a:schemeClr val="tx1"/>
                </a:solidFill>
              </a:rPr>
              <a:t>. К бурым водорослям относится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А) </a:t>
            </a:r>
            <a:r>
              <a:rPr lang="ru-RU" sz="3200" b="1" dirty="0">
                <a:solidFill>
                  <a:schemeClr val="tx1"/>
                </a:solidFill>
              </a:rPr>
              <a:t>фукус	</a:t>
            </a:r>
            <a:r>
              <a:rPr lang="ru-RU" sz="3200" b="1" dirty="0" smtClean="0">
                <a:solidFill>
                  <a:schemeClr val="tx1"/>
                </a:solidFill>
              </a:rPr>
              <a:t>                 В) </a:t>
            </a:r>
            <a:r>
              <a:rPr lang="ru-RU" sz="3200" b="1" dirty="0">
                <a:solidFill>
                  <a:schemeClr val="tx1"/>
                </a:solidFill>
              </a:rPr>
              <a:t>ламинария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Б) </a:t>
            </a:r>
            <a:r>
              <a:rPr lang="ru-RU" sz="3200" b="1" dirty="0" err="1" smtClean="0">
                <a:solidFill>
                  <a:schemeClr val="tx1"/>
                </a:solidFill>
              </a:rPr>
              <a:t>макроцистис</a:t>
            </a:r>
            <a:r>
              <a:rPr lang="ru-RU" sz="3200" b="1" dirty="0">
                <a:solidFill>
                  <a:schemeClr val="tx1"/>
                </a:solidFill>
              </a:rPr>
              <a:t> </a:t>
            </a:r>
            <a:r>
              <a:rPr lang="ru-RU" sz="3200" b="1" dirty="0" smtClean="0">
                <a:solidFill>
                  <a:schemeClr val="tx1"/>
                </a:solidFill>
              </a:rPr>
              <a:t>       Г) </a:t>
            </a:r>
            <a:r>
              <a:rPr lang="ru-RU" sz="3200" b="1" dirty="0">
                <a:solidFill>
                  <a:schemeClr val="tx1"/>
                </a:solidFill>
              </a:rPr>
              <a:t>всё перечисленное верно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582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12968" cy="1143000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Выберите один правильный ответ из четырёх предложенных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276872"/>
            <a:ext cx="8640960" cy="3849291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8</a:t>
            </a:r>
            <a:r>
              <a:rPr lang="ru-RU" sz="3200" b="1" dirty="0">
                <a:solidFill>
                  <a:schemeClr val="tx1"/>
                </a:solidFill>
              </a:rPr>
              <a:t>. Бурые водоросли крепятся к морскому дну с помощью</a:t>
            </a:r>
          </a:p>
          <a:p>
            <a:pPr marL="0" indent="0">
              <a:buNone/>
            </a:pPr>
            <a:r>
              <a:rPr lang="ru-RU" sz="3200" b="1" dirty="0">
                <a:solidFill>
                  <a:schemeClr val="tx1"/>
                </a:solidFill>
              </a:rPr>
              <a:t>А</a:t>
            </a:r>
            <a:r>
              <a:rPr lang="ru-RU" sz="3200" b="1" dirty="0" smtClean="0">
                <a:solidFill>
                  <a:schemeClr val="tx1"/>
                </a:solidFill>
              </a:rPr>
              <a:t>) </a:t>
            </a:r>
            <a:r>
              <a:rPr lang="ru-RU" sz="3200" b="1" dirty="0">
                <a:solidFill>
                  <a:schemeClr val="tx1"/>
                </a:solidFill>
              </a:rPr>
              <a:t>главного корня	</a:t>
            </a:r>
            <a:r>
              <a:rPr lang="ru-RU" sz="3200" b="1" dirty="0" smtClean="0">
                <a:solidFill>
                  <a:schemeClr val="tx1"/>
                </a:solidFill>
              </a:rPr>
              <a:t>В) </a:t>
            </a:r>
            <a:r>
              <a:rPr lang="ru-RU" sz="3200" b="1" dirty="0">
                <a:solidFill>
                  <a:schemeClr val="tx1"/>
                </a:solidFill>
              </a:rPr>
              <a:t>ризоидов</a:t>
            </a:r>
          </a:p>
          <a:p>
            <a:pPr marL="0" indent="0">
              <a:buNone/>
            </a:pPr>
            <a:r>
              <a:rPr lang="ru-RU" sz="3200" b="1" dirty="0">
                <a:solidFill>
                  <a:schemeClr val="tx1"/>
                </a:solidFill>
              </a:rPr>
              <a:t>Б</a:t>
            </a:r>
            <a:r>
              <a:rPr lang="ru-RU" sz="3200" b="1" dirty="0" smtClean="0">
                <a:solidFill>
                  <a:schemeClr val="tx1"/>
                </a:solidFill>
              </a:rPr>
              <a:t>) </a:t>
            </a:r>
            <a:r>
              <a:rPr lang="ru-RU" sz="3200" b="1" dirty="0">
                <a:solidFill>
                  <a:schemeClr val="tx1"/>
                </a:solidFill>
              </a:rPr>
              <a:t>боковых корней	</a:t>
            </a:r>
            <a:r>
              <a:rPr lang="ru-RU" sz="3200" b="1" dirty="0" smtClean="0">
                <a:solidFill>
                  <a:schemeClr val="tx1"/>
                </a:solidFill>
              </a:rPr>
              <a:t>Г) </a:t>
            </a:r>
            <a:r>
              <a:rPr lang="ru-RU" sz="3200" b="1" dirty="0">
                <a:solidFill>
                  <a:schemeClr val="tx1"/>
                </a:solidFill>
              </a:rPr>
              <a:t>придаточных корней</a:t>
            </a:r>
          </a:p>
        </p:txBody>
      </p:sp>
    </p:spTree>
    <p:extLst>
      <p:ext uri="{BB962C8B-B14F-4D97-AF65-F5344CB8AC3E}">
        <p14:creationId xmlns:p14="http://schemas.microsoft.com/office/powerpoint/2010/main" val="3606358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38</TotalTime>
  <Words>264</Words>
  <Application>Microsoft Office PowerPoint</Application>
  <PresentationFormat>Экран (4:3)</PresentationFormat>
  <Paragraphs>63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Паркет</vt:lpstr>
      <vt:lpstr>ВОДОРОСЛИ</vt:lpstr>
      <vt:lpstr>Выберите один правильный ответ из четырёх предложенных</vt:lpstr>
      <vt:lpstr>Выберите один правильный ответ из четырёх предложенных</vt:lpstr>
      <vt:lpstr>Выберите один правильный ответ из четырёх предложенных</vt:lpstr>
      <vt:lpstr>Выберите один правильный ответ из четырёх предложенных</vt:lpstr>
      <vt:lpstr>Выберите один правильный ответ из четырёх предложенных</vt:lpstr>
      <vt:lpstr>Выберите один правильный ответ из четырёх предложенных</vt:lpstr>
      <vt:lpstr>Выберите один правильный ответ из четырёх предложенных</vt:lpstr>
      <vt:lpstr>Выберите один правильный ответ из четырёх предложенных</vt:lpstr>
      <vt:lpstr>Выберите три правильных ответа из шести предложенных</vt:lpstr>
      <vt:lpstr>Установите соответствие между содержанием первого и втор столбцов</vt:lpstr>
      <vt:lpstr>Установите правильную последовательность биологических процессов, явлений, практических действий</vt:lpstr>
    </vt:vector>
  </TitlesOfParts>
  <Company>школа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ВОДОРОСЛИ</dc:title>
  <dc:creator>учитель</dc:creator>
  <cp:lastModifiedBy>учитель</cp:lastModifiedBy>
  <cp:revision>5</cp:revision>
  <dcterms:created xsi:type="dcterms:W3CDTF">2014-10-20T05:05:16Z</dcterms:created>
  <dcterms:modified xsi:type="dcterms:W3CDTF">2014-10-20T10:02:43Z</dcterms:modified>
</cp:coreProperties>
</file>