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56" r:id="rId2"/>
    <p:sldId id="257" r:id="rId3"/>
    <p:sldId id="258" r:id="rId4"/>
    <p:sldId id="259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24" autoAdjust="0"/>
  </p:normalViewPr>
  <p:slideViewPr>
    <p:cSldViewPr>
      <p:cViewPr varScale="1">
        <p:scale>
          <a:sx n="84" d="100"/>
          <a:sy n="84" d="100"/>
        </p:scale>
        <p:origin x="-146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906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C729E5-F943-4083-8191-41DFEE8117C9}" type="datetimeFigureOut">
              <a:rPr lang="ru-RU" smtClean="0"/>
              <a:pPr/>
              <a:t>30.07.2014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E80870-6E73-4A57-B20D-848B8970DF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C729E5-F943-4083-8191-41DFEE8117C9}" type="datetimeFigureOut">
              <a:rPr lang="ru-RU" smtClean="0"/>
              <a:pPr/>
              <a:t>30.07.2014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E80870-6E73-4A57-B20D-848B8970DF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C729E5-F943-4083-8191-41DFEE8117C9}" type="datetimeFigureOut">
              <a:rPr lang="ru-RU" smtClean="0"/>
              <a:pPr/>
              <a:t>30.07.2014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E80870-6E73-4A57-B20D-848B8970DF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C729E5-F943-4083-8191-41DFEE8117C9}" type="datetimeFigureOut">
              <a:rPr lang="ru-RU" smtClean="0"/>
              <a:pPr/>
              <a:t>30.07.2014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E80870-6E73-4A57-B20D-848B8970DF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C729E5-F943-4083-8191-41DFEE8117C9}" type="datetimeFigureOut">
              <a:rPr lang="ru-RU" smtClean="0"/>
              <a:pPr/>
              <a:t>30.07.2014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E80870-6E73-4A57-B20D-848B8970DF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C729E5-F943-4083-8191-41DFEE8117C9}" type="datetimeFigureOut">
              <a:rPr lang="ru-RU" smtClean="0"/>
              <a:pPr/>
              <a:t>30.07.2014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E80870-6E73-4A57-B20D-848B8970DF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C729E5-F943-4083-8191-41DFEE8117C9}" type="datetimeFigureOut">
              <a:rPr lang="ru-RU" smtClean="0"/>
              <a:pPr/>
              <a:t>30.07.2014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E80870-6E73-4A57-B20D-848B8970DF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C729E5-F943-4083-8191-41DFEE8117C9}" type="datetimeFigureOut">
              <a:rPr lang="ru-RU" smtClean="0"/>
              <a:pPr/>
              <a:t>30.07.2014</a:t>
            </a:fld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6E80870-6E73-4A57-B20D-848B8970DF5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C729E5-F943-4083-8191-41DFEE8117C9}" type="datetimeFigureOut">
              <a:rPr lang="ru-RU" smtClean="0"/>
              <a:pPr/>
              <a:t>30.07.2014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E80870-6E73-4A57-B20D-848B8970DF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C729E5-F943-4083-8191-41DFEE8117C9}" type="datetimeFigureOut">
              <a:rPr lang="ru-RU" smtClean="0"/>
              <a:pPr/>
              <a:t>30.07.2014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B6E80870-6E73-4A57-B20D-848B8970DF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F8C729E5-F943-4083-8191-41DFEE8117C9}" type="datetimeFigureOut">
              <a:rPr lang="ru-RU" smtClean="0"/>
              <a:pPr/>
              <a:t>30.07.2014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E80870-6E73-4A57-B20D-848B8970DF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олилиния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F8C729E5-F943-4083-8191-41DFEE8117C9}" type="datetimeFigureOut">
              <a:rPr lang="ru-RU" smtClean="0"/>
              <a:pPr/>
              <a:t>30.07.2014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B6E80870-6E73-4A57-B20D-848B8970DF5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1124744"/>
            <a:ext cx="8243918" cy="2814656"/>
          </a:xfrm>
        </p:spPr>
        <p:txBody>
          <a:bodyPr>
            <a:normAutofit/>
          </a:bodyPr>
          <a:lstStyle/>
          <a:p>
            <a:r>
              <a:rPr lang="ru-RU" dirty="0" smtClean="0"/>
              <a:t>Презентация на тему </a:t>
            </a:r>
            <a:br>
              <a:rPr lang="ru-RU" dirty="0" smtClean="0"/>
            </a:br>
            <a:r>
              <a:rPr lang="ru-RU" dirty="0" smtClean="0"/>
              <a:t>Страны Южной Европы.</a:t>
            </a:r>
            <a:br>
              <a:rPr lang="ru-RU" dirty="0" smtClean="0"/>
            </a:br>
            <a:r>
              <a:rPr lang="ru-RU" dirty="0" smtClean="0"/>
              <a:t>Италия.</a:t>
            </a:r>
            <a:endParaRPr lang="ru-RU" dirty="0"/>
          </a:p>
        </p:txBody>
      </p:sp>
      <p:pic>
        <p:nvPicPr>
          <p:cNvPr id="4" name="Picture 3" descr="C:\Users\Администратор\AppData\Local\Microsoft\Windows\Temporary Internet Files\Content.IE5\V1RAGFUB\MC900438065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986334"/>
            <a:ext cx="1871666" cy="1871666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03078" cy="1143000"/>
          </a:xfr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Климатические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условия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0" y="1500175"/>
            <a:ext cx="4572000" cy="2360874"/>
          </a:xfrm>
        </p:spPr>
        <p:txBody>
          <a:bodyPr/>
          <a:lstStyle/>
          <a:p>
            <a:r>
              <a:rPr lang="ru-RU" dirty="0" smtClean="0"/>
              <a:t>Климатические условия меняются от умеренного, на севере до субтропического на юге.</a:t>
            </a:r>
          </a:p>
          <a:p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500034" y="1571613"/>
            <a:ext cx="3999958" cy="3225540"/>
          </a:xfrm>
        </p:spPr>
        <p:txBody>
          <a:bodyPr/>
          <a:lstStyle/>
          <a:p>
            <a:r>
              <a:rPr lang="ru-RU" dirty="0" smtClean="0"/>
              <a:t>Средняя </a:t>
            </a:r>
            <a:r>
              <a:rPr lang="en-US" dirty="0" smtClean="0"/>
              <a:t>t</a:t>
            </a:r>
            <a:r>
              <a:rPr lang="ru-RU" dirty="0" smtClean="0"/>
              <a:t> июля +26</a:t>
            </a:r>
          </a:p>
          <a:p>
            <a:r>
              <a:rPr lang="ru-RU" dirty="0" smtClean="0"/>
              <a:t>Средняя </a:t>
            </a:r>
            <a:r>
              <a:rPr lang="en-US" dirty="0" smtClean="0"/>
              <a:t>t </a:t>
            </a:r>
            <a:r>
              <a:rPr lang="ru-RU" dirty="0" smtClean="0"/>
              <a:t>января +8</a:t>
            </a:r>
          </a:p>
          <a:p>
            <a:r>
              <a:rPr lang="ru-RU" dirty="0" smtClean="0"/>
              <a:t>Среднее количество осадков примерно 1000мм.</a:t>
            </a:r>
          </a:p>
          <a:p>
            <a:endParaRPr lang="ru-RU" dirty="0"/>
          </a:p>
        </p:txBody>
      </p:sp>
      <p:pic>
        <p:nvPicPr>
          <p:cNvPr id="9217" name="Picture 1" descr="C:\Users\рамзес\Desktop\загруженное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60032" y="4050604"/>
            <a:ext cx="4130692" cy="22555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6357950" y="6286520"/>
            <a:ext cx="23126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Горы Альпы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рамзес\Desktop\image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3143248"/>
            <a:ext cx="3435270" cy="228601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285720" y="0"/>
            <a:ext cx="7467600" cy="1143000"/>
          </a:xfr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Крупные реки и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озера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57200" y="1428736"/>
            <a:ext cx="5114932" cy="4697427"/>
          </a:xfrm>
        </p:spPr>
        <p:txBody>
          <a:bodyPr/>
          <a:lstStyle/>
          <a:p>
            <a:r>
              <a:rPr lang="ru-RU" dirty="0" smtClean="0"/>
              <a:t>Крупные </a:t>
            </a:r>
            <a:r>
              <a:rPr lang="ru-RU" dirty="0" err="1" smtClean="0"/>
              <a:t>реки:По,Арно,Тибр</a:t>
            </a:r>
            <a:r>
              <a:rPr lang="ru-RU" dirty="0" smtClean="0"/>
              <a:t>.</a:t>
            </a:r>
          </a:p>
          <a:p>
            <a:r>
              <a:rPr lang="ru-RU" dirty="0" smtClean="0"/>
              <a:t>Озеро: Гарда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4429124" y="3857628"/>
            <a:ext cx="10500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Река По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1285852" y="5429264"/>
            <a:ext cx="12936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Река </a:t>
            </a:r>
            <a:r>
              <a:rPr lang="ru-RU" dirty="0" err="1" smtClean="0"/>
              <a:t>Арно</a:t>
            </a:r>
            <a:endParaRPr lang="ru-RU" dirty="0" smtClean="0"/>
          </a:p>
        </p:txBody>
      </p:sp>
      <p:pic>
        <p:nvPicPr>
          <p:cNvPr id="8196" name="Picture 4" descr="C:\Users\рамзес\Desktop\ozero-garda-malchezine-italiy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72132" y="1214422"/>
            <a:ext cx="3143272" cy="3484470"/>
          </a:xfrm>
          <a:prstGeom prst="rect">
            <a:avLst/>
          </a:prstGeom>
          <a:noFill/>
        </p:spPr>
      </p:pic>
      <p:pic>
        <p:nvPicPr>
          <p:cNvPr id="8195" name="Picture 3" descr="C:\Users\рамзес\Desktop\Реки-Италии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143372" y="4214834"/>
            <a:ext cx="3524221" cy="2643166"/>
          </a:xfrm>
          <a:prstGeom prst="rect">
            <a:avLst/>
          </a:prstGeom>
          <a:noFill/>
        </p:spPr>
      </p:pic>
      <p:sp>
        <p:nvSpPr>
          <p:cNvPr id="13" name="Прямоугольник 12"/>
          <p:cNvSpPr/>
          <p:nvPr/>
        </p:nvSpPr>
        <p:spPr>
          <a:xfrm>
            <a:off x="7601590" y="928670"/>
            <a:ext cx="15424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Озеро Гарда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0"/>
            <a:ext cx="8462744" cy="1143000"/>
          </a:xfr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Природные зоны 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214422"/>
            <a:ext cx="7467600" cy="4525963"/>
          </a:xfrm>
        </p:spPr>
        <p:txBody>
          <a:bodyPr/>
          <a:lstStyle/>
          <a:p>
            <a:r>
              <a:rPr lang="ru-RU" dirty="0" smtClean="0"/>
              <a:t>Италия зона широколиственных лесов на севере страны, почти вся Италия в зоне жестколиственных вечнозеленых лесов и кустарниках. </a:t>
            </a:r>
          </a:p>
          <a:p>
            <a:r>
              <a:rPr lang="ru-RU" dirty="0" smtClean="0"/>
              <a:t>А вдоль центральной части </a:t>
            </a:r>
            <a:r>
              <a:rPr lang="ru-RU" dirty="0" err="1" smtClean="0"/>
              <a:t>Апенинского</a:t>
            </a:r>
            <a:r>
              <a:rPr lang="ru-RU" dirty="0" smtClean="0"/>
              <a:t> полуострова проходит зона высотной поясности.</a:t>
            </a:r>
          </a:p>
          <a:p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0"/>
            <a:ext cx="7920880" cy="1143000"/>
          </a:xfr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Народы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страны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196752"/>
            <a:ext cx="7467600" cy="4525963"/>
          </a:xfrm>
        </p:spPr>
        <p:txBody>
          <a:bodyPr/>
          <a:lstStyle/>
          <a:p>
            <a:r>
              <a:rPr lang="ru-RU" dirty="0" smtClean="0"/>
              <a:t>Около 98% населения Италии составляют итальянцы, а оставшиеся 2% - другие народы</a:t>
            </a:r>
          </a:p>
          <a:p>
            <a:r>
              <a:rPr lang="ru-RU" dirty="0" smtClean="0"/>
              <a:t>Основные занятия: металлургия, машиностроение. Так же производство сыра, вина, оливково масла, эфирных масел и ювелирные украшения. </a:t>
            </a:r>
          </a:p>
          <a:p>
            <a:endParaRPr lang="ru-RU" dirty="0" smtClean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0"/>
            <a:ext cx="7632848" cy="1143000"/>
          </a:xfr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Проблемы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страны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Одна из важнейших социальных проблем страны - хроническая безработица.</a:t>
            </a:r>
          </a:p>
          <a:p>
            <a:r>
              <a:rPr lang="ru-RU" dirty="0" smtClean="0"/>
              <a:t>В последние годы сократились и внутренние миграции населения, достигавшие большого размаха в послевоенный период.</a:t>
            </a:r>
          </a:p>
          <a:p>
            <a:r>
              <a:rPr lang="ru-RU" dirty="0" smtClean="0"/>
              <a:t>Так же много экономических проблем и политических.</a:t>
            </a:r>
          </a:p>
          <a:p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1538" y="1857364"/>
            <a:ext cx="7467600" cy="4525963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27651" name="Picture 3" descr="C:\Users\рамзес\Desktop\5589238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62541"/>
            <a:ext cx="4836081" cy="301732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7652" name="Picture 4" descr="C:\Users\рамзес\Desktop\content_17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27584" y="3933056"/>
            <a:ext cx="4158046" cy="277203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7650" name="Picture 2" descr="C:\Users\рамзес\Desktop\italy-0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64640" y="1844824"/>
            <a:ext cx="4476739" cy="335755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319868" cy="1143000"/>
          </a:xfr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Географическое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положение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-214346" y="1285860"/>
            <a:ext cx="4114800" cy="5786478"/>
          </a:xfrm>
        </p:spPr>
        <p:txBody>
          <a:bodyPr>
            <a:normAutofit fontScale="62500" lnSpcReduction="20000"/>
          </a:bodyPr>
          <a:lstStyle/>
          <a:p>
            <a:r>
              <a:rPr lang="ru-RU" sz="3800" b="1" dirty="0" smtClean="0"/>
              <a:t>Государства Южной Европы расположены на полуостровах и островах крайнего юга Европы, имеют большую протяженность береговой линии, изрезанной заливами.  Пересекается нулевым  меридианом, располагается южнее северного полярного круга, отдалена от экватора . Омывается Атлантическим океаном</a:t>
            </a:r>
          </a:p>
          <a:p>
            <a:endParaRPr lang="ru-RU" u="sng" dirty="0" smtClean="0"/>
          </a:p>
        </p:txBody>
      </p:sp>
      <p:pic>
        <p:nvPicPr>
          <p:cNvPr id="1026" name="Picture 2" descr="C:\Users\рамзес\Desktop\img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50286" y="1643026"/>
            <a:ext cx="5493714" cy="52149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0"/>
            <a:ext cx="8463314" cy="1143000"/>
          </a:xfr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Особенности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рельефа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142984"/>
            <a:ext cx="7467600" cy="4525963"/>
          </a:xfrm>
        </p:spPr>
        <p:txBody>
          <a:bodyPr/>
          <a:lstStyle/>
          <a:p>
            <a:r>
              <a:rPr lang="ru-RU" dirty="0" smtClean="0"/>
              <a:t>. Большую часть района занимает Португальская низменность. На крайнем Юге располагаются возвышенности </a:t>
            </a:r>
            <a:r>
              <a:rPr lang="ru-RU" dirty="0" err="1" smtClean="0"/>
              <a:t>Серра-ди-Моншики</a:t>
            </a:r>
            <a:r>
              <a:rPr lang="ru-RU" dirty="0" smtClean="0"/>
              <a:t> высотой до 902 м и </a:t>
            </a:r>
            <a:r>
              <a:rPr lang="ru-RU" dirty="0" err="1" smtClean="0"/>
              <a:t>Серра-ду-Мильян</a:t>
            </a:r>
            <a:r>
              <a:rPr lang="ru-RU" dirty="0" smtClean="0"/>
              <a:t>, которые круто обрываются к узкой прибрежной равнине.</a:t>
            </a:r>
            <a:endParaRPr lang="ru-RU" dirty="0"/>
          </a:p>
        </p:txBody>
      </p:sp>
      <p:pic>
        <p:nvPicPr>
          <p:cNvPr id="2050" name="Picture 2" descr="C:\Users\рамзес\Desktop\1f9cf6d4bfc488d07970f0ecf6eba76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43702" y="3500439"/>
            <a:ext cx="2269061" cy="335756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5350275" y="6437700"/>
            <a:ext cx="148207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u="sng" dirty="0" smtClean="0"/>
              <a:t>Горы Альпы</a:t>
            </a: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0"/>
            <a:ext cx="8697580" cy="1143000"/>
          </a:xfr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Климатические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условия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142984"/>
            <a:ext cx="5643570" cy="2357453"/>
          </a:xfrm>
        </p:spPr>
        <p:txBody>
          <a:bodyPr>
            <a:normAutofit/>
          </a:bodyPr>
          <a:lstStyle/>
          <a:p>
            <a:r>
              <a:rPr lang="ru-RU" sz="2400" dirty="0" smtClean="0"/>
              <a:t>Во всех странах Южной Европы преобладает субтропический средиземноморский климат. </a:t>
            </a:r>
            <a:endParaRPr lang="ru-RU" sz="24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57158" y="2357430"/>
            <a:ext cx="542925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Она располагается в основном, в умеренном климатическом поясе, в субарктическом поясе на севере и в северную часть субтропического пояса на юге. </a:t>
            </a:r>
            <a:endParaRPr lang="ru-RU" sz="24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57158" y="4357694"/>
            <a:ext cx="585791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Летом преобладают теплые температуры около +24 °C, а зимой достаточно прохладные, около +8С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6429388" y="4000504"/>
            <a:ext cx="24824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 Адриатическое море</a:t>
            </a:r>
            <a:endParaRPr lang="ru-RU" dirty="0"/>
          </a:p>
        </p:txBody>
      </p:sp>
      <p:pic>
        <p:nvPicPr>
          <p:cNvPr id="3074" name="Picture 2" descr="C:\Users\рамзес\Desktop\content_17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98340" y="1857364"/>
            <a:ext cx="3245660" cy="216377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357158" y="5643578"/>
            <a:ext cx="478634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Осадков выпадает достаточно, около 1000—1500 мм в год</a:t>
            </a:r>
            <a:endParaRPr lang="ru-RU" sz="24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0"/>
            <a:ext cx="8750206" cy="1143000"/>
          </a:xfr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Природные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зоны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-214346" y="1214422"/>
            <a:ext cx="5715040" cy="5643578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. Южная Европа почти целиком находится в зоне жестколиственных вечнозелёных лесов и кустарников, которая сохранилась только на побережье Средиземного моря. Фауна: косули, лисы, вараны, волки, барсуки, еноты. Флора: земляничные деревья, каменные дубы, мирты, маслины, виноград, цитрусовые, магнолия, кипарисы, каштаны, можжевельники.</a:t>
            </a:r>
          </a:p>
          <a:p>
            <a:endParaRPr lang="ru-RU" dirty="0"/>
          </a:p>
        </p:txBody>
      </p:sp>
      <p:pic>
        <p:nvPicPr>
          <p:cNvPr id="4098" name="Picture 2" descr="C:\Users\рамзес\Desktop\orebi_hill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43504" y="1285860"/>
            <a:ext cx="4000496" cy="4071942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6286512" y="5429264"/>
            <a:ext cx="328611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Долина </a:t>
            </a:r>
            <a:r>
              <a:rPr lang="ru-RU" dirty="0" err="1" smtClean="0"/>
              <a:t>Панон</a:t>
            </a: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0"/>
            <a:ext cx="6768752" cy="1143000"/>
          </a:xfr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Народы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214423"/>
            <a:ext cx="5357850" cy="5643577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Народы: испанцы, итальянцы, португальцы, греки. В большинстве стран распространена горнодобывающая промышленность, земледелие, животноводство, производство машин и приборов, тканей, кожи, выращивание винограда цитрусовых. Очень распространен туризм.</a:t>
            </a:r>
          </a:p>
          <a:p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628" y="1357298"/>
            <a:ext cx="4283673" cy="4929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051720" y="0"/>
            <a:ext cx="4236502" cy="1340768"/>
          </a:xfrm>
        </p:spPr>
        <p:txBody>
          <a:bodyPr>
            <a:normAutofit/>
          </a:bodyPr>
          <a:lstStyle/>
          <a:p>
            <a:pPr algn="ctr"/>
            <a:r>
              <a:rPr lang="ru-RU" sz="5400" dirty="0" smtClean="0"/>
              <a:t>Италия</a:t>
            </a:r>
            <a:endParaRPr lang="ru-RU" sz="5400" dirty="0"/>
          </a:p>
        </p:txBody>
      </p:sp>
      <p:pic>
        <p:nvPicPr>
          <p:cNvPr id="5125" name="Picture 5" descr="C:\Users\рамзес\Desktop\troy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20994986">
            <a:off x="210419" y="3771664"/>
            <a:ext cx="4005321" cy="2756996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5126" name="Picture 6" descr="C:\Users\рамзес\Desktop\0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488824">
            <a:off x="5035264" y="3551305"/>
            <a:ext cx="3643338" cy="2732503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5122" name="Picture 2" descr="C:\Users\рамзес\Desktop\italy-0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643174" y="1071546"/>
            <a:ext cx="3857620" cy="28932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1" y="0"/>
            <a:ext cx="8711187" cy="939784"/>
          </a:xfr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Географическое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положение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142984"/>
            <a:ext cx="4000528" cy="5500726"/>
          </a:xfrm>
        </p:spPr>
        <p:txBody>
          <a:bodyPr/>
          <a:lstStyle/>
          <a:p>
            <a:pPr lvl="0"/>
            <a:r>
              <a:rPr lang="ru-RU" dirty="0" smtClean="0"/>
              <a:t>Италия находится на юге Европы.</a:t>
            </a:r>
          </a:p>
          <a:p>
            <a:pPr lvl="0"/>
            <a:r>
              <a:rPr lang="ru-RU" dirty="0" smtClean="0"/>
              <a:t>Столица </a:t>
            </a:r>
            <a:r>
              <a:rPr lang="ru-RU" dirty="0" err="1" smtClean="0"/>
              <a:t>Италии-Рим</a:t>
            </a:r>
            <a:r>
              <a:rPr lang="ru-RU" dirty="0" smtClean="0"/>
              <a:t>. </a:t>
            </a:r>
          </a:p>
          <a:p>
            <a:pPr lvl="0"/>
            <a:r>
              <a:rPr lang="ru-RU" dirty="0" smtClean="0"/>
              <a:t>Одна особенность Италии в том, что  территория страны похожа на сапог.</a:t>
            </a:r>
            <a:endParaRPr lang="ru-RU" dirty="0"/>
          </a:p>
        </p:txBody>
      </p:sp>
      <p:pic>
        <p:nvPicPr>
          <p:cNvPr id="11265" name="Picture 1" descr="C:\Users\рамзес\Desktop\map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29124" y="1428735"/>
            <a:ext cx="4496345" cy="458000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1" name="Picture 1" descr="C:\Users\рамзес\Desktop\5589238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94324" y="2285992"/>
            <a:ext cx="3849676" cy="24018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0"/>
            <a:ext cx="8390736" cy="1143000"/>
          </a:xfr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pPr algn="ctr"/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Рельеф и полезные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ископаемые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142984"/>
            <a:ext cx="6072198" cy="5357850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Всего лишь 1/5 площади </a:t>
            </a:r>
            <a:r>
              <a:rPr lang="ru-RU" b="1" i="1" dirty="0" smtClean="0"/>
              <a:t>Италии</a:t>
            </a:r>
            <a:r>
              <a:rPr lang="ru-RU" dirty="0" smtClean="0"/>
              <a:t> приходится на равнинный и низменный типы рельефа. Всю остальную территорию страны занимают горы и возвышенности.</a:t>
            </a:r>
          </a:p>
          <a:p>
            <a:r>
              <a:rPr lang="ru-RU" dirty="0" smtClean="0"/>
              <a:t>Горючие полезные ископаемые представлены природным газом и нефтью</a:t>
            </a:r>
            <a:r>
              <a:rPr lang="ru-RU" dirty="0" smtClean="0"/>
              <a:t>. Так </a:t>
            </a:r>
            <a:r>
              <a:rPr lang="ru-RU" dirty="0" smtClean="0"/>
              <a:t>же свинец</a:t>
            </a:r>
            <a:r>
              <a:rPr lang="ru-RU" dirty="0" smtClean="0"/>
              <a:t>, цинк </a:t>
            </a:r>
            <a:r>
              <a:rPr lang="ru-RU" dirty="0" smtClean="0"/>
              <a:t>и железные руды.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6215074" y="4714884"/>
            <a:ext cx="20922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err="1" smtClean="0"/>
              <a:t>Аппенийский</a:t>
            </a:r>
            <a:r>
              <a:rPr lang="ru-RU" dirty="0" smtClean="0"/>
              <a:t> п-ов</a:t>
            </a: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хническая">
  <a:themeElements>
    <a:clrScheme name="Техническая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Техническая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Техниче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313</TotalTime>
  <Words>420</Words>
  <Application>Microsoft Office PowerPoint</Application>
  <PresentationFormat>Экран (4:3)</PresentationFormat>
  <Paragraphs>48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Техническая</vt:lpstr>
      <vt:lpstr>Презентация на тему  Страны Южной Европы. Италия.</vt:lpstr>
      <vt:lpstr>Географическое положение</vt:lpstr>
      <vt:lpstr>Особенности рельефа</vt:lpstr>
      <vt:lpstr>Климатические условия</vt:lpstr>
      <vt:lpstr>Природные зоны</vt:lpstr>
      <vt:lpstr>Народы</vt:lpstr>
      <vt:lpstr>Италия</vt:lpstr>
      <vt:lpstr>Географическое положение</vt:lpstr>
      <vt:lpstr>Рельеф и полезные ископаемые</vt:lpstr>
      <vt:lpstr>Климатические условия</vt:lpstr>
      <vt:lpstr>Крупные реки и озера</vt:lpstr>
      <vt:lpstr>Природные зоны </vt:lpstr>
      <vt:lpstr>Народы страны</vt:lpstr>
      <vt:lpstr>Проблемы страны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на тему  Страны Южной Европы. Италия.</dc:title>
  <dc:creator>рамзес</dc:creator>
  <cp:lastModifiedBy>Лена</cp:lastModifiedBy>
  <cp:revision>32</cp:revision>
  <dcterms:created xsi:type="dcterms:W3CDTF">2014-04-08T12:58:51Z</dcterms:created>
  <dcterms:modified xsi:type="dcterms:W3CDTF">2014-07-30T16:35:32Z</dcterms:modified>
</cp:coreProperties>
</file>